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4"/>
  </p:sldMasterIdLst>
  <p:notesMasterIdLst>
    <p:notesMasterId r:id="rId47"/>
  </p:notesMasterIdLst>
  <p:handoutMasterIdLst>
    <p:handoutMasterId r:id="rId48"/>
  </p:handoutMasterIdLst>
  <p:sldIdLst>
    <p:sldId id="307" r:id="rId5"/>
    <p:sldId id="414" r:id="rId6"/>
    <p:sldId id="683" r:id="rId7"/>
    <p:sldId id="684" r:id="rId8"/>
    <p:sldId id="685" r:id="rId9"/>
    <p:sldId id="686" r:id="rId10"/>
    <p:sldId id="687" r:id="rId11"/>
    <p:sldId id="688" r:id="rId12"/>
    <p:sldId id="292" r:id="rId13"/>
    <p:sldId id="696" r:id="rId14"/>
    <p:sldId id="293" r:id="rId15"/>
    <p:sldId id="697" r:id="rId16"/>
    <p:sldId id="394" r:id="rId17"/>
    <p:sldId id="504" r:id="rId18"/>
    <p:sldId id="699" r:id="rId19"/>
    <p:sldId id="403" r:id="rId20"/>
    <p:sldId id="404" r:id="rId21"/>
    <p:sldId id="405" r:id="rId22"/>
    <p:sldId id="406" r:id="rId23"/>
    <p:sldId id="506" r:id="rId24"/>
    <p:sldId id="408" r:id="rId25"/>
    <p:sldId id="409" r:id="rId26"/>
    <p:sldId id="410" r:id="rId27"/>
    <p:sldId id="417" r:id="rId28"/>
    <p:sldId id="411" r:id="rId29"/>
    <p:sldId id="700" r:id="rId30"/>
    <p:sldId id="415" r:id="rId31"/>
    <p:sldId id="416" r:id="rId32"/>
    <p:sldId id="412" r:id="rId33"/>
    <p:sldId id="413" r:id="rId34"/>
    <p:sldId id="500" r:id="rId35"/>
    <p:sldId id="501" r:id="rId36"/>
    <p:sldId id="502" r:id="rId37"/>
    <p:sldId id="690" r:id="rId38"/>
    <p:sldId id="691" r:id="rId39"/>
    <p:sldId id="692" r:id="rId40"/>
    <p:sldId id="689" r:id="rId41"/>
    <p:sldId id="694" r:id="rId42"/>
    <p:sldId id="695" r:id="rId43"/>
    <p:sldId id="698" r:id="rId44"/>
    <p:sldId id="693" r:id="rId45"/>
    <p:sldId id="434"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iguez" initials="CR" lastIdx="4" clrIdx="0">
    <p:extLst>
      <p:ext uri="{19B8F6BF-5375-455C-9EA6-DF929625EA0E}">
        <p15:presenceInfo xmlns:p15="http://schemas.microsoft.com/office/powerpoint/2012/main" userId="S::crodriguez@CSSNY.ORG::2c8a2a97-2971-4784-9eb4-99fb8dcff857" providerId="AD"/>
      </p:ext>
    </p:extLst>
  </p:cmAuthor>
  <p:cmAuthor id="2" name="Nancy Nierman" initials="NN" lastIdx="1" clrIdx="1">
    <p:extLst>
      <p:ext uri="{19B8F6BF-5375-455C-9EA6-DF929625EA0E}">
        <p15:presenceInfo xmlns:p15="http://schemas.microsoft.com/office/powerpoint/2012/main" userId="S-1-5-21-646398860-538523097-3768864150-3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5692F"/>
    <a:srgbClr val="056839"/>
    <a:srgbClr val="DA471F"/>
    <a:srgbClr val="0033CC"/>
    <a:srgbClr val="007CAA"/>
    <a:srgbClr val="00ADEF"/>
    <a:srgbClr val="FDE1D2"/>
    <a:srgbClr val="D32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DF4C6-1F1E-4D82-B1FC-5F4891370387}" v="3" dt="2021-11-12T15:15:51.111"/>
    <p1510:client id="{92328A1F-47B1-2940-03E8-529B0DA15D99}" v="1" dt="2021-11-12T23:24:00.144"/>
    <p1510:client id="{A856CB12-52DB-48C8-9742-C198AB8AB9AC}" v="100" dt="2021-11-12T20:36:53.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60"/>
  </p:normalViewPr>
  <p:slideViewPr>
    <p:cSldViewPr snapToGrid="0" showGuides="1">
      <p:cViewPr varScale="1">
        <p:scale>
          <a:sx n="82" d="100"/>
          <a:sy n="82" d="100"/>
        </p:scale>
        <p:origin x="1382" y="58"/>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Nierman" userId="S::nnierman@cssny.org::072082d0-750d-4e30-b695-ae37045829e1" providerId="AD" clId="Web-{92328A1F-47B1-2940-03E8-529B0DA15D99}"/>
    <pc:docChg chg="delSld">
      <pc:chgData name="Nancy Nierman" userId="S::nnierman@cssny.org::072082d0-750d-4e30-b695-ae37045829e1" providerId="AD" clId="Web-{92328A1F-47B1-2940-03E8-529B0DA15D99}" dt="2021-11-12T23:24:00.144" v="0"/>
      <pc:docMkLst>
        <pc:docMk/>
      </pc:docMkLst>
      <pc:sldChg chg="del">
        <pc:chgData name="Nancy Nierman" userId="S::nnierman@cssny.org::072082d0-750d-4e30-b695-ae37045829e1" providerId="AD" clId="Web-{92328A1F-47B1-2940-03E8-529B0DA15D99}" dt="2021-11-12T23:24:00.144" v="0"/>
        <pc:sldMkLst>
          <pc:docMk/>
          <pc:sldMk cId="3582603696" sldId="3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EBF8D-8992-4969-99F3-021B468795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7F7B8E-5008-45DF-B7A6-4BD1DE94793B}">
      <dgm:prSet custT="1"/>
      <dgm:spPr>
        <a:solidFill>
          <a:schemeClr val="accent6">
            <a:lumMod val="20000"/>
            <a:lumOff val="80000"/>
          </a:schemeClr>
        </a:solidFill>
      </dgm:spPr>
      <dgm:t>
        <a:bodyPr/>
        <a:lstStyle/>
        <a:p>
          <a:r>
            <a:rPr lang="en-US" sz="1300" b="1" dirty="0">
              <a:solidFill>
                <a:schemeClr val="tx1"/>
              </a:solidFill>
              <a:latin typeface="Barlow" panose="00000500000000000000" pitchFamily="2" charset="0"/>
            </a:rPr>
            <a:t>Tip &amp; Reminder: </a:t>
          </a:r>
          <a:r>
            <a:rPr lang="en-US" sz="1300" b="0" dirty="0">
              <a:solidFill>
                <a:schemeClr val="tx1"/>
              </a:solidFill>
              <a:latin typeface="Barlow" panose="00000500000000000000" pitchFamily="2" charset="0"/>
            </a:rPr>
            <a:t>This will give you a big picture of the type of loans the client has but won’t tell you whether they are Direct v. non-Direct (FFEL) loans.  You need to click on the dropdown arrows for each category of loans. </a:t>
          </a:r>
        </a:p>
      </dgm:t>
    </dgm:pt>
    <dgm:pt modelId="{E110FB96-168C-4B96-9718-A777A92A8239}" type="parTrans" cxnId="{8815B17E-0876-4527-BB74-932382648C03}">
      <dgm:prSet/>
      <dgm:spPr/>
      <dgm:t>
        <a:bodyPr/>
        <a:lstStyle/>
        <a:p>
          <a:endParaRPr lang="en-US"/>
        </a:p>
      </dgm:t>
    </dgm:pt>
    <dgm:pt modelId="{9A05B130-AA4C-4B9A-BE1B-62E17533E321}" type="sibTrans" cxnId="{8815B17E-0876-4527-BB74-932382648C03}">
      <dgm:prSet/>
      <dgm:spPr/>
      <dgm:t>
        <a:bodyPr/>
        <a:lstStyle/>
        <a:p>
          <a:endParaRPr lang="en-US"/>
        </a:p>
      </dgm:t>
    </dgm:pt>
    <dgm:pt modelId="{5DA94FB3-7D58-4726-9C73-1F6380694A75}" type="pres">
      <dgm:prSet presAssocID="{6C8EBF8D-8992-4969-99F3-021B46879523}" presName="linear" presStyleCnt="0">
        <dgm:presLayoutVars>
          <dgm:animLvl val="lvl"/>
          <dgm:resizeHandles val="exact"/>
        </dgm:presLayoutVars>
      </dgm:prSet>
      <dgm:spPr/>
    </dgm:pt>
    <dgm:pt modelId="{3DEB3E7F-DF0A-4761-B062-1F3B5B525331}" type="pres">
      <dgm:prSet presAssocID="{B87F7B8E-5008-45DF-B7A6-4BD1DE94793B}" presName="parentText" presStyleLbl="node1" presStyleIdx="0" presStyleCnt="1">
        <dgm:presLayoutVars>
          <dgm:chMax val="0"/>
          <dgm:bulletEnabled val="1"/>
        </dgm:presLayoutVars>
      </dgm:prSet>
      <dgm:spPr/>
    </dgm:pt>
  </dgm:ptLst>
  <dgm:cxnLst>
    <dgm:cxn modelId="{15577426-50D4-430B-85BE-BF148B96B04C}" type="presOf" srcId="{6C8EBF8D-8992-4969-99F3-021B46879523}" destId="{5DA94FB3-7D58-4726-9C73-1F6380694A75}" srcOrd="0" destOrd="0" presId="urn:microsoft.com/office/officeart/2005/8/layout/vList2"/>
    <dgm:cxn modelId="{2DB00744-876F-4183-838E-BBD54800F7B7}" type="presOf" srcId="{B87F7B8E-5008-45DF-B7A6-4BD1DE94793B}" destId="{3DEB3E7F-DF0A-4761-B062-1F3B5B525331}" srcOrd="0" destOrd="0" presId="urn:microsoft.com/office/officeart/2005/8/layout/vList2"/>
    <dgm:cxn modelId="{8815B17E-0876-4527-BB74-932382648C03}" srcId="{6C8EBF8D-8992-4969-99F3-021B46879523}" destId="{B87F7B8E-5008-45DF-B7A6-4BD1DE94793B}" srcOrd="0" destOrd="0" parTransId="{E110FB96-168C-4B96-9718-A777A92A8239}" sibTransId="{9A05B130-AA4C-4B9A-BE1B-62E17533E321}"/>
    <dgm:cxn modelId="{9C4E8BB4-A06F-40DC-959B-FDF32794B94A}" type="presParOf" srcId="{5DA94FB3-7D58-4726-9C73-1F6380694A75}" destId="{3DEB3E7F-DF0A-4761-B062-1F3B5B52533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B3E7F-DF0A-4761-B062-1F3B5B525331}">
      <dsp:nvSpPr>
        <dsp:cNvPr id="0" name=""/>
        <dsp:cNvSpPr/>
      </dsp:nvSpPr>
      <dsp:spPr>
        <a:xfrm>
          <a:off x="0" y="4"/>
          <a:ext cx="4121785" cy="998339"/>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solidFill>
              <a:latin typeface="Barlow" panose="00000500000000000000" pitchFamily="2" charset="0"/>
            </a:rPr>
            <a:t>Tip &amp; Reminder: </a:t>
          </a:r>
          <a:r>
            <a:rPr lang="en-US" sz="1300" b="0" kern="1200" dirty="0">
              <a:solidFill>
                <a:schemeClr val="tx1"/>
              </a:solidFill>
              <a:latin typeface="Barlow" panose="00000500000000000000" pitchFamily="2" charset="0"/>
            </a:rPr>
            <a:t>This will give you a big picture of the type of loans the client has but won’t tell you whether they are Direct v. non-Direct (FFEL) loans.  You need to click on the dropdown arrows for each category of loans. </a:t>
          </a:r>
        </a:p>
      </dsp:txBody>
      <dsp:txXfrm>
        <a:off x="48735" y="48739"/>
        <a:ext cx="4024315" cy="9008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3"/>
            <a:ext cx="3011699" cy="461962"/>
          </a:xfrm>
          <a:prstGeom prst="rect">
            <a:avLst/>
          </a:prstGeom>
          <a:noFill/>
          <a:ln w="9525">
            <a:noFill/>
            <a:miter lim="800000"/>
            <a:headEnd/>
            <a:tailEnd/>
          </a:ln>
          <a:effectLst/>
        </p:spPr>
        <p:txBody>
          <a:bodyPr vert="horz" wrap="square" lIns="92640" tIns="46320" rIns="92640" bIns="463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0" y="8772530"/>
            <a:ext cx="3011699" cy="461962"/>
          </a:xfrm>
          <a:prstGeom prst="rect">
            <a:avLst/>
          </a:prstGeom>
          <a:noFill/>
          <a:ln w="9525">
            <a:noFill/>
            <a:miter lim="800000"/>
            <a:headEnd/>
            <a:tailEnd/>
          </a:ln>
          <a:effectLst/>
        </p:spPr>
        <p:txBody>
          <a:bodyPr vert="horz" wrap="square" lIns="92640" tIns="46320" rIns="92640" bIns="463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3936768" y="8772530"/>
            <a:ext cx="3011699" cy="461962"/>
          </a:xfrm>
          <a:prstGeom prst="rect">
            <a:avLst/>
          </a:prstGeom>
          <a:noFill/>
          <a:ln w="9525">
            <a:noFill/>
            <a:miter lim="800000"/>
            <a:headEnd/>
            <a:tailEnd/>
          </a:ln>
          <a:effectLst/>
        </p:spPr>
        <p:txBody>
          <a:bodyPr vert="horz" wrap="square" lIns="92640" tIns="46320" rIns="92640" bIns="46320" numCol="1" anchor="b" anchorCtr="0" compatLnSpc="1">
            <a:prstTxWarp prst="textNoShape">
              <a:avLst/>
            </a:prstTxWarp>
          </a:bodyPr>
          <a:lstStyle>
            <a:lvl1pPr algn="r" eaLnBrk="0" hangingPunct="0">
              <a:defRPr sz="1200">
                <a:latin typeface="Arial" charset="0"/>
              </a:defRPr>
            </a:lvl1pPr>
          </a:lstStyle>
          <a:p>
            <a:pPr>
              <a:defRPr/>
            </a:pPr>
            <a:fld id="{E3FBC9FC-EFC8-4F45-BB74-305A0754E61E}" type="slidenum">
              <a:rPr lang="en-US"/>
              <a:pPr>
                <a:defRPr/>
              </a:pPr>
              <a:t>‹#›</a:t>
            </a:fld>
            <a:endParaRPr lang="en-US"/>
          </a:p>
        </p:txBody>
      </p:sp>
    </p:spTree>
    <p:extLst>
      <p:ext uri="{BB962C8B-B14F-4D97-AF65-F5344CB8AC3E}">
        <p14:creationId xmlns:p14="http://schemas.microsoft.com/office/powerpoint/2010/main" val="43330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11699" cy="461962"/>
          </a:xfrm>
          <a:prstGeom prst="rect">
            <a:avLst/>
          </a:prstGeom>
        </p:spPr>
        <p:txBody>
          <a:bodyPr vert="horz" lIns="92640" tIns="46320" rIns="92640" bIns="463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6768" y="3"/>
            <a:ext cx="3011699" cy="461962"/>
          </a:xfrm>
          <a:prstGeom prst="rect">
            <a:avLst/>
          </a:prstGeom>
        </p:spPr>
        <p:txBody>
          <a:bodyPr vert="horz" lIns="92640" tIns="46320" rIns="92640" bIns="46320" rtlCol="0"/>
          <a:lstStyle>
            <a:lvl1pPr algn="r" fontAlgn="auto">
              <a:spcBef>
                <a:spcPts val="0"/>
              </a:spcBef>
              <a:spcAft>
                <a:spcPts val="0"/>
              </a:spcAft>
              <a:defRPr sz="1200">
                <a:latin typeface="+mn-lt"/>
              </a:defRPr>
            </a:lvl1pPr>
          </a:lstStyle>
          <a:p>
            <a:pPr>
              <a:defRPr/>
            </a:pPr>
            <a:fld id="{1AC70344-9F00-4CB0-929B-9E9F1C41768E}" type="datetimeFigureOut">
              <a:rPr lang="en-US"/>
              <a:pPr>
                <a:defRPr/>
              </a:pPr>
              <a:t>11/12/2021</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640" tIns="46320" rIns="92640" bIns="46320" rtlCol="0" anchor="ctr"/>
          <a:lstStyle/>
          <a:p>
            <a:pPr lvl="0"/>
            <a:endParaRPr lang="en-US" noProof="0"/>
          </a:p>
        </p:txBody>
      </p:sp>
      <p:sp>
        <p:nvSpPr>
          <p:cNvPr id="5" name="Notes Placeholder 4"/>
          <p:cNvSpPr>
            <a:spLocks noGrp="1"/>
          </p:cNvSpPr>
          <p:nvPr>
            <p:ph type="body" sz="quarter" idx="3"/>
          </p:nvPr>
        </p:nvSpPr>
        <p:spPr>
          <a:xfrm>
            <a:off x="695008" y="4387855"/>
            <a:ext cx="5560060" cy="4156075"/>
          </a:xfrm>
          <a:prstGeom prst="rect">
            <a:avLst/>
          </a:prstGeom>
        </p:spPr>
        <p:txBody>
          <a:bodyPr vert="horz" lIns="92640" tIns="46320" rIns="92640" bIns="463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30"/>
            <a:ext cx="3011699" cy="461962"/>
          </a:xfrm>
          <a:prstGeom prst="rect">
            <a:avLst/>
          </a:prstGeom>
        </p:spPr>
        <p:txBody>
          <a:bodyPr vert="horz" lIns="92640" tIns="46320" rIns="92640" bIns="46320" rtlCol="0" anchor="b"/>
          <a:lstStyle>
            <a:lvl1pPr algn="l" fontAlgn="auto">
              <a:spcBef>
                <a:spcPts val="0"/>
              </a:spcBef>
              <a:spcAft>
                <a:spcPts val="0"/>
              </a:spcAft>
              <a:defRPr sz="1200">
                <a:latin typeface="+mn-lt"/>
              </a:defRPr>
            </a:lvl1pPr>
          </a:lstStyle>
          <a:p>
            <a:pPr>
              <a:defRPr/>
            </a:pPr>
            <a:r>
              <a:rPr lang="en-US"/>
              <a:t>WWW.CSSNY.ORG</a:t>
            </a:r>
          </a:p>
        </p:txBody>
      </p:sp>
      <p:sp>
        <p:nvSpPr>
          <p:cNvPr id="7" name="Slide Number Placeholder 6"/>
          <p:cNvSpPr>
            <a:spLocks noGrp="1"/>
          </p:cNvSpPr>
          <p:nvPr>
            <p:ph type="sldNum" sz="quarter" idx="5"/>
          </p:nvPr>
        </p:nvSpPr>
        <p:spPr>
          <a:xfrm>
            <a:off x="3936768" y="8772530"/>
            <a:ext cx="3011699" cy="461962"/>
          </a:xfrm>
          <a:prstGeom prst="rect">
            <a:avLst/>
          </a:prstGeom>
        </p:spPr>
        <p:txBody>
          <a:bodyPr vert="horz" lIns="92640" tIns="46320" rIns="92640" bIns="46320" rtlCol="0" anchor="b"/>
          <a:lstStyle>
            <a:lvl1pPr algn="r" fontAlgn="auto">
              <a:spcBef>
                <a:spcPts val="0"/>
              </a:spcBef>
              <a:spcAft>
                <a:spcPts val="0"/>
              </a:spcAft>
              <a:defRPr sz="1200">
                <a:latin typeface="+mn-lt"/>
              </a:defRPr>
            </a:lvl1pPr>
          </a:lstStyle>
          <a:p>
            <a:pPr>
              <a:defRPr/>
            </a:pPr>
            <a:fld id="{B3DDFF8D-FA81-4184-9B11-5F885686F125}" type="slidenum">
              <a:rPr lang="en-US"/>
              <a:pPr>
                <a:defRPr/>
              </a:pPr>
              <a:t>‹#›</a:t>
            </a:fld>
            <a:endParaRPr lang="en-US"/>
          </a:p>
        </p:txBody>
      </p:sp>
    </p:spTree>
    <p:extLst>
      <p:ext uri="{BB962C8B-B14F-4D97-AF65-F5344CB8AC3E}">
        <p14:creationId xmlns:p14="http://schemas.microsoft.com/office/powerpoint/2010/main" val="851128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a:t>
            </a:fld>
            <a:endParaRPr lang="en-US"/>
          </a:p>
        </p:txBody>
      </p:sp>
    </p:spTree>
    <p:extLst>
      <p:ext uri="{BB962C8B-B14F-4D97-AF65-F5344CB8AC3E}">
        <p14:creationId xmlns:p14="http://schemas.microsoft.com/office/powerpoint/2010/main" val="223673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24</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384497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25</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37476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26</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44953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27</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0102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28</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94059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29</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356637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30</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endParaRPr>
          </a:p>
        </p:txBody>
      </p:sp>
    </p:spTree>
    <p:extLst>
      <p:ext uri="{BB962C8B-B14F-4D97-AF65-F5344CB8AC3E}">
        <p14:creationId xmlns:p14="http://schemas.microsoft.com/office/powerpoint/2010/main" val="361553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31</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112" charset="-128"/>
            </a:endParaRPr>
          </a:p>
        </p:txBody>
      </p:sp>
    </p:spTree>
    <p:extLst>
      <p:ext uri="{BB962C8B-B14F-4D97-AF65-F5344CB8AC3E}">
        <p14:creationId xmlns:p14="http://schemas.microsoft.com/office/powerpoint/2010/main" val="402168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41</a:t>
            </a:fld>
            <a:endParaRPr lang="en-US"/>
          </a:p>
        </p:txBody>
      </p:sp>
    </p:spTree>
    <p:extLst>
      <p:ext uri="{BB962C8B-B14F-4D97-AF65-F5344CB8AC3E}">
        <p14:creationId xmlns:p14="http://schemas.microsoft.com/office/powerpoint/2010/main" val="2524183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43</a:t>
            </a:fld>
            <a:endParaRPr lang="en-US"/>
          </a:p>
        </p:txBody>
      </p:sp>
    </p:spTree>
    <p:extLst>
      <p:ext uri="{BB962C8B-B14F-4D97-AF65-F5344CB8AC3E}">
        <p14:creationId xmlns:p14="http://schemas.microsoft.com/office/powerpoint/2010/main" val="120320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13</a:t>
            </a:fld>
            <a:endParaRPr lang="en-US"/>
          </a:p>
        </p:txBody>
      </p:sp>
    </p:spTree>
    <p:extLst>
      <p:ext uri="{BB962C8B-B14F-4D97-AF65-F5344CB8AC3E}">
        <p14:creationId xmlns:p14="http://schemas.microsoft.com/office/powerpoint/2010/main" val="324202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16</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318119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17</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96552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18</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92519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19</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05309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20</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13137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22</a:t>
            </a:fld>
            <a:endParaRPr lang="en-US"/>
          </a:p>
        </p:txBody>
      </p:sp>
    </p:spTree>
    <p:extLst>
      <p:ext uri="{BB962C8B-B14F-4D97-AF65-F5344CB8AC3E}">
        <p14:creationId xmlns:p14="http://schemas.microsoft.com/office/powerpoint/2010/main" val="345495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23</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12" charset="-128"/>
              </a:rPr>
              <a:t>Stress the 4</a:t>
            </a:r>
            <a:r>
              <a:rPr lang="en-US" baseline="30000">
                <a:ea typeface="ＭＳ Ｐゴシック" pitchFamily="112" charset="-128"/>
              </a:rPr>
              <a:t>th</a:t>
            </a:r>
            <a:r>
              <a:rPr lang="en-US">
                <a:ea typeface="ＭＳ Ｐゴシック" pitchFamily="112" charset="-128"/>
              </a:rPr>
              <a:t> point-Deferment, Forbearance, </a:t>
            </a:r>
            <a:r>
              <a:rPr lang="en-US" err="1">
                <a:ea typeface="ＭＳ Ｐゴシック" pitchFamily="112" charset="-128"/>
              </a:rPr>
              <a:t>IDRs,etc</a:t>
            </a:r>
            <a:r>
              <a:rPr lang="en-US">
                <a:ea typeface="ＭＳ Ｐゴシック" pitchFamily="112" charset="-128"/>
              </a:rPr>
              <a:t>… don’t exist for most consumer loans. </a:t>
            </a:r>
          </a:p>
        </p:txBody>
      </p:sp>
    </p:spTree>
    <p:extLst>
      <p:ext uri="{BB962C8B-B14F-4D97-AF65-F5344CB8AC3E}">
        <p14:creationId xmlns:p14="http://schemas.microsoft.com/office/powerpoint/2010/main" val="264002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BB53-4840-49D5-9C22-329B1E78F8A0}"/>
              </a:ext>
            </a:extLst>
          </p:cNvPr>
          <p:cNvSpPr>
            <a:spLocks noGrp="1"/>
          </p:cNvSpPr>
          <p:nvPr>
            <p:ph type="ctrTitle"/>
          </p:nvPr>
        </p:nvSpPr>
        <p:spPr>
          <a:xfrm>
            <a:off x="1143000" y="1122363"/>
            <a:ext cx="6858000" cy="2387600"/>
          </a:xfrm>
        </p:spPr>
        <p:txBody>
          <a:bodyPr anchor="b">
            <a:normAutofit/>
          </a:bodyPr>
          <a:lstStyle>
            <a:lvl1pPr algn="ctr">
              <a:defRPr sz="4400" b="1">
                <a:solidFill>
                  <a:srgbClr val="05692F"/>
                </a:solidFill>
                <a:latin typeface="Barlow" panose="000005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9F33A25-52F4-4264-B9E0-41C9F3DE7238}"/>
              </a:ext>
            </a:extLst>
          </p:cNvPr>
          <p:cNvSpPr>
            <a:spLocks noGrp="1"/>
          </p:cNvSpPr>
          <p:nvPr>
            <p:ph type="subTitle" idx="1"/>
          </p:nvPr>
        </p:nvSpPr>
        <p:spPr>
          <a:xfrm>
            <a:off x="1143000" y="3602038"/>
            <a:ext cx="6858000" cy="1655762"/>
          </a:xfrm>
        </p:spPr>
        <p:txBody>
          <a:bodyPr>
            <a:normAutofit/>
          </a:bodyPr>
          <a:lstStyle>
            <a:lvl1pPr marL="0" indent="0" algn="ctr">
              <a:buNone/>
              <a:defRPr sz="2000" b="1">
                <a:latin typeface="Barlow"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D923493E-2F5D-46E4-B45B-B35B832DCC3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pic>
        <p:nvPicPr>
          <p:cNvPr id="8" name="Picture 9" descr="css_RED_mac-[Converted]">
            <a:extLst>
              <a:ext uri="{FF2B5EF4-FFF2-40B4-BE49-F238E27FC236}">
                <a16:creationId xmlns:a16="http://schemas.microsoft.com/office/drawing/2014/main" id="{FD22407D-576B-4DFF-842A-E036C00D048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E34FC8C8-F809-4F9F-83ED-92F6F88F2A6B}"/>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E9E2D5E-DD48-4F70-B954-D675F89EEFD7}"/>
              </a:ext>
            </a:extLst>
          </p:cNvPr>
          <p:cNvSpPr/>
          <p:nvPr userDrawn="1"/>
        </p:nvSpPr>
        <p:spPr>
          <a:xfrm rot="10800000" flipV="1">
            <a:off x="7581900" y="5570960"/>
            <a:ext cx="15621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pic>
        <p:nvPicPr>
          <p:cNvPr id="14" name="Picture 13">
            <a:extLst>
              <a:ext uri="{FF2B5EF4-FFF2-40B4-BE49-F238E27FC236}">
                <a16:creationId xmlns:a16="http://schemas.microsoft.com/office/drawing/2014/main" id="{C5A4637E-4999-4224-BD4E-77FC6EF9A4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Tree>
    <p:extLst>
      <p:ext uri="{BB962C8B-B14F-4D97-AF65-F5344CB8AC3E}">
        <p14:creationId xmlns:p14="http://schemas.microsoft.com/office/powerpoint/2010/main" val="94573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0284-F982-4054-88BE-85DEABE8C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F1D3-E895-4C66-B1EB-D4A848E2C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51FE1CD7-3FD3-4F38-8F93-24F00D3F9841}"/>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1B0F1CE0-3F6E-4AAC-B1B0-7427FAD0B54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1" name="Right Triangle 10">
            <a:extLst>
              <a:ext uri="{FF2B5EF4-FFF2-40B4-BE49-F238E27FC236}">
                <a16:creationId xmlns:a16="http://schemas.microsoft.com/office/drawing/2014/main" id="{71EBF658-8477-45DF-9B2F-C3B5F09CA6A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CDA8CC-DB46-4FBF-AE8A-8F682A4BC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F72BA6D2-2476-40E4-A66D-DD27274E160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7278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6F9-0614-4A1D-A0F9-7C029983CC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41DC0-892E-42D6-AEDA-8A9B90E986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09611216-C6DD-4F2E-A874-968EC062D04F}"/>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4DA9F28A-5DE6-4EFC-AFBC-2B7ECA63C419}"/>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1" name="Right Triangle 10">
            <a:extLst>
              <a:ext uri="{FF2B5EF4-FFF2-40B4-BE49-F238E27FC236}">
                <a16:creationId xmlns:a16="http://schemas.microsoft.com/office/drawing/2014/main" id="{93ECDE7E-ED59-40A3-BBCB-F0E4DE783D2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13A1A57-BCB8-4BF4-BFB6-5D5F46666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6329D740-EF81-4E0B-80B2-138075A52AF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33570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F905B45-7E03-489C-AA6D-8DE1647647BE}"/>
              </a:ext>
            </a:extLst>
          </p:cNvPr>
          <p:cNvSpPr/>
          <p:nvPr userDrawn="1"/>
        </p:nvSpPr>
        <p:spPr>
          <a:xfrm rot="5400000">
            <a:off x="74066" y="-78334"/>
            <a:ext cx="4038600" cy="4195267"/>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css_RED_mac-[Converted]"/>
          <p:cNvPicPr>
            <a:picLocks noChangeAspect="1" noChangeArrowheads="1"/>
          </p:cNvPicPr>
          <p:nvPr userDrawn="1"/>
        </p:nvPicPr>
        <p:blipFill>
          <a:blip r:embed="rId2" cstate="print"/>
          <a:srcRect/>
          <a:stretch>
            <a:fillRect/>
          </a:stretch>
        </p:blipFill>
        <p:spPr bwMode="auto">
          <a:xfrm>
            <a:off x="533400" y="5767426"/>
            <a:ext cx="1490296" cy="685800"/>
          </a:xfrm>
          <a:prstGeom prst="rect">
            <a:avLst/>
          </a:prstGeom>
          <a:noFill/>
          <a:ln w="9525">
            <a:noFill/>
            <a:miter lim="800000"/>
            <a:headEnd/>
            <a:tailEnd/>
          </a:ln>
        </p:spPr>
      </p:pic>
      <p:sp>
        <p:nvSpPr>
          <p:cNvPr id="2" name="Title 1"/>
          <p:cNvSpPr>
            <a:spLocks noGrp="1"/>
          </p:cNvSpPr>
          <p:nvPr>
            <p:ph type="ctrTitle"/>
          </p:nvPr>
        </p:nvSpPr>
        <p:spPr>
          <a:xfrm>
            <a:off x="2209800" y="1936369"/>
            <a:ext cx="6477000" cy="1849016"/>
          </a:xfrm>
        </p:spPr>
        <p:txBody>
          <a:bodyPr>
            <a:normAutofit/>
          </a:bodyPr>
          <a:lstStyle>
            <a:lvl1pPr algn="l">
              <a:defRPr sz="3600" b="0">
                <a:solidFill>
                  <a:srgbClr val="05692F"/>
                </a:solidFill>
                <a:latin typeface="Barlow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2209800" y="3934827"/>
            <a:ext cx="6400800" cy="685800"/>
          </a:xfrm>
        </p:spPr>
        <p:txBody>
          <a:bodyPr>
            <a:normAutofit/>
          </a:bodyPr>
          <a:lstStyle>
            <a:lvl1pPr marL="0" indent="0" algn="l">
              <a:buNone/>
              <a:defRPr sz="1800" b="1">
                <a:solidFill>
                  <a:srgbClr val="414042"/>
                </a:solidFill>
                <a:latin typeface="Barlow" panose="000005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0"/>
          </p:nvPr>
        </p:nvSpPr>
        <p:spPr>
          <a:xfrm>
            <a:off x="2209800" y="4770069"/>
            <a:ext cx="4648200" cy="457200"/>
          </a:xfrm>
        </p:spPr>
        <p:txBody>
          <a:bodyPr>
            <a:normAutofit/>
          </a:bodyPr>
          <a:lstStyle>
            <a:lvl1pPr algn="l">
              <a:buNone/>
              <a:defRPr sz="1400" b="0">
                <a:solidFill>
                  <a:srgbClr val="414042"/>
                </a:solidFill>
                <a:latin typeface="Barlow" panose="00000500000000000000" pitchFamily="2" charset="0"/>
              </a:defRPr>
            </a:lvl1pPr>
            <a:lvl2pPr algn="l">
              <a:buNone/>
              <a:defRPr sz="1400">
                <a:latin typeface="HelveticaNeue BoldCond" pitchFamily="2" charset="0"/>
              </a:defRPr>
            </a:lvl2pPr>
            <a:lvl3pPr algn="l">
              <a:buNone/>
              <a:defRPr sz="1400">
                <a:latin typeface="HelveticaNeue BoldCond" pitchFamily="2" charset="0"/>
              </a:defRPr>
            </a:lvl3pPr>
            <a:lvl4pPr algn="l">
              <a:buNone/>
              <a:defRPr sz="1400">
                <a:latin typeface="HelveticaNeue BoldCond" pitchFamily="2" charset="0"/>
              </a:defRPr>
            </a:lvl4pPr>
            <a:lvl5pPr algn="l">
              <a:buNone/>
              <a:defRPr sz="1400">
                <a:latin typeface="HelveticaNeue BoldCond" pitchFamily="2"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CE576E40-0C4A-433B-8C4C-1CA6AA197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41373"/>
            <a:ext cx="1831852" cy="1258827"/>
          </a:xfrm>
          <a:prstGeom prst="rect">
            <a:avLst/>
          </a:prstGeom>
        </p:spPr>
      </p:pic>
      <p:sp>
        <p:nvSpPr>
          <p:cNvPr id="12" name="Right Triangle 11">
            <a:extLst>
              <a:ext uri="{FF2B5EF4-FFF2-40B4-BE49-F238E27FC236}">
                <a16:creationId xmlns:a16="http://schemas.microsoft.com/office/drawing/2014/main" id="{EDC11A1B-AAD6-4765-AB25-2421846F66BB}"/>
              </a:ext>
            </a:extLst>
          </p:cNvPr>
          <p:cNvSpPr/>
          <p:nvPr userDrawn="1"/>
        </p:nvSpPr>
        <p:spPr>
          <a:xfrm rot="10800000" flipV="1">
            <a:off x="7391400" y="5174869"/>
            <a:ext cx="1752600" cy="1683131"/>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Tree>
    <p:extLst>
      <p:ext uri="{BB962C8B-B14F-4D97-AF65-F5344CB8AC3E}">
        <p14:creationId xmlns:p14="http://schemas.microsoft.com/office/powerpoint/2010/main" val="331431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24A-6D2A-4663-B0CB-DAED436B7D35}"/>
              </a:ext>
            </a:extLst>
          </p:cNvPr>
          <p:cNvSpPr>
            <a:spLocks noGrp="1"/>
          </p:cNvSpPr>
          <p:nvPr>
            <p:ph type="title"/>
          </p:nvPr>
        </p:nvSpPr>
        <p:spPr>
          <a:xfrm>
            <a:off x="533400" y="228600"/>
            <a:ext cx="8077200" cy="1222861"/>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03E64169-7CD1-438A-95C7-06A5D001A6CD}"/>
              </a:ext>
            </a:extLst>
          </p:cNvPr>
          <p:cNvSpPr>
            <a:spLocks noGrp="1"/>
          </p:cNvSpPr>
          <p:nvPr>
            <p:ph idx="1"/>
          </p:nvPr>
        </p:nvSpPr>
        <p:spPr>
          <a:xfrm>
            <a:off x="533400" y="1676400"/>
            <a:ext cx="8077200" cy="4500563"/>
          </a:xfrm>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64DA1377-968B-4E03-8754-36BD35D57176}"/>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CF966F4A-3B56-4794-A0B0-CCB0CE315EAC}"/>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6" name="Right Triangle 15">
            <a:extLst>
              <a:ext uri="{FF2B5EF4-FFF2-40B4-BE49-F238E27FC236}">
                <a16:creationId xmlns:a16="http://schemas.microsoft.com/office/drawing/2014/main" id="{DFF36ED0-E2C6-40A6-BB09-554E3A841E6A}"/>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8B9EAAB-7741-4BEA-B027-F1F8DFA98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8" name="Slide Number Placeholder 5">
            <a:extLst>
              <a:ext uri="{FF2B5EF4-FFF2-40B4-BE49-F238E27FC236}">
                <a16:creationId xmlns:a16="http://schemas.microsoft.com/office/drawing/2014/main" id="{9168A54F-AE6E-46A5-BDC6-E8D8818C921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9418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3EA-D16D-4362-B533-E50F36584646}"/>
              </a:ext>
            </a:extLst>
          </p:cNvPr>
          <p:cNvSpPr>
            <a:spLocks noGrp="1"/>
          </p:cNvSpPr>
          <p:nvPr>
            <p:ph type="title"/>
          </p:nvPr>
        </p:nvSpPr>
        <p:spPr>
          <a:xfrm>
            <a:off x="623888" y="1709739"/>
            <a:ext cx="7886700" cy="2852737"/>
          </a:xfrm>
        </p:spPr>
        <p:txBody>
          <a:bodyPr anchor="b">
            <a:normAutofit/>
          </a:bodyPr>
          <a:lstStyle>
            <a:lvl1pPr>
              <a:defRPr sz="36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80F0287-469D-47DA-A68C-A4D437C3220A}"/>
              </a:ext>
            </a:extLst>
          </p:cNvPr>
          <p:cNvSpPr>
            <a:spLocks noGrp="1"/>
          </p:cNvSpPr>
          <p:nvPr>
            <p:ph type="body" idx="1"/>
          </p:nvPr>
        </p:nvSpPr>
        <p:spPr>
          <a:xfrm>
            <a:off x="623888" y="4589464"/>
            <a:ext cx="7886700" cy="1500187"/>
          </a:xfrm>
        </p:spPr>
        <p:txBody>
          <a:bodyPr>
            <a:normAutofit/>
          </a:bodyPr>
          <a:lstStyle>
            <a:lvl1pPr marL="0" indent="0">
              <a:buNone/>
              <a:defRPr sz="2000" b="1">
                <a:solidFill>
                  <a:srgbClr val="414042"/>
                </a:solidFill>
                <a:latin typeface="Barlow"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Picture 9" descr="css_RED_mac-[Converted]">
            <a:extLst>
              <a:ext uri="{FF2B5EF4-FFF2-40B4-BE49-F238E27FC236}">
                <a16:creationId xmlns:a16="http://schemas.microsoft.com/office/drawing/2014/main" id="{1C08A43A-8A20-4FEF-B69F-BF1028C0D71D}"/>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AFFD2363-731F-4F04-A54E-220A15B5CEF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A3F692E3-8001-4543-9C53-E902717F23E2}"/>
              </a:ext>
            </a:extLst>
          </p:cNvPr>
          <p:cNvSpPr/>
          <p:nvPr userDrawn="1"/>
        </p:nvSpPr>
        <p:spPr>
          <a:xfrm rot="5400000">
            <a:off x="114299" y="-114300"/>
            <a:ext cx="3124200" cy="33528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7C1FC6-AC03-4FD4-84AF-55E669CC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011A2AE2-CA6C-4D91-9B36-05272E95536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9131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40A-2054-4580-A11D-80EA00148833}"/>
              </a:ext>
            </a:extLst>
          </p:cNvPr>
          <p:cNvSpPr>
            <a:spLocks noGrp="1"/>
          </p:cNvSpPr>
          <p:nvPr>
            <p:ph type="title"/>
          </p:nvPr>
        </p:nvSpPr>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E440AAA-6E9D-4F2A-9617-BB11AB89B6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D81C7-F69D-4814-A770-CEB75FC064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9" descr="css_RED_mac-[Converted]">
            <a:extLst>
              <a:ext uri="{FF2B5EF4-FFF2-40B4-BE49-F238E27FC236}">
                <a16:creationId xmlns:a16="http://schemas.microsoft.com/office/drawing/2014/main" id="{7457861C-C1A9-4128-9742-4B61EBFFE19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1AACC7F0-2387-46A1-8799-75BF2771D2A1}"/>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801CF14B-568A-4ECB-A091-C02D1E4EC817}"/>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80A193A-A21C-4FF4-8F37-F7F3AD8EF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7EA8B19A-2223-4F12-A4B6-51F0F4AB30F9}"/>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19350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B5C2-5A20-4FE1-B238-CBF96AC6602E}"/>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B43DECB7-DB95-4FCE-A9B2-43222182B1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948A9-3664-4A28-8EDE-627B10A43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63F40-F762-4200-B166-BA22ED4AF5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FE309-E498-4079-8134-13FAA2B82B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9C7F3B89-D0A4-4318-9806-3B24762B53A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2A2BC5A3-5F95-4402-BB3C-19D70F20DEC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pic>
        <p:nvPicPr>
          <p:cNvPr id="14" name="Picture 13">
            <a:extLst>
              <a:ext uri="{FF2B5EF4-FFF2-40B4-BE49-F238E27FC236}">
                <a16:creationId xmlns:a16="http://schemas.microsoft.com/office/drawing/2014/main" id="{E5DF5896-1B0F-4D39-AF41-BBC15E28A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90C43DC3-8C42-43C3-9A44-30E64C47BAF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28375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DFEA-8F12-433B-B8D3-D16CF79E5400}"/>
              </a:ext>
            </a:extLst>
          </p:cNvPr>
          <p:cNvSpPr>
            <a:spLocks noGrp="1"/>
          </p:cNvSpPr>
          <p:nvPr>
            <p:ph type="title"/>
          </p:nvPr>
        </p:nvSpPr>
        <p:spPr/>
        <p:txBody>
          <a:bodyPr/>
          <a:lstStyle/>
          <a:p>
            <a:r>
              <a:rPr lang="en-US"/>
              <a:t>Click to edit Master title style</a:t>
            </a:r>
          </a:p>
        </p:txBody>
      </p:sp>
      <p:pic>
        <p:nvPicPr>
          <p:cNvPr id="7" name="Picture 9" descr="css_RED_mac-[Converted]">
            <a:extLst>
              <a:ext uri="{FF2B5EF4-FFF2-40B4-BE49-F238E27FC236}">
                <a16:creationId xmlns:a16="http://schemas.microsoft.com/office/drawing/2014/main" id="{2F7723FC-1EB8-48C2-B839-AFA04660AD93}"/>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9" name="Right Triangle 8">
            <a:extLst>
              <a:ext uri="{FF2B5EF4-FFF2-40B4-BE49-F238E27FC236}">
                <a16:creationId xmlns:a16="http://schemas.microsoft.com/office/drawing/2014/main" id="{67F9C003-1477-47F8-9B88-50B7DA1AC0B5}"/>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0" name="Right Triangle 9">
            <a:extLst>
              <a:ext uri="{FF2B5EF4-FFF2-40B4-BE49-F238E27FC236}">
                <a16:creationId xmlns:a16="http://schemas.microsoft.com/office/drawing/2014/main" id="{1A813382-5B53-4959-9D0B-307E01FDF47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531659-4F51-4350-BBA8-300B5417A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2" name="Slide Number Placeholder 5">
            <a:extLst>
              <a:ext uri="{FF2B5EF4-FFF2-40B4-BE49-F238E27FC236}">
                <a16:creationId xmlns:a16="http://schemas.microsoft.com/office/drawing/2014/main" id="{8C272E47-7E26-4C74-81A5-5238405F4AD2}"/>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61810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descr="css_RED_mac-[Converted]">
            <a:extLst>
              <a:ext uri="{FF2B5EF4-FFF2-40B4-BE49-F238E27FC236}">
                <a16:creationId xmlns:a16="http://schemas.microsoft.com/office/drawing/2014/main" id="{1BAA1C51-E174-4C30-99BE-80845FEE1058}"/>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8" name="Right Triangle 7">
            <a:extLst>
              <a:ext uri="{FF2B5EF4-FFF2-40B4-BE49-F238E27FC236}">
                <a16:creationId xmlns:a16="http://schemas.microsoft.com/office/drawing/2014/main" id="{1FE9095D-B28C-41E4-8C2F-12EA3657443A}"/>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9" name="Right Triangle 8">
            <a:extLst>
              <a:ext uri="{FF2B5EF4-FFF2-40B4-BE49-F238E27FC236}">
                <a16:creationId xmlns:a16="http://schemas.microsoft.com/office/drawing/2014/main" id="{7728F35E-A442-4339-92B3-4222E1F3B76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0551A1-7EAD-4C3B-A051-98CF247A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1" name="Slide Number Placeholder 5">
            <a:extLst>
              <a:ext uri="{FF2B5EF4-FFF2-40B4-BE49-F238E27FC236}">
                <a16:creationId xmlns:a16="http://schemas.microsoft.com/office/drawing/2014/main" id="{C388AF89-1080-4447-B2E1-ACEFB3C33E7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6706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EB8-36A4-4438-BF05-BE8F961102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C57E57-EDC4-41D7-97DF-E06A0587D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B0463-EA10-45AF-8B3D-DCB1AAE508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DA4475FB-D2C7-4779-9537-EA4D89CD99C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828F371C-9B73-4FD0-9EC4-9161FB6F332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44D26E71-6405-47C3-92B2-0745669172F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40296FD-6ABB-42EE-9C00-B2866D3F17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2EA4387A-72D8-4A4A-A2E7-E65510C2A753}"/>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96284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222-A595-487A-864A-BF01B1659E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0D9297-D35A-4986-9D9A-DF52DA6F06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73A5DB9-58BB-47A2-BB4C-833E30645B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45F82F7C-FD34-432B-9A10-39A2560DDF5B}"/>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3BA2E631-5DE3-42FB-BD71-67D23EF3622F}"/>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54315502-D4A8-495B-84CE-954DC08087B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3A94BAD-C3AA-43B5-91AC-CECD3C4D8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808C59CA-B02A-4FA8-AD4B-7F1BDDA25DFE}"/>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88893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DD25E-C024-43C9-94A0-9595DCAA2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3E291-5493-4866-9D2C-ACA3680A05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944877"/>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hf hdr="0" ftr="0" dt="0"/>
  <p:txStyles>
    <p:titleStyle>
      <a:lvl1pPr algn="l" defTabSz="685800" rtl="0" eaLnBrk="1" latinLnBrk="0" hangingPunct="1">
        <a:lnSpc>
          <a:spcPct val="90000"/>
        </a:lnSpc>
        <a:spcBef>
          <a:spcPct val="0"/>
        </a:spcBef>
        <a:buNone/>
        <a:defRPr sz="3000" b="1" kern="1200">
          <a:solidFill>
            <a:srgbClr val="414042"/>
          </a:solidFill>
          <a:latin typeface="Barlow" panose="00000500000000000000" pitchFamily="2" charset="0"/>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2000" kern="1200">
          <a:solidFill>
            <a:schemeClr val="tx1"/>
          </a:solidFill>
          <a:latin typeface="Barlow" panose="00000500000000000000" pitchFamily="2" charset="0"/>
          <a:ea typeface="+mn-ea"/>
          <a:cs typeface="+mn-cs"/>
        </a:defRPr>
      </a:lvl1pPr>
      <a:lvl2pPr marL="514350" indent="-171450" algn="l" defTabSz="685800" rtl="0" eaLnBrk="1" latinLnBrk="0" hangingPunct="1">
        <a:lnSpc>
          <a:spcPct val="110000"/>
        </a:lnSpc>
        <a:spcBef>
          <a:spcPts val="375"/>
        </a:spcBef>
        <a:spcAft>
          <a:spcPts val="600"/>
        </a:spcAft>
        <a:buFont typeface="Barlow" panose="00000500000000000000" pitchFamily="2" charset="0"/>
        <a:buChar char="−"/>
        <a:defRPr sz="1800" kern="1200">
          <a:solidFill>
            <a:schemeClr val="tx1"/>
          </a:solidFill>
          <a:latin typeface="Barlow" panose="00000500000000000000" pitchFamily="2" charset="0"/>
          <a:ea typeface="+mn-ea"/>
          <a:cs typeface="+mn-cs"/>
        </a:defRPr>
      </a:lvl2pPr>
      <a:lvl3pPr marL="857250" indent="-171450" algn="l" defTabSz="685800" rtl="0" eaLnBrk="1" latinLnBrk="0" hangingPunct="1">
        <a:lnSpc>
          <a:spcPct val="110000"/>
        </a:lnSpc>
        <a:spcBef>
          <a:spcPts val="375"/>
        </a:spcBef>
        <a:spcAft>
          <a:spcPts val="600"/>
        </a:spcAft>
        <a:buFont typeface="Wingdings" panose="05000000000000000000" pitchFamily="2" charset="2"/>
        <a:buChar char="§"/>
        <a:defRPr sz="1500" kern="1200">
          <a:solidFill>
            <a:schemeClr val="tx1"/>
          </a:solidFill>
          <a:latin typeface="Barlow" panose="00000500000000000000" pitchFamily="2" charset="0"/>
          <a:ea typeface="+mn-ea"/>
          <a:cs typeface="+mn-cs"/>
        </a:defRPr>
      </a:lvl3pPr>
      <a:lvl4pPr marL="1200150" indent="-171450" algn="l" defTabSz="685800" rtl="0" eaLnBrk="1" latinLnBrk="0" hangingPunct="1">
        <a:lnSpc>
          <a:spcPct val="110000"/>
        </a:lnSpc>
        <a:spcBef>
          <a:spcPts val="375"/>
        </a:spcBef>
        <a:spcAft>
          <a:spcPts val="600"/>
        </a:spcAft>
        <a:buFont typeface="Courier New" panose="02070309020205020404" pitchFamily="49" charset="0"/>
        <a:buChar char="o"/>
        <a:defRPr sz="1350" kern="1200">
          <a:solidFill>
            <a:schemeClr val="tx1"/>
          </a:solidFill>
          <a:latin typeface="Barlow" panose="00000500000000000000" pitchFamily="2" charset="0"/>
          <a:ea typeface="+mn-ea"/>
          <a:cs typeface="+mn-cs"/>
        </a:defRPr>
      </a:lvl4pPr>
      <a:lvl5pPr marL="1543050" indent="-171450" algn="l" defTabSz="685800" rtl="0" eaLnBrk="1" latinLnBrk="0" hangingPunct="1">
        <a:lnSpc>
          <a:spcPct val="110000"/>
        </a:lnSpc>
        <a:spcBef>
          <a:spcPts val="375"/>
        </a:spcBef>
        <a:spcAft>
          <a:spcPts val="600"/>
        </a:spcAft>
        <a:buFont typeface="Wingdings" panose="05000000000000000000" pitchFamily="2" charset="2"/>
        <a:buChar char="Ø"/>
        <a:defRPr sz="1350" kern="1200">
          <a:solidFill>
            <a:schemeClr val="tx1"/>
          </a:solidFill>
          <a:latin typeface="Barlow"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tudentaid.gov/repayment-form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udentaid.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tudentaid.gov/feedback-cen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dfs.ny.gov/complai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dcapny.org/wp-content/uploads/2021/10/FSA-ID-Create-Re-establish.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udentaid.gov/fsa-id/sign-in/land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svg"/><Relationship Id="rId4" Type="http://schemas.openxmlformats.org/officeDocument/2006/relationships/diagramLayout" Target="../diagrams/layout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9536-9A9F-4982-BE24-9DB096D1A297}"/>
              </a:ext>
            </a:extLst>
          </p:cNvPr>
          <p:cNvSpPr>
            <a:spLocks noGrp="1"/>
          </p:cNvSpPr>
          <p:nvPr>
            <p:ph type="ctrTitle"/>
          </p:nvPr>
        </p:nvSpPr>
        <p:spPr>
          <a:xfrm>
            <a:off x="2209800" y="2119249"/>
            <a:ext cx="6477000" cy="1849016"/>
          </a:xfrm>
        </p:spPr>
        <p:txBody>
          <a:bodyPr>
            <a:normAutofit fontScale="90000"/>
          </a:bodyPr>
          <a:lstStyle/>
          <a:p>
            <a:r>
              <a:rPr lang="en-US" dirty="0"/>
              <a:t>EDCAP Counselor </a:t>
            </a:r>
            <a:br>
              <a:rPr lang="en-US" dirty="0"/>
            </a:br>
            <a:r>
              <a:rPr lang="en-US" dirty="0"/>
              <a:t>Training 2021</a:t>
            </a:r>
            <a:br>
              <a:rPr lang="en-US" dirty="0"/>
            </a:br>
            <a:r>
              <a:rPr lang="en-US" dirty="0">
                <a:solidFill>
                  <a:schemeClr val="tx1"/>
                </a:solidFill>
              </a:rPr>
              <a:t>Module 9: Student Loan Sessions </a:t>
            </a:r>
            <a:br>
              <a:rPr lang="en-US" dirty="0">
                <a:solidFill>
                  <a:schemeClr val="tx1"/>
                </a:solidFill>
              </a:rPr>
            </a:br>
            <a:r>
              <a:rPr lang="en-US" dirty="0">
                <a:solidFill>
                  <a:schemeClr val="tx1"/>
                </a:solidFill>
              </a:rPr>
              <a:t>and the FSA Website</a:t>
            </a:r>
          </a:p>
        </p:txBody>
      </p:sp>
      <p:sp>
        <p:nvSpPr>
          <p:cNvPr id="10" name="Text Placeholder 3">
            <a:extLst>
              <a:ext uri="{FF2B5EF4-FFF2-40B4-BE49-F238E27FC236}">
                <a16:creationId xmlns:a16="http://schemas.microsoft.com/office/drawing/2014/main" id="{3637D835-BC14-45F4-AA3E-E98D19B7EE0A}"/>
              </a:ext>
            </a:extLst>
          </p:cNvPr>
          <p:cNvSpPr>
            <a:spLocks noGrp="1"/>
          </p:cNvSpPr>
          <p:nvPr>
            <p:ph type="body" sz="quarter" idx="10"/>
          </p:nvPr>
        </p:nvSpPr>
        <p:spPr>
          <a:xfrm>
            <a:off x="2209800" y="4038600"/>
            <a:ext cx="5185410" cy="426669"/>
          </a:xfrm>
        </p:spPr>
        <p:txBody>
          <a:bodyPr vert="horz" lIns="91440" tIns="45720" rIns="91440" bIns="45720" rtlCol="0" anchor="t">
            <a:normAutofit fontScale="25000" lnSpcReduction="20000"/>
          </a:bodyPr>
          <a:lstStyle/>
          <a:p>
            <a:pPr algn="l" rtl="0" fontAlgn="base">
              <a:spcBef>
                <a:spcPts val="0"/>
              </a:spcBef>
            </a:pPr>
            <a:r>
              <a:rPr lang="en-US" sz="7200" b="0" i="0" u="none" strike="noStrike" dirty="0">
                <a:solidFill>
                  <a:srgbClr val="414042"/>
                </a:solidFill>
                <a:effectLst/>
                <a:latin typeface="Barlow"/>
              </a:rPr>
              <a:t>EDCAP Volunteer Program Training</a:t>
            </a:r>
            <a:r>
              <a:rPr lang="en-US" sz="7200" b="0" i="0" dirty="0">
                <a:solidFill>
                  <a:srgbClr val="000000"/>
                </a:solidFill>
                <a:effectLst/>
                <a:latin typeface="Barlow"/>
              </a:rPr>
              <a:t>​</a:t>
            </a:r>
          </a:p>
          <a:p>
            <a:pPr fontAlgn="base">
              <a:spcBef>
                <a:spcPts val="0"/>
              </a:spcBef>
            </a:pPr>
            <a:r>
              <a:rPr lang="en-US" sz="7200" b="0" i="0" u="none" strike="noStrike" dirty="0">
                <a:solidFill>
                  <a:srgbClr val="414042"/>
                </a:solidFill>
                <a:effectLst/>
                <a:latin typeface="Barlow"/>
              </a:rPr>
              <a:t>Date of Presentation: Monday, Nov 15</a:t>
            </a:r>
            <a:r>
              <a:rPr lang="en-US" sz="7200" b="0" i="0" u="none" strike="noStrike" baseline="30000" dirty="0">
                <a:solidFill>
                  <a:srgbClr val="414042"/>
                </a:solidFill>
                <a:effectLst/>
                <a:latin typeface="Barlow"/>
              </a:rPr>
              <a:t>th</a:t>
            </a:r>
            <a:r>
              <a:rPr lang="en-US" sz="7200" b="0" i="0" u="none" strike="noStrike" dirty="0">
                <a:solidFill>
                  <a:srgbClr val="414042"/>
                </a:solidFill>
                <a:effectLst/>
                <a:latin typeface="Barlow"/>
              </a:rPr>
              <a:t> </a:t>
            </a:r>
            <a:r>
              <a:rPr lang="en-US" sz="7200" dirty="0">
                <a:latin typeface="Barlow"/>
              </a:rPr>
              <a:t>, 2021</a:t>
            </a:r>
          </a:p>
          <a:p>
            <a:pPr fontAlgn="base">
              <a:spcBef>
                <a:spcPts val="0"/>
              </a:spcBef>
            </a:pPr>
            <a:r>
              <a:rPr lang="en-US" sz="7200" b="0" i="0" u="none" strike="noStrike" dirty="0">
                <a:solidFill>
                  <a:srgbClr val="414042"/>
                </a:solidFill>
                <a:effectLst/>
                <a:latin typeface="Barlow"/>
              </a:rPr>
              <a:t>Presenters: Courtney Davis and Nancy Nierman</a:t>
            </a:r>
            <a:endParaRPr lang="en-US" sz="7200" b="0" i="0" dirty="0">
              <a:solidFill>
                <a:srgbClr val="000000"/>
              </a:solidFill>
              <a:effectLst/>
              <a:latin typeface="Barlow"/>
            </a:endParaRPr>
          </a:p>
          <a:p>
            <a:endParaRPr lang="en-US" sz="1800" dirty="0"/>
          </a:p>
          <a:p>
            <a:endParaRPr lang="en-US" dirty="0"/>
          </a:p>
        </p:txBody>
      </p:sp>
    </p:spTree>
    <p:extLst>
      <p:ext uri="{BB962C8B-B14F-4D97-AF65-F5344CB8AC3E}">
        <p14:creationId xmlns:p14="http://schemas.microsoft.com/office/powerpoint/2010/main" val="384112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905000" y="6257544"/>
            <a:ext cx="2285999" cy="496811"/>
          </a:xfrm>
          <a:prstGeom prst="rect">
            <a:avLst/>
          </a:prstGeom>
        </p:spPr>
      </p:pic>
      <p:sp>
        <p:nvSpPr>
          <p:cNvPr id="4" name="object 4"/>
          <p:cNvSpPr txBox="1"/>
          <p:nvPr/>
        </p:nvSpPr>
        <p:spPr>
          <a:xfrm>
            <a:off x="612140" y="888597"/>
            <a:ext cx="3836670" cy="521938"/>
          </a:xfrm>
          <a:prstGeom prst="rect">
            <a:avLst/>
          </a:prstGeom>
        </p:spPr>
        <p:txBody>
          <a:bodyPr vert="horz" wrap="square" lIns="0" tIns="13970" rIns="0" bIns="0" rtlCol="0" anchor="t">
            <a:spAutoFit/>
          </a:bodyPr>
          <a:lstStyle/>
          <a:p>
            <a:pPr marL="12700">
              <a:spcBef>
                <a:spcPts val="110"/>
              </a:spcBef>
              <a:defRPr/>
            </a:pPr>
            <a:r>
              <a:rPr kumimoji="0" sz="3300" b="1" i="0" u="none" strike="noStrike" kern="1200" cap="none" spc="-5" normalizeH="0" baseline="0" noProof="0" dirty="0">
                <a:ln>
                  <a:noFill/>
                </a:ln>
                <a:solidFill>
                  <a:srgbClr val="414042"/>
                </a:solidFill>
                <a:effectLst/>
                <a:uLnTx/>
                <a:uFillTx/>
                <a:latin typeface="Barlow"/>
                <a:ea typeface="+mn-ea"/>
                <a:cs typeface="Barlow"/>
              </a:rPr>
              <a:t>Loan</a:t>
            </a:r>
            <a:r>
              <a:rPr kumimoji="0" sz="3300" b="1" i="0" u="none" strike="noStrike" kern="1200" cap="none" spc="-145" normalizeH="0" baseline="0" noProof="0" dirty="0">
                <a:ln>
                  <a:noFill/>
                </a:ln>
                <a:solidFill>
                  <a:srgbClr val="414042"/>
                </a:solidFill>
                <a:effectLst/>
                <a:uLnTx/>
                <a:uFillTx/>
                <a:latin typeface="Barlow"/>
                <a:ea typeface="+mn-ea"/>
                <a:cs typeface="Barlow"/>
              </a:rPr>
              <a:t> </a:t>
            </a:r>
            <a:r>
              <a:rPr kumimoji="0" sz="3300" b="1" i="0" u="none" strike="noStrike" kern="1200" cap="none" spc="-10" normalizeH="0" baseline="0" noProof="0" dirty="0">
                <a:ln>
                  <a:noFill/>
                </a:ln>
                <a:solidFill>
                  <a:srgbClr val="414042"/>
                </a:solidFill>
                <a:effectLst/>
                <a:uLnTx/>
                <a:uFillTx/>
                <a:latin typeface="Barlow"/>
                <a:ea typeface="+mn-ea"/>
                <a:cs typeface="Barlow"/>
              </a:rPr>
              <a:t>Types</a:t>
            </a:r>
            <a:r>
              <a:rPr lang="en-US" sz="3300" b="1" spc="-10" dirty="0">
                <a:solidFill>
                  <a:srgbClr val="414042"/>
                </a:solidFill>
                <a:latin typeface="Barlow"/>
                <a:cs typeface="Barlow"/>
              </a:rPr>
              <a:t>: Details</a:t>
            </a:r>
            <a:r>
              <a:rPr lang="en-US" sz="3300" b="1" spc="-140" dirty="0">
                <a:solidFill>
                  <a:srgbClr val="414042"/>
                </a:solidFill>
                <a:latin typeface="Barlow"/>
                <a:cs typeface="Barlow"/>
              </a:rPr>
              <a:t> </a:t>
            </a:r>
            <a:endParaRPr lang="en-US" sz="3300" b="1" i="0" u="none" strike="noStrike" kern="1200" cap="none" spc="-20" normalizeH="0" baseline="0" noProof="0" dirty="0">
              <a:ln>
                <a:noFill/>
              </a:ln>
              <a:solidFill>
                <a:srgbClr val="414042"/>
              </a:solidFill>
              <a:effectLst/>
              <a:uLnTx/>
              <a:uFillTx/>
              <a:latin typeface="Barlow"/>
              <a:cs typeface="Barlow"/>
            </a:endParaRPr>
          </a:p>
        </p:txBody>
      </p:sp>
      <p:sp>
        <p:nvSpPr>
          <p:cNvPr id="5" name="object 5"/>
          <p:cNvSpPr txBox="1"/>
          <p:nvPr/>
        </p:nvSpPr>
        <p:spPr>
          <a:xfrm>
            <a:off x="8525256" y="6420966"/>
            <a:ext cx="142875" cy="168275"/>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30" normalizeH="0" baseline="0" noProof="0">
                <a:ln>
                  <a:noFill/>
                </a:ln>
                <a:solidFill>
                  <a:srgbClr val="414042"/>
                </a:solidFill>
                <a:effectLst/>
                <a:uLnTx/>
                <a:uFillTx/>
                <a:latin typeface="Barlow"/>
                <a:ea typeface="+mn-ea"/>
                <a:cs typeface="Barlow"/>
              </a:rPr>
              <a:t>3</a:t>
            </a:r>
            <a:r>
              <a:rPr kumimoji="0" sz="1100" b="0" i="0" u="none" strike="noStrike" kern="1200" cap="none" spc="0" normalizeH="0" baseline="0" noProof="0">
                <a:ln>
                  <a:noFill/>
                </a:ln>
                <a:solidFill>
                  <a:srgbClr val="414042"/>
                </a:solidFill>
                <a:effectLst/>
                <a:uLnTx/>
                <a:uFillTx/>
                <a:latin typeface="Barlow"/>
                <a:ea typeface="+mn-ea"/>
                <a:cs typeface="Barlow"/>
              </a:rPr>
              <a:t>7</a:t>
            </a:r>
            <a:endParaRPr kumimoji="0" sz="1100" b="0" i="0" u="none" strike="noStrike" kern="1200" cap="none" spc="0" normalizeH="0" baseline="0" noProof="0">
              <a:ln>
                <a:noFill/>
              </a:ln>
              <a:solidFill>
                <a:prstClr val="black"/>
              </a:solidFill>
              <a:effectLst/>
              <a:uLnTx/>
              <a:uFillTx/>
              <a:latin typeface="Barlow"/>
              <a:ea typeface="+mn-ea"/>
              <a:cs typeface="Barlow"/>
            </a:endParaRPr>
          </a:p>
        </p:txBody>
      </p:sp>
      <p:grpSp>
        <p:nvGrpSpPr>
          <p:cNvPr id="6" name="object 6"/>
          <p:cNvGrpSpPr/>
          <p:nvPr/>
        </p:nvGrpSpPr>
        <p:grpSpPr>
          <a:xfrm>
            <a:off x="0" y="570285"/>
            <a:ext cx="9019540" cy="6327775"/>
            <a:chOff x="0" y="530355"/>
            <a:chExt cx="9019540" cy="6327775"/>
          </a:xfrm>
        </p:grpSpPr>
        <p:pic>
          <p:nvPicPr>
            <p:cNvPr id="7" name="object 7"/>
            <p:cNvPicPr/>
            <p:nvPr/>
          </p:nvPicPr>
          <p:blipFill>
            <a:blip r:embed="rId3" cstate="print"/>
            <a:stretch>
              <a:fillRect/>
            </a:stretch>
          </p:blipFill>
          <p:spPr>
            <a:xfrm>
              <a:off x="4376928" y="1862328"/>
              <a:ext cx="4642103" cy="4995671"/>
            </a:xfrm>
            <a:prstGeom prst="rect">
              <a:avLst/>
            </a:prstGeom>
          </p:spPr>
        </p:pic>
        <p:pic>
          <p:nvPicPr>
            <p:cNvPr id="8" name="object 8"/>
            <p:cNvPicPr/>
            <p:nvPr/>
          </p:nvPicPr>
          <p:blipFill>
            <a:blip r:embed="rId4" cstate="print"/>
            <a:stretch>
              <a:fillRect/>
            </a:stretch>
          </p:blipFill>
          <p:spPr>
            <a:xfrm>
              <a:off x="4572000" y="2057400"/>
              <a:ext cx="4251959" cy="4629911"/>
            </a:xfrm>
            <a:prstGeom prst="rect">
              <a:avLst/>
            </a:prstGeom>
          </p:spPr>
        </p:pic>
        <p:pic>
          <p:nvPicPr>
            <p:cNvPr id="9" name="object 9"/>
            <p:cNvPicPr/>
            <p:nvPr/>
          </p:nvPicPr>
          <p:blipFill>
            <a:blip r:embed="rId5" cstate="print"/>
            <a:stretch>
              <a:fillRect/>
            </a:stretch>
          </p:blipFill>
          <p:spPr>
            <a:xfrm>
              <a:off x="0" y="1389888"/>
              <a:ext cx="4511039" cy="5468111"/>
            </a:xfrm>
            <a:prstGeom prst="rect">
              <a:avLst/>
            </a:prstGeom>
          </p:spPr>
        </p:pic>
        <p:pic>
          <p:nvPicPr>
            <p:cNvPr id="10" name="object 10"/>
            <p:cNvPicPr/>
            <p:nvPr/>
          </p:nvPicPr>
          <p:blipFill>
            <a:blip r:embed="rId6" cstate="print"/>
            <a:stretch>
              <a:fillRect/>
            </a:stretch>
          </p:blipFill>
          <p:spPr>
            <a:xfrm>
              <a:off x="134112" y="1584960"/>
              <a:ext cx="4181855" cy="5117591"/>
            </a:xfrm>
            <a:prstGeom prst="rect">
              <a:avLst/>
            </a:prstGeom>
          </p:spPr>
        </p:pic>
        <p:sp>
          <p:nvSpPr>
            <p:cNvPr id="11" name="object 11"/>
            <p:cNvSpPr/>
            <p:nvPr/>
          </p:nvSpPr>
          <p:spPr>
            <a:xfrm>
              <a:off x="382524" y="5259324"/>
              <a:ext cx="5791200" cy="990600"/>
            </a:xfrm>
            <a:custGeom>
              <a:avLst/>
              <a:gdLst/>
              <a:ahLst/>
              <a:cxnLst/>
              <a:rect l="l" t="t" r="r" b="b"/>
              <a:pathLst>
                <a:path w="5791200" h="990600">
                  <a:moveTo>
                    <a:pt x="0" y="685800"/>
                  </a:moveTo>
                  <a:lnTo>
                    <a:pt x="1447800" y="685800"/>
                  </a:lnTo>
                  <a:lnTo>
                    <a:pt x="1447800" y="990600"/>
                  </a:lnTo>
                  <a:lnTo>
                    <a:pt x="0" y="990600"/>
                  </a:lnTo>
                  <a:lnTo>
                    <a:pt x="0" y="685800"/>
                  </a:lnTo>
                  <a:close/>
                </a:path>
                <a:path w="5791200" h="990600">
                  <a:moveTo>
                    <a:pt x="4343400" y="0"/>
                  </a:moveTo>
                  <a:lnTo>
                    <a:pt x="5791200" y="0"/>
                  </a:lnTo>
                  <a:lnTo>
                    <a:pt x="5791200" y="990600"/>
                  </a:lnTo>
                  <a:lnTo>
                    <a:pt x="4343400" y="990600"/>
                  </a:lnTo>
                  <a:lnTo>
                    <a:pt x="4343400" y="0"/>
                  </a:lnTo>
                  <a:close/>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572000" y="530355"/>
              <a:ext cx="4419600" cy="1222375"/>
            </a:xfrm>
            <a:custGeom>
              <a:avLst/>
              <a:gdLst/>
              <a:ahLst/>
              <a:cxnLst/>
              <a:rect l="l" t="t" r="r" b="b"/>
              <a:pathLst>
                <a:path w="4419600" h="1222375">
                  <a:moveTo>
                    <a:pt x="4215892" y="0"/>
                  </a:moveTo>
                  <a:lnTo>
                    <a:pt x="203708" y="0"/>
                  </a:lnTo>
                  <a:lnTo>
                    <a:pt x="156998" y="5379"/>
                  </a:lnTo>
                  <a:lnTo>
                    <a:pt x="114120" y="20704"/>
                  </a:lnTo>
                  <a:lnTo>
                    <a:pt x="76297" y="44750"/>
                  </a:lnTo>
                  <a:lnTo>
                    <a:pt x="44750" y="76297"/>
                  </a:lnTo>
                  <a:lnTo>
                    <a:pt x="20704" y="114120"/>
                  </a:lnTo>
                  <a:lnTo>
                    <a:pt x="5379" y="156998"/>
                  </a:lnTo>
                  <a:lnTo>
                    <a:pt x="0" y="203708"/>
                  </a:lnTo>
                  <a:lnTo>
                    <a:pt x="0" y="1018540"/>
                  </a:lnTo>
                  <a:lnTo>
                    <a:pt x="5379" y="1065245"/>
                  </a:lnTo>
                  <a:lnTo>
                    <a:pt x="20704" y="1108122"/>
                  </a:lnTo>
                  <a:lnTo>
                    <a:pt x="44750" y="1145945"/>
                  </a:lnTo>
                  <a:lnTo>
                    <a:pt x="76297" y="1177493"/>
                  </a:lnTo>
                  <a:lnTo>
                    <a:pt x="114120" y="1201541"/>
                  </a:lnTo>
                  <a:lnTo>
                    <a:pt x="156998" y="1216867"/>
                  </a:lnTo>
                  <a:lnTo>
                    <a:pt x="203708" y="1222248"/>
                  </a:lnTo>
                  <a:lnTo>
                    <a:pt x="4215892" y="1222248"/>
                  </a:lnTo>
                  <a:lnTo>
                    <a:pt x="4262601" y="1216867"/>
                  </a:lnTo>
                  <a:lnTo>
                    <a:pt x="4305479" y="1201541"/>
                  </a:lnTo>
                  <a:lnTo>
                    <a:pt x="4343302" y="1177493"/>
                  </a:lnTo>
                  <a:lnTo>
                    <a:pt x="4374849" y="1145945"/>
                  </a:lnTo>
                  <a:lnTo>
                    <a:pt x="4398895" y="1108122"/>
                  </a:lnTo>
                  <a:lnTo>
                    <a:pt x="4414220" y="1065245"/>
                  </a:lnTo>
                  <a:lnTo>
                    <a:pt x="4419600" y="1018540"/>
                  </a:lnTo>
                  <a:lnTo>
                    <a:pt x="4419600" y="203708"/>
                  </a:lnTo>
                  <a:lnTo>
                    <a:pt x="4414220" y="156998"/>
                  </a:lnTo>
                  <a:lnTo>
                    <a:pt x="4398895" y="114120"/>
                  </a:lnTo>
                  <a:lnTo>
                    <a:pt x="4374849" y="76297"/>
                  </a:lnTo>
                  <a:lnTo>
                    <a:pt x="4343302" y="44750"/>
                  </a:lnTo>
                  <a:lnTo>
                    <a:pt x="4305479" y="20704"/>
                  </a:lnTo>
                  <a:lnTo>
                    <a:pt x="4262601" y="5379"/>
                  </a:lnTo>
                  <a:lnTo>
                    <a:pt x="4215892"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a:spLocks noGrp="1"/>
          </p:cNvSpPr>
          <p:nvPr>
            <p:ph type="title"/>
          </p:nvPr>
        </p:nvSpPr>
        <p:spPr>
          <a:xfrm>
            <a:off x="4700972" y="627073"/>
            <a:ext cx="4121785" cy="1005840"/>
          </a:xfrm>
          <a:prstGeom prst="rect">
            <a:avLst/>
          </a:prstGeom>
        </p:spPr>
        <p:txBody>
          <a:bodyPr vert="horz" wrap="square" lIns="0" tIns="36194" rIns="0" bIns="0" rtlCol="0">
            <a:spAutoFit/>
          </a:bodyPr>
          <a:lstStyle/>
          <a:p>
            <a:pPr marL="12700" marR="5080" indent="-635">
              <a:lnSpc>
                <a:spcPts val="1510"/>
              </a:lnSpc>
              <a:spcBef>
                <a:spcPts val="284"/>
              </a:spcBef>
            </a:pPr>
            <a:r>
              <a:rPr sz="1400" dirty="0">
                <a:solidFill>
                  <a:srgbClr val="000000"/>
                </a:solidFill>
              </a:rPr>
              <a:t>Tip </a:t>
            </a:r>
            <a:r>
              <a:rPr sz="1400" spc="-10" dirty="0">
                <a:solidFill>
                  <a:srgbClr val="000000"/>
                </a:solidFill>
              </a:rPr>
              <a:t>&amp; Reminder: </a:t>
            </a:r>
            <a:r>
              <a:rPr sz="1400" b="0" spc="-10" dirty="0">
                <a:solidFill>
                  <a:srgbClr val="000000"/>
                </a:solidFill>
              </a:rPr>
              <a:t>Only “Direct” loans </a:t>
            </a:r>
            <a:r>
              <a:rPr sz="1400" b="0" spc="-5" dirty="0">
                <a:solidFill>
                  <a:srgbClr val="000000"/>
                </a:solidFill>
              </a:rPr>
              <a:t>qualify </a:t>
            </a:r>
            <a:r>
              <a:rPr sz="1400" b="0" dirty="0">
                <a:solidFill>
                  <a:srgbClr val="000000"/>
                </a:solidFill>
              </a:rPr>
              <a:t>for </a:t>
            </a:r>
            <a:r>
              <a:rPr sz="1400" b="0" spc="-10" dirty="0">
                <a:solidFill>
                  <a:srgbClr val="000000"/>
                </a:solidFill>
              </a:rPr>
              <a:t>the </a:t>
            </a:r>
            <a:r>
              <a:rPr sz="1400" b="0" spc="-5" dirty="0">
                <a:solidFill>
                  <a:srgbClr val="000000"/>
                </a:solidFill>
              </a:rPr>
              <a:t> </a:t>
            </a:r>
            <a:r>
              <a:rPr sz="1400" b="0" spc="-10" dirty="0">
                <a:solidFill>
                  <a:srgbClr val="000000"/>
                </a:solidFill>
              </a:rPr>
              <a:t>Public</a:t>
            </a:r>
            <a:r>
              <a:rPr sz="1400" b="0" spc="25" dirty="0">
                <a:solidFill>
                  <a:srgbClr val="000000"/>
                </a:solidFill>
              </a:rPr>
              <a:t> </a:t>
            </a:r>
            <a:r>
              <a:rPr sz="1400" b="0" spc="-5" dirty="0">
                <a:solidFill>
                  <a:srgbClr val="000000"/>
                </a:solidFill>
              </a:rPr>
              <a:t>Service</a:t>
            </a:r>
            <a:r>
              <a:rPr sz="1400" b="0" spc="10" dirty="0">
                <a:solidFill>
                  <a:srgbClr val="000000"/>
                </a:solidFill>
              </a:rPr>
              <a:t> </a:t>
            </a:r>
            <a:r>
              <a:rPr sz="1400" b="0" spc="-5" dirty="0">
                <a:solidFill>
                  <a:srgbClr val="000000"/>
                </a:solidFill>
              </a:rPr>
              <a:t>Loan</a:t>
            </a:r>
            <a:r>
              <a:rPr sz="1400" b="0" spc="-20" dirty="0">
                <a:solidFill>
                  <a:srgbClr val="000000"/>
                </a:solidFill>
              </a:rPr>
              <a:t> </a:t>
            </a:r>
            <a:r>
              <a:rPr sz="1400" b="0" spc="-5" dirty="0">
                <a:solidFill>
                  <a:srgbClr val="000000"/>
                </a:solidFill>
              </a:rPr>
              <a:t>Forgiveness</a:t>
            </a:r>
            <a:r>
              <a:rPr sz="1400" b="0" spc="30" dirty="0">
                <a:solidFill>
                  <a:srgbClr val="000000"/>
                </a:solidFill>
              </a:rPr>
              <a:t> </a:t>
            </a:r>
            <a:r>
              <a:rPr sz="1400" b="0" spc="-10" dirty="0">
                <a:solidFill>
                  <a:srgbClr val="000000"/>
                </a:solidFill>
              </a:rPr>
              <a:t>Program.</a:t>
            </a:r>
            <a:r>
              <a:rPr sz="1400" b="0" spc="30" dirty="0">
                <a:solidFill>
                  <a:srgbClr val="000000"/>
                </a:solidFill>
              </a:rPr>
              <a:t> </a:t>
            </a:r>
            <a:r>
              <a:rPr lang="en-US" sz="1400" b="0" spc="-5" dirty="0">
                <a:solidFill>
                  <a:srgbClr val="000000"/>
                </a:solidFill>
              </a:rPr>
              <a:t>Borrowers who</a:t>
            </a:r>
            <a:r>
              <a:rPr sz="1400" b="0" spc="10" dirty="0">
                <a:solidFill>
                  <a:srgbClr val="000000"/>
                </a:solidFill>
              </a:rPr>
              <a:t> </a:t>
            </a:r>
            <a:r>
              <a:rPr sz="1400" b="0" spc="-5" dirty="0">
                <a:solidFill>
                  <a:srgbClr val="000000"/>
                </a:solidFill>
              </a:rPr>
              <a:t>have </a:t>
            </a:r>
            <a:r>
              <a:rPr sz="1400" b="0" spc="-10" dirty="0">
                <a:solidFill>
                  <a:srgbClr val="000000"/>
                </a:solidFill>
              </a:rPr>
              <a:t>Perkins</a:t>
            </a:r>
            <a:r>
              <a:rPr sz="1400" b="0" spc="30" dirty="0">
                <a:solidFill>
                  <a:srgbClr val="000000"/>
                </a:solidFill>
              </a:rPr>
              <a:t> </a:t>
            </a:r>
            <a:r>
              <a:rPr sz="1400" b="0" spc="-5" dirty="0">
                <a:solidFill>
                  <a:srgbClr val="000000"/>
                </a:solidFill>
              </a:rPr>
              <a:t>or</a:t>
            </a:r>
            <a:r>
              <a:rPr sz="1400" b="0" spc="-20" dirty="0">
                <a:solidFill>
                  <a:srgbClr val="000000"/>
                </a:solidFill>
              </a:rPr>
              <a:t> </a:t>
            </a:r>
            <a:r>
              <a:rPr sz="1400" b="0" spc="-10" dirty="0">
                <a:solidFill>
                  <a:srgbClr val="000000"/>
                </a:solidFill>
              </a:rPr>
              <a:t>FFELP</a:t>
            </a:r>
            <a:r>
              <a:rPr sz="1400" b="0" spc="50" dirty="0">
                <a:solidFill>
                  <a:srgbClr val="000000"/>
                </a:solidFill>
              </a:rPr>
              <a:t> </a:t>
            </a:r>
            <a:r>
              <a:rPr sz="1400" b="0" spc="-10" dirty="0">
                <a:solidFill>
                  <a:srgbClr val="000000"/>
                </a:solidFill>
              </a:rPr>
              <a:t>loans,</a:t>
            </a:r>
            <a:r>
              <a:rPr sz="1400" b="0" dirty="0">
                <a:solidFill>
                  <a:srgbClr val="000000"/>
                </a:solidFill>
              </a:rPr>
              <a:t> </a:t>
            </a:r>
            <a:r>
              <a:rPr lang="en-US" sz="1400" b="0" spc="-5" dirty="0">
                <a:solidFill>
                  <a:srgbClr val="000000"/>
                </a:solidFill>
              </a:rPr>
              <a:t>must </a:t>
            </a:r>
            <a:r>
              <a:rPr sz="1400" b="0" spc="-5" dirty="0">
                <a:solidFill>
                  <a:srgbClr val="000000"/>
                </a:solidFill>
              </a:rPr>
              <a:t>consolidate </a:t>
            </a:r>
            <a:r>
              <a:rPr sz="1400" b="0" dirty="0">
                <a:solidFill>
                  <a:srgbClr val="000000"/>
                </a:solidFill>
              </a:rPr>
              <a:t> </a:t>
            </a:r>
            <a:r>
              <a:rPr sz="1400" b="0" spc="-10" dirty="0">
                <a:solidFill>
                  <a:srgbClr val="000000"/>
                </a:solidFill>
              </a:rPr>
              <a:t>them</a:t>
            </a:r>
            <a:r>
              <a:rPr sz="1400" b="0" spc="25" dirty="0">
                <a:solidFill>
                  <a:srgbClr val="000000"/>
                </a:solidFill>
              </a:rPr>
              <a:t> </a:t>
            </a:r>
            <a:r>
              <a:rPr sz="1400" b="0" spc="-10" dirty="0">
                <a:solidFill>
                  <a:srgbClr val="000000"/>
                </a:solidFill>
              </a:rPr>
              <a:t>to </a:t>
            </a:r>
            <a:r>
              <a:rPr sz="1400" b="0" spc="-5" dirty="0">
                <a:solidFill>
                  <a:srgbClr val="000000"/>
                </a:solidFill>
              </a:rPr>
              <a:t>make</a:t>
            </a:r>
            <a:r>
              <a:rPr sz="1400" b="0" spc="10" dirty="0">
                <a:solidFill>
                  <a:srgbClr val="000000"/>
                </a:solidFill>
              </a:rPr>
              <a:t> </a:t>
            </a:r>
            <a:r>
              <a:rPr sz="1400" b="0" spc="-10" dirty="0">
                <a:solidFill>
                  <a:srgbClr val="000000"/>
                </a:solidFill>
              </a:rPr>
              <a:t>them</a:t>
            </a:r>
            <a:r>
              <a:rPr sz="1400" b="0" spc="30" dirty="0">
                <a:solidFill>
                  <a:srgbClr val="000000"/>
                </a:solidFill>
              </a:rPr>
              <a:t> </a:t>
            </a:r>
            <a:r>
              <a:rPr sz="1400" b="0" spc="-5" dirty="0">
                <a:solidFill>
                  <a:srgbClr val="000000"/>
                </a:solidFill>
              </a:rPr>
              <a:t>Direct</a:t>
            </a:r>
            <a:r>
              <a:rPr sz="1400" b="0" spc="20" dirty="0">
                <a:solidFill>
                  <a:srgbClr val="000000"/>
                </a:solidFill>
              </a:rPr>
              <a:t> </a:t>
            </a:r>
            <a:r>
              <a:rPr sz="1400" b="0" spc="-5" dirty="0">
                <a:solidFill>
                  <a:srgbClr val="000000"/>
                </a:solidFill>
              </a:rPr>
              <a:t>Loans.</a:t>
            </a:r>
            <a:r>
              <a:rPr sz="1400" b="0" spc="5" dirty="0">
                <a:solidFill>
                  <a:srgbClr val="000000"/>
                </a:solidFill>
              </a:rPr>
              <a:t> </a:t>
            </a:r>
            <a:r>
              <a:rPr sz="1400" b="0" spc="-10" dirty="0">
                <a:solidFill>
                  <a:srgbClr val="000000"/>
                </a:solidFill>
              </a:rPr>
              <a:t>But</a:t>
            </a:r>
            <a:r>
              <a:rPr sz="1400" b="0" spc="5" dirty="0">
                <a:solidFill>
                  <a:srgbClr val="000000"/>
                </a:solidFill>
              </a:rPr>
              <a:t> </a:t>
            </a:r>
            <a:r>
              <a:rPr sz="1400" b="0" spc="-10" dirty="0">
                <a:solidFill>
                  <a:srgbClr val="000000"/>
                </a:solidFill>
              </a:rPr>
              <a:t>get</a:t>
            </a:r>
            <a:r>
              <a:rPr sz="1400" b="0" spc="5" dirty="0">
                <a:solidFill>
                  <a:srgbClr val="000000"/>
                </a:solidFill>
              </a:rPr>
              <a:t> </a:t>
            </a:r>
            <a:r>
              <a:rPr sz="1400" b="0" spc="-5" dirty="0">
                <a:solidFill>
                  <a:srgbClr val="000000"/>
                </a:solidFill>
              </a:rPr>
              <a:t>advice </a:t>
            </a:r>
            <a:r>
              <a:rPr sz="1400" b="0" dirty="0">
                <a:solidFill>
                  <a:srgbClr val="000000"/>
                </a:solidFill>
              </a:rPr>
              <a:t> </a:t>
            </a:r>
            <a:r>
              <a:rPr sz="1400" b="0" spc="-5" dirty="0">
                <a:solidFill>
                  <a:srgbClr val="000000"/>
                </a:solidFill>
              </a:rPr>
              <a:t>before</a:t>
            </a:r>
            <a:r>
              <a:rPr sz="1400" b="0" spc="5" dirty="0">
                <a:solidFill>
                  <a:srgbClr val="000000"/>
                </a:solidFill>
              </a:rPr>
              <a:t> </a:t>
            </a:r>
            <a:r>
              <a:rPr lang="en-US" sz="1400" b="0" spc="-5" dirty="0">
                <a:solidFill>
                  <a:srgbClr val="000000"/>
                </a:solidFill>
              </a:rPr>
              <a:t>helping do a consolidation. </a:t>
            </a:r>
            <a:endParaRPr sz="1400" b="0" dirty="0"/>
          </a:p>
        </p:txBody>
      </p:sp>
      <p:grpSp>
        <p:nvGrpSpPr>
          <p:cNvPr id="14" name="object 14"/>
          <p:cNvGrpSpPr/>
          <p:nvPr/>
        </p:nvGrpSpPr>
        <p:grpSpPr>
          <a:xfrm>
            <a:off x="343852" y="2806636"/>
            <a:ext cx="5573395" cy="3091815"/>
            <a:chOff x="343852" y="2806636"/>
            <a:chExt cx="5573395" cy="3091815"/>
          </a:xfrm>
        </p:grpSpPr>
        <p:sp>
          <p:nvSpPr>
            <p:cNvPr id="15" name="object 15"/>
            <p:cNvSpPr/>
            <p:nvPr/>
          </p:nvSpPr>
          <p:spPr>
            <a:xfrm>
              <a:off x="358140" y="2820923"/>
              <a:ext cx="5544820" cy="2286000"/>
            </a:xfrm>
            <a:custGeom>
              <a:avLst/>
              <a:gdLst/>
              <a:ahLst/>
              <a:cxnLst/>
              <a:rect l="l" t="t" r="r" b="b"/>
              <a:pathLst>
                <a:path w="5544820" h="2286000">
                  <a:moveTo>
                    <a:pt x="0" y="0"/>
                  </a:moveTo>
                  <a:lnTo>
                    <a:pt x="1243584" y="0"/>
                  </a:lnTo>
                  <a:lnTo>
                    <a:pt x="1243584" y="1828800"/>
                  </a:lnTo>
                  <a:lnTo>
                    <a:pt x="0" y="1828800"/>
                  </a:lnTo>
                  <a:lnTo>
                    <a:pt x="0" y="0"/>
                  </a:lnTo>
                  <a:close/>
                </a:path>
                <a:path w="5544820" h="2286000">
                  <a:moveTo>
                    <a:pt x="4300728" y="76200"/>
                  </a:moveTo>
                  <a:lnTo>
                    <a:pt x="5544312" y="76200"/>
                  </a:lnTo>
                  <a:lnTo>
                    <a:pt x="5544312" y="2286000"/>
                  </a:lnTo>
                  <a:lnTo>
                    <a:pt x="4300728" y="2286000"/>
                  </a:lnTo>
                  <a:lnTo>
                    <a:pt x="4300728" y="76200"/>
                  </a:lnTo>
                  <a:close/>
                </a:path>
              </a:pathLst>
            </a:custGeom>
            <a:ln w="28575">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412392" y="4884635"/>
              <a:ext cx="357505" cy="1000125"/>
            </a:xfrm>
            <a:custGeom>
              <a:avLst/>
              <a:gdLst/>
              <a:ahLst/>
              <a:cxnLst/>
              <a:rect l="l" t="t" r="r" b="b"/>
              <a:pathLst>
                <a:path w="357505" h="1000125">
                  <a:moveTo>
                    <a:pt x="356971" y="999528"/>
                  </a:moveTo>
                  <a:lnTo>
                    <a:pt x="0" y="0"/>
                  </a:lnTo>
                </a:path>
              </a:pathLst>
            </a:custGeom>
            <a:ln w="28574">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376826" y="4817361"/>
              <a:ext cx="81280" cy="95250"/>
            </a:xfrm>
            <a:custGeom>
              <a:avLst/>
              <a:gdLst/>
              <a:ahLst/>
              <a:cxnLst/>
              <a:rect l="l" t="t" r="r" b="b"/>
              <a:pathLst>
                <a:path w="81280" h="95250">
                  <a:moveTo>
                    <a:pt x="11531" y="0"/>
                  </a:moveTo>
                  <a:lnTo>
                    <a:pt x="0" y="95148"/>
                  </a:lnTo>
                  <a:lnTo>
                    <a:pt x="80733" y="66319"/>
                  </a:lnTo>
                  <a:lnTo>
                    <a:pt x="11531"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820214" y="4524438"/>
              <a:ext cx="2905760" cy="1192530"/>
            </a:xfrm>
            <a:custGeom>
              <a:avLst/>
              <a:gdLst/>
              <a:ahLst/>
              <a:cxnLst/>
              <a:rect l="l" t="t" r="r" b="b"/>
              <a:pathLst>
                <a:path w="2905760" h="1192529">
                  <a:moveTo>
                    <a:pt x="2905709" y="1192085"/>
                  </a:moveTo>
                  <a:lnTo>
                    <a:pt x="0" y="0"/>
                  </a:lnTo>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754118" y="4490208"/>
              <a:ext cx="95885" cy="79375"/>
            </a:xfrm>
            <a:custGeom>
              <a:avLst/>
              <a:gdLst/>
              <a:ahLst/>
              <a:cxnLst/>
              <a:rect l="l" t="t" r="r" b="b"/>
              <a:pathLst>
                <a:path w="95885" h="79375">
                  <a:moveTo>
                    <a:pt x="95580" y="0"/>
                  </a:moveTo>
                  <a:lnTo>
                    <a:pt x="0" y="7111"/>
                  </a:lnTo>
                  <a:lnTo>
                    <a:pt x="63042" y="79311"/>
                  </a:lnTo>
                  <a:lnTo>
                    <a:pt x="955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Slide Number Placeholder 19">
            <a:extLst>
              <a:ext uri="{FF2B5EF4-FFF2-40B4-BE49-F238E27FC236}">
                <a16:creationId xmlns:a16="http://schemas.microsoft.com/office/drawing/2014/main" id="{76EF3FFF-A867-497B-99EB-5AE7684874D2}"/>
              </a:ext>
            </a:extLst>
          </p:cNvPr>
          <p:cNvSpPr>
            <a:spLocks noGrp="1"/>
          </p:cNvSpPr>
          <p:nvPr>
            <p:ph type="sldNum" sz="quarter" idx="12"/>
          </p:nvPr>
        </p:nvSpPr>
        <p:spPr/>
        <p:txBody>
          <a:bodyPr/>
          <a:lstStyle/>
          <a:p>
            <a:pPr>
              <a:defRPr/>
            </a:pPr>
            <a:fld id="{E97B734B-BE99-4B13-8B3B-73BDADC290B3}" type="slidenum">
              <a:rPr lang="en-US" smtClean="0"/>
              <a:pPr>
                <a:defRPr/>
              </a:pPr>
              <a:t>10</a:t>
            </a:fld>
            <a:endParaRPr lang="en-US"/>
          </a:p>
        </p:txBody>
      </p:sp>
    </p:spTree>
    <p:extLst>
      <p:ext uri="{BB962C8B-B14F-4D97-AF65-F5344CB8AC3E}">
        <p14:creationId xmlns:p14="http://schemas.microsoft.com/office/powerpoint/2010/main" val="331086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4731" y="1447646"/>
            <a:ext cx="5748655" cy="5154295"/>
            <a:chOff x="27431" y="1600200"/>
            <a:chExt cx="5748655" cy="5154295"/>
          </a:xfrm>
        </p:grpSpPr>
        <p:sp>
          <p:nvSpPr>
            <p:cNvPr id="3" name="object 3"/>
            <p:cNvSpPr/>
            <p:nvPr/>
          </p:nvSpPr>
          <p:spPr>
            <a:xfrm>
              <a:off x="304800" y="4572000"/>
              <a:ext cx="4648200" cy="2167255"/>
            </a:xfrm>
            <a:custGeom>
              <a:avLst/>
              <a:gdLst/>
              <a:ahLst/>
              <a:cxnLst/>
              <a:rect l="l" t="t" r="r" b="b"/>
              <a:pathLst>
                <a:path w="4648200" h="2167254">
                  <a:moveTo>
                    <a:pt x="4648200" y="0"/>
                  </a:moveTo>
                  <a:lnTo>
                    <a:pt x="0" y="0"/>
                  </a:lnTo>
                  <a:lnTo>
                    <a:pt x="0" y="2167128"/>
                  </a:lnTo>
                  <a:lnTo>
                    <a:pt x="4648200" y="2167128"/>
                  </a:lnTo>
                  <a:lnTo>
                    <a:pt x="46482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27431" y="1600200"/>
              <a:ext cx="5748527" cy="4760975"/>
            </a:xfrm>
            <a:prstGeom prst="rect">
              <a:avLst/>
            </a:prstGeom>
          </p:spPr>
        </p:pic>
        <p:sp>
          <p:nvSpPr>
            <p:cNvPr id="5" name="object 5"/>
            <p:cNvSpPr/>
            <p:nvPr/>
          </p:nvSpPr>
          <p:spPr>
            <a:xfrm>
              <a:off x="150876" y="1982724"/>
              <a:ext cx="5538470" cy="960119"/>
            </a:xfrm>
            <a:custGeom>
              <a:avLst/>
              <a:gdLst/>
              <a:ahLst/>
              <a:cxnLst/>
              <a:rect l="l" t="t" r="r" b="b"/>
              <a:pathLst>
                <a:path w="5538470" h="960119">
                  <a:moveTo>
                    <a:pt x="0" y="0"/>
                  </a:moveTo>
                  <a:lnTo>
                    <a:pt x="5538216" y="0"/>
                  </a:lnTo>
                  <a:lnTo>
                    <a:pt x="5538216" y="960120"/>
                  </a:lnTo>
                  <a:lnTo>
                    <a:pt x="0" y="960120"/>
                  </a:lnTo>
                  <a:lnTo>
                    <a:pt x="0" y="0"/>
                  </a:lnTo>
                  <a:close/>
                </a:path>
              </a:pathLst>
            </a:custGeom>
            <a:ln w="28574">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612140" y="659997"/>
            <a:ext cx="6207125" cy="530225"/>
          </a:xfrm>
          <a:prstGeom prst="rect">
            <a:avLst/>
          </a:prstGeom>
        </p:spPr>
        <p:txBody>
          <a:bodyPr vert="horz" wrap="square" lIns="0" tIns="13970" rIns="0" bIns="0" rtlCol="0">
            <a:spAutoFit/>
          </a:bodyPr>
          <a:lstStyle/>
          <a:p>
            <a:pPr marL="12700">
              <a:lnSpc>
                <a:spcPct val="100000"/>
              </a:lnSpc>
              <a:spcBef>
                <a:spcPts val="110"/>
              </a:spcBef>
            </a:pPr>
            <a:r>
              <a:rPr b="1" spc="-15"/>
              <a:t>Student</a:t>
            </a:r>
            <a:r>
              <a:rPr b="1" spc="-120"/>
              <a:t> </a:t>
            </a:r>
            <a:r>
              <a:rPr b="1" spc="-5"/>
              <a:t>Loan</a:t>
            </a:r>
            <a:r>
              <a:rPr b="1" spc="-125"/>
              <a:t> </a:t>
            </a:r>
            <a:r>
              <a:rPr b="1" spc="-20"/>
              <a:t>Servicer</a:t>
            </a:r>
            <a:r>
              <a:rPr b="1" spc="-95"/>
              <a:t> </a:t>
            </a:r>
            <a:r>
              <a:rPr b="1" spc="-20"/>
              <a:t>Information</a:t>
            </a:r>
          </a:p>
        </p:txBody>
      </p:sp>
      <p:sp>
        <p:nvSpPr>
          <p:cNvPr id="12" name="object 12"/>
          <p:cNvSpPr txBox="1"/>
          <p:nvPr/>
        </p:nvSpPr>
        <p:spPr>
          <a:xfrm>
            <a:off x="8471916" y="6408266"/>
            <a:ext cx="237490" cy="193675"/>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414042"/>
                </a:solidFill>
                <a:effectLst/>
                <a:uLnTx/>
                <a:uFillTx/>
                <a:latin typeface="Barlow"/>
                <a:ea typeface="+mn-ea"/>
                <a:cs typeface="Barlow"/>
              </a:rPr>
              <a:pPr marL="38100" marR="0" lvl="0" indent="0" algn="l" defTabSz="914400" rtl="0" eaLnBrk="1" fontAlgn="auto" latinLnBrk="0" hangingPunct="1">
                <a:lnSpc>
                  <a:spcPct val="100000"/>
                </a:lnSpc>
                <a:spcBef>
                  <a:spcPts val="100"/>
                </a:spcBef>
                <a:spcAft>
                  <a:spcPts val="0"/>
                </a:spcAft>
                <a:buClrTx/>
                <a:buSzTx/>
                <a:buFontTx/>
                <a:buNone/>
                <a:tabLst/>
                <a:defRPr/>
              </a:pPr>
              <a:t>11</a:t>
            </a:fld>
            <a:endParaRPr kumimoji="0" sz="1100" b="0" i="0" u="none" strike="noStrike" kern="1200" cap="none" spc="0" normalizeH="0" baseline="0" noProof="0">
              <a:ln>
                <a:noFill/>
              </a:ln>
              <a:solidFill>
                <a:prstClr val="black"/>
              </a:solidFill>
              <a:effectLst/>
              <a:uLnTx/>
              <a:uFillTx/>
              <a:latin typeface="Barlow"/>
              <a:ea typeface="+mn-ea"/>
              <a:cs typeface="Barlow"/>
            </a:endParaRPr>
          </a:p>
        </p:txBody>
      </p:sp>
      <p:sp>
        <p:nvSpPr>
          <p:cNvPr id="13" name="Slide Number Placeholder 12">
            <a:extLst>
              <a:ext uri="{FF2B5EF4-FFF2-40B4-BE49-F238E27FC236}">
                <a16:creationId xmlns:a16="http://schemas.microsoft.com/office/drawing/2014/main" id="{62FD0BBD-4BAB-4A7A-AD4A-5B8EFC709CC8}"/>
              </a:ext>
            </a:extLst>
          </p:cNvPr>
          <p:cNvSpPr>
            <a:spLocks noGrp="1"/>
          </p:cNvSpPr>
          <p:nvPr>
            <p:ph type="sldNum" sz="quarter" idx="12"/>
          </p:nvPr>
        </p:nvSpPr>
        <p:spPr/>
        <p:txBody>
          <a:bodyPr/>
          <a:lstStyle/>
          <a:p>
            <a:pPr>
              <a:defRPr/>
            </a:pPr>
            <a:fld id="{E97B734B-BE99-4B13-8B3B-73BDADC290B3}"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1803-B04D-4DA9-B983-17E9B9849620}"/>
              </a:ext>
            </a:extLst>
          </p:cNvPr>
          <p:cNvSpPr>
            <a:spLocks noGrp="1"/>
          </p:cNvSpPr>
          <p:nvPr>
            <p:ph type="title"/>
          </p:nvPr>
        </p:nvSpPr>
        <p:spPr/>
        <p:txBody>
          <a:bodyPr/>
          <a:lstStyle/>
          <a:p>
            <a:r>
              <a:rPr lang="en-US" dirty="0"/>
              <a:t>Loan Case Notes Example </a:t>
            </a:r>
          </a:p>
        </p:txBody>
      </p:sp>
      <p:sp>
        <p:nvSpPr>
          <p:cNvPr id="3" name="Content Placeholder 2">
            <a:extLst>
              <a:ext uri="{FF2B5EF4-FFF2-40B4-BE49-F238E27FC236}">
                <a16:creationId xmlns:a16="http://schemas.microsoft.com/office/drawing/2014/main" id="{766967D5-4CB9-4711-AF8A-AB4F2E860150}"/>
              </a:ext>
            </a:extLst>
          </p:cNvPr>
          <p:cNvSpPr>
            <a:spLocks noGrp="1"/>
          </p:cNvSpPr>
          <p:nvPr>
            <p:ph idx="1"/>
          </p:nvPr>
        </p:nvSpPr>
        <p:spPr/>
        <p:txBody>
          <a:bodyPr/>
          <a:lstStyle/>
          <a:p>
            <a:r>
              <a:rPr lang="en-US" dirty="0"/>
              <a:t>Client has $91,531 total loan balance.</a:t>
            </a:r>
          </a:p>
          <a:p>
            <a:pPr lvl="1"/>
            <a:r>
              <a:rPr lang="en-US" dirty="0"/>
              <a:t>Direct Consolidation: $41,629</a:t>
            </a:r>
          </a:p>
          <a:p>
            <a:pPr lvl="1"/>
            <a:r>
              <a:rPr lang="en-US" dirty="0"/>
              <a:t>Direct Subsidized: $26,657</a:t>
            </a:r>
          </a:p>
          <a:p>
            <a:pPr lvl="1"/>
            <a:r>
              <a:rPr lang="en-US" dirty="0"/>
              <a:t>Direct Unsubsidized: $23,518</a:t>
            </a:r>
          </a:p>
          <a:p>
            <a:r>
              <a:rPr lang="en-US" dirty="0"/>
              <a:t>Average interest rate: 5.7% (will expand on this) </a:t>
            </a:r>
          </a:p>
          <a:p>
            <a:r>
              <a:rPr lang="en-US" dirty="0"/>
              <a:t>Loan servicer: </a:t>
            </a:r>
            <a:r>
              <a:rPr lang="en-US" dirty="0" err="1"/>
              <a:t>FedLoan</a:t>
            </a:r>
            <a:r>
              <a:rPr lang="en-US" dirty="0"/>
              <a:t>  </a:t>
            </a:r>
          </a:p>
          <a:p>
            <a:r>
              <a:rPr lang="en-US" dirty="0"/>
              <a:t>Employment: Works for Nonprofit + pursuing PLSF</a:t>
            </a:r>
          </a:p>
        </p:txBody>
      </p:sp>
      <p:sp>
        <p:nvSpPr>
          <p:cNvPr id="4" name="Slide Number Placeholder 3">
            <a:extLst>
              <a:ext uri="{FF2B5EF4-FFF2-40B4-BE49-F238E27FC236}">
                <a16:creationId xmlns:a16="http://schemas.microsoft.com/office/drawing/2014/main" id="{D4BD4922-E931-46AC-8ECC-8B8052FFF66A}"/>
              </a:ext>
            </a:extLst>
          </p:cNvPr>
          <p:cNvSpPr>
            <a:spLocks noGrp="1"/>
          </p:cNvSpPr>
          <p:nvPr>
            <p:ph type="sldNum" sz="quarter" idx="12"/>
          </p:nvPr>
        </p:nvSpPr>
        <p:spPr/>
        <p:txBody>
          <a:bodyPr/>
          <a:lstStyle/>
          <a:p>
            <a:pPr>
              <a:defRPr/>
            </a:pPr>
            <a:fld id="{E97B734B-BE99-4B13-8B3B-73BDADC290B3}" type="slidenum">
              <a:rPr lang="en-US" smtClean="0"/>
              <a:pPr>
                <a:defRPr/>
              </a:pPr>
              <a:t>12</a:t>
            </a:fld>
            <a:endParaRPr lang="en-US"/>
          </a:p>
        </p:txBody>
      </p:sp>
    </p:spTree>
    <p:extLst>
      <p:ext uri="{BB962C8B-B14F-4D97-AF65-F5344CB8AC3E}">
        <p14:creationId xmlns:p14="http://schemas.microsoft.com/office/powerpoint/2010/main" val="82431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br>
              <a:rPr lang="en-US" dirty="0">
                <a:highlight>
                  <a:srgbClr val="FFFF00"/>
                </a:highlight>
              </a:rPr>
            </a:br>
            <a:r>
              <a:rPr lang="en-US" dirty="0"/>
              <a:t>Counseling Sessions 101</a:t>
            </a:r>
            <a:br>
              <a:rPr lang="en-US" dirty="0"/>
            </a:br>
            <a:endParaRPr lang="en-US" dirty="0">
              <a:solidFill>
                <a:srgbClr val="414042"/>
              </a:solidFill>
              <a:highlight>
                <a:srgbClr val="FFFF00"/>
              </a:highlight>
              <a:latin typeface="Barlow" panose="00000500000000000000" pitchFamily="2" charset="0"/>
            </a:endParaRP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BE9EFB4D-5683-4996-B21D-4CE1600F55C5}"/>
              </a:ext>
            </a:extLst>
          </p:cNvPr>
          <p:cNvSpPr>
            <a:spLocks noGrp="1"/>
          </p:cNvSpPr>
          <p:nvPr>
            <p:ph type="sldNum" sz="quarter" idx="12"/>
          </p:nvPr>
        </p:nvSpPr>
        <p:spPr/>
        <p:txBody>
          <a:bodyPr/>
          <a:lstStyle/>
          <a:p>
            <a:pPr>
              <a:defRPr/>
            </a:pPr>
            <a:fld id="{E97B734B-BE99-4B13-8B3B-73BDADC290B3}" type="slidenum">
              <a:rPr lang="en-US" smtClean="0"/>
              <a:pPr>
                <a:defRPr/>
              </a:pPr>
              <a:t>13</a:t>
            </a:fld>
            <a:endParaRPr lang="en-US"/>
          </a:p>
        </p:txBody>
      </p:sp>
    </p:spTree>
    <p:extLst>
      <p:ext uri="{BB962C8B-B14F-4D97-AF65-F5344CB8AC3E}">
        <p14:creationId xmlns:p14="http://schemas.microsoft.com/office/powerpoint/2010/main" val="133803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Pre-Session: Prepare the Client</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14</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451461"/>
            <a:ext cx="8077200" cy="6329297"/>
          </a:xfrm>
          <a:prstGeom prst="rect">
            <a:avLst/>
          </a:prstGeom>
        </p:spPr>
        <p:txBody>
          <a:bodyPr vert="horz" wrap="square" lIns="0" tIns="156845" rIns="0" bIns="0" rtlCol="0">
            <a:spAutoFit/>
          </a:bodyPr>
          <a:lstStyle/>
          <a:p>
            <a:pPr marL="285750" lvl="1" indent="-173736">
              <a:lnSpc>
                <a:spcPct val="100000"/>
              </a:lnSpc>
              <a:spcBef>
                <a:spcPts val="300"/>
              </a:spcBef>
              <a:buFont typeface="Arial" panose="020B0604020202020204" pitchFamily="34" charset="0"/>
              <a:buChar char="•"/>
              <a:tabLst>
                <a:tab pos="185420" algn="l"/>
              </a:tabLst>
            </a:pPr>
            <a:r>
              <a:rPr lang="en-US" sz="2000" spc="-5" dirty="0">
                <a:cs typeface="Barlow"/>
              </a:rPr>
              <a:t>Send the Intake Form</a:t>
            </a:r>
          </a:p>
          <a:p>
            <a:pPr marL="285750" lvl="1" indent="-173736">
              <a:lnSpc>
                <a:spcPct val="100000"/>
              </a:lnSpc>
              <a:spcBef>
                <a:spcPts val="300"/>
              </a:spcBef>
              <a:buFont typeface="Arial" panose="020B0604020202020204" pitchFamily="34" charset="0"/>
              <a:buChar char="•"/>
              <a:tabLst>
                <a:tab pos="185420" algn="l"/>
              </a:tabLst>
            </a:pPr>
            <a:r>
              <a:rPr lang="en-US" sz="2000" spc="-5" dirty="0">
                <a:cs typeface="Barlow"/>
              </a:rPr>
              <a:t>Send instructions on how to reset the FSA ID</a:t>
            </a:r>
          </a:p>
          <a:p>
            <a:pPr marL="285750" lvl="1" indent="-173736">
              <a:lnSpc>
                <a:spcPct val="100000"/>
              </a:lnSpc>
              <a:spcBef>
                <a:spcPts val="300"/>
              </a:spcBef>
              <a:buFont typeface="Arial" panose="020B0604020202020204" pitchFamily="34" charset="0"/>
              <a:buChar char="•"/>
              <a:tabLst>
                <a:tab pos="185420" algn="l"/>
              </a:tabLst>
            </a:pPr>
            <a:r>
              <a:rPr lang="en-US" sz="2000" spc="-5" dirty="0">
                <a:cs typeface="Barlow"/>
              </a:rPr>
              <a:t>Ask them to have their loan servicer ID available</a:t>
            </a:r>
          </a:p>
          <a:p>
            <a:pPr marL="285750" lvl="1" indent="-173736">
              <a:lnSpc>
                <a:spcPct val="100000"/>
              </a:lnSpc>
              <a:spcBef>
                <a:spcPts val="300"/>
              </a:spcBef>
              <a:buFont typeface="Arial" panose="020B0604020202020204" pitchFamily="34" charset="0"/>
              <a:buChar char="•"/>
              <a:tabLst>
                <a:tab pos="185420" algn="l"/>
              </a:tabLst>
            </a:pPr>
            <a:r>
              <a:rPr lang="en-US" sz="2000" spc="-5" dirty="0">
                <a:cs typeface="Barlow"/>
              </a:rPr>
              <a:t>Ask them to have the Adjusted Gross Income (AGI) from their last filed tax return available.  This information can be found as follows:</a:t>
            </a:r>
          </a:p>
          <a:p>
            <a:pPr marL="512064" lvl="2" indent="-285750">
              <a:lnSpc>
                <a:spcPct val="100000"/>
              </a:lnSpc>
              <a:spcBef>
                <a:spcPts val="300"/>
              </a:spcBef>
              <a:spcAft>
                <a:spcPts val="300"/>
              </a:spcAft>
              <a:buFont typeface="Courier New" panose="02070309020205020404" pitchFamily="49" charset="0"/>
              <a:buChar char="-"/>
              <a:tabLst>
                <a:tab pos="185420" algn="l"/>
              </a:tabLst>
            </a:pPr>
            <a:r>
              <a:rPr lang="en-US" sz="1800" spc="-5" dirty="0">
                <a:cs typeface="Barlow"/>
              </a:rPr>
              <a:t>Line 8b of the 2019 1040 form (To be used if 2020 taxes haven’t been filed)</a:t>
            </a:r>
          </a:p>
          <a:p>
            <a:pPr marL="512064" lvl="2" indent="-285750">
              <a:lnSpc>
                <a:spcPct val="100000"/>
              </a:lnSpc>
              <a:spcBef>
                <a:spcPts val="300"/>
              </a:spcBef>
              <a:buFont typeface="Courier New" panose="02070309020205020404" pitchFamily="49" charset="0"/>
              <a:buChar char="-"/>
              <a:tabLst>
                <a:tab pos="185420" algn="l"/>
              </a:tabLst>
            </a:pPr>
            <a:r>
              <a:rPr lang="en-US" sz="1800" spc="-5" dirty="0">
                <a:cs typeface="Barlow"/>
              </a:rPr>
              <a:t>Line 11 of the 2020 1040 form</a:t>
            </a:r>
          </a:p>
          <a:p>
            <a:pPr marL="285750" lvl="2" indent="-173736">
              <a:lnSpc>
                <a:spcPct val="100000"/>
              </a:lnSpc>
              <a:spcBef>
                <a:spcPts val="300"/>
              </a:spcBef>
              <a:buFont typeface="Arial" panose="020B0604020202020204" pitchFamily="34" charset="0"/>
              <a:buChar char="•"/>
              <a:tabLst>
                <a:tab pos="185420" algn="l"/>
              </a:tabLst>
            </a:pPr>
            <a:r>
              <a:rPr lang="en-US" sz="2000" spc="-5" dirty="0">
                <a:cs typeface="Barlow"/>
              </a:rPr>
              <a:t>List of required information they will need to complete applications (mainly for follow up sessions).  This may include things like Consolidations, PSLF Certification &amp; Application Forms, etc.</a:t>
            </a:r>
          </a:p>
          <a:p>
            <a:pPr marL="285750" lvl="2" indent="-173736">
              <a:lnSpc>
                <a:spcPct val="100000"/>
              </a:lnSpc>
              <a:spcBef>
                <a:spcPts val="300"/>
              </a:spcBef>
              <a:buFont typeface="Arial" panose="020B0604020202020204" pitchFamily="34" charset="0"/>
              <a:buChar char="•"/>
              <a:tabLst>
                <a:tab pos="185420" algn="l"/>
              </a:tabLst>
            </a:pPr>
            <a:r>
              <a:rPr lang="en-US" sz="2000" spc="-5" dirty="0">
                <a:cs typeface="Barlow"/>
              </a:rPr>
              <a:t>The more prepared they are, the more efficient your session will be!</a:t>
            </a:r>
          </a:p>
          <a:p>
            <a:pPr marL="697865" lvl="2" indent="0">
              <a:lnSpc>
                <a:spcPct val="100000"/>
              </a:lnSpc>
              <a:spcBef>
                <a:spcPts val="300"/>
              </a:spcBef>
              <a:buNone/>
              <a:tabLst>
                <a:tab pos="185420" algn="l"/>
              </a:tabLst>
            </a:pPr>
            <a:endParaRPr lang="en-US" sz="2000" spc="-5" dirty="0">
              <a:cs typeface="Barlow"/>
            </a:endParaRPr>
          </a:p>
          <a:p>
            <a:pPr marL="983615" lvl="2" indent="-285750">
              <a:lnSpc>
                <a:spcPct val="100000"/>
              </a:lnSpc>
              <a:spcBef>
                <a:spcPts val="300"/>
              </a:spcBef>
              <a:tabLst>
                <a:tab pos="185420" algn="l"/>
              </a:tabLst>
            </a:pPr>
            <a:endParaRPr lang="en-US" spc="-5" dirty="0">
              <a:cs typeface="Barlow"/>
            </a:endParaRPr>
          </a:p>
          <a:p>
            <a:pPr marL="12065" indent="0">
              <a:lnSpc>
                <a:spcPct val="100000"/>
              </a:lnSpc>
              <a:spcBef>
                <a:spcPts val="300"/>
              </a:spcBef>
              <a:buNone/>
              <a:tabLst>
                <a:tab pos="185420" algn="l"/>
              </a:tabLst>
            </a:pPr>
            <a:endParaRPr lang="en-US" spc="-5" dirty="0">
              <a:cs typeface="Barlow"/>
            </a:endParaRPr>
          </a:p>
          <a:p>
            <a:pPr marL="184785" indent="-172720">
              <a:lnSpc>
                <a:spcPct val="100000"/>
              </a:lnSpc>
              <a:spcBef>
                <a:spcPts val="300"/>
              </a:spcBef>
              <a:buFont typeface="Arial"/>
              <a:buChar char="•"/>
              <a:tabLst>
                <a:tab pos="185420" algn="l"/>
              </a:tabLst>
            </a:pPr>
            <a:endParaRPr lang="en-US" b="1" spc="-5" dirty="0">
              <a:cs typeface="Barlow"/>
            </a:endParaRPr>
          </a:p>
          <a:p>
            <a:pPr marL="184785" indent="-172720">
              <a:lnSpc>
                <a:spcPct val="100000"/>
              </a:lnSpc>
              <a:spcBef>
                <a:spcPts val="300"/>
              </a:spcBef>
              <a:buFont typeface="Arial"/>
              <a:buChar char="•"/>
              <a:tabLst>
                <a:tab pos="185420" algn="l"/>
              </a:tabLst>
            </a:pPr>
            <a:endParaRPr lang="en-US" spc="-5" dirty="0">
              <a:cs typeface="Barlow"/>
            </a:endParaRPr>
          </a:p>
        </p:txBody>
      </p:sp>
    </p:spTree>
    <p:extLst>
      <p:ext uri="{BB962C8B-B14F-4D97-AF65-F5344CB8AC3E}">
        <p14:creationId xmlns:p14="http://schemas.microsoft.com/office/powerpoint/2010/main" val="18339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Objectives</a:t>
            </a:r>
          </a:p>
        </p:txBody>
      </p:sp>
      <p:sp>
        <p:nvSpPr>
          <p:cNvPr id="7" name="Content Placeholder 2">
            <a:extLst>
              <a:ext uri="{FF2B5EF4-FFF2-40B4-BE49-F238E27FC236}">
                <a16:creationId xmlns:a16="http://schemas.microsoft.com/office/drawing/2014/main" id="{C9A3281D-E716-4EF4-88EA-E59B9265B986}"/>
              </a:ext>
            </a:extLst>
          </p:cNvPr>
          <p:cNvSpPr>
            <a:spLocks noGrp="1"/>
          </p:cNvSpPr>
          <p:nvPr>
            <p:ph idx="1"/>
          </p:nvPr>
        </p:nvSpPr>
        <p:spPr>
          <a:xfrm>
            <a:off x="533400" y="1676400"/>
            <a:ext cx="8077200" cy="4500563"/>
          </a:xfrm>
        </p:spPr>
        <p:txBody>
          <a:bodyPr/>
          <a:lstStyle/>
          <a:p>
            <a:r>
              <a:rPr lang="en-US" dirty="0"/>
              <a:t>Determine the current situation</a:t>
            </a:r>
          </a:p>
          <a:p>
            <a:r>
              <a:rPr lang="en-US" dirty="0"/>
              <a:t>Resolve immediate issues</a:t>
            </a:r>
          </a:p>
          <a:p>
            <a:r>
              <a:rPr lang="en-US" dirty="0"/>
              <a:t>Clarify short and long-term objectives</a:t>
            </a:r>
          </a:p>
          <a:p>
            <a:r>
              <a:rPr lang="en-US" dirty="0"/>
              <a:t>Create and implement game plan to achieve objectives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9997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Conducting a Session: What you need to know</a:t>
            </a:r>
          </a:p>
        </p:txBody>
      </p:sp>
      <p:sp>
        <p:nvSpPr>
          <p:cNvPr id="8" name="Text Placeholder 2">
            <a:extLst>
              <a:ext uri="{FF2B5EF4-FFF2-40B4-BE49-F238E27FC236}">
                <a16:creationId xmlns:a16="http://schemas.microsoft.com/office/drawing/2014/main" id="{013F2D5C-4734-4B68-84C6-3B38EB528965}"/>
              </a:ext>
            </a:extLst>
          </p:cNvPr>
          <p:cNvSpPr>
            <a:spLocks noGrp="1"/>
          </p:cNvSpPr>
          <p:nvPr>
            <p:ph idx="1"/>
          </p:nvPr>
        </p:nvSpPr>
        <p:spPr>
          <a:xfrm>
            <a:off x="533400" y="1676400"/>
            <a:ext cx="8077200" cy="4500563"/>
          </a:xfrm>
        </p:spPr>
        <p:txBody>
          <a:bodyPr>
            <a:normAutofit/>
          </a:bodyPr>
          <a:lstStyle/>
          <a:p>
            <a:pPr marL="457200" indent="-457200">
              <a:buAutoNum type="arabicParenR"/>
            </a:pPr>
            <a:r>
              <a:rPr lang="en-US" dirty="0"/>
              <a:t>Federal or Private Loans?</a:t>
            </a:r>
          </a:p>
          <a:p>
            <a:pPr lvl="1">
              <a:buFont typeface="Courier New" panose="02070309020205020404" pitchFamily="49" charset="0"/>
              <a:buChar char="-"/>
            </a:pPr>
            <a:r>
              <a:rPr lang="en-US" sz="1800" dirty="0">
                <a:solidFill>
                  <a:schemeClr val="tx1"/>
                </a:solidFill>
              </a:rPr>
              <a:t>Why is this important?</a:t>
            </a:r>
          </a:p>
          <a:p>
            <a:pPr lvl="2"/>
            <a:r>
              <a:rPr lang="en-US" dirty="0">
                <a:solidFill>
                  <a:schemeClr val="tx1"/>
                </a:solidFill>
              </a:rPr>
              <a:t> If the loans are Federal, you can often review options online without having to contact the loan servicer.  </a:t>
            </a:r>
          </a:p>
          <a:p>
            <a:pPr lvl="2"/>
            <a:r>
              <a:rPr lang="en-US" b="0" dirty="0">
                <a:solidFill>
                  <a:schemeClr val="tx1"/>
                </a:solidFill>
              </a:rPr>
              <a:t>If the loans are Private, you will need to look at alternative sources or contact the lender to gather loan information and explore </a:t>
            </a:r>
            <a:r>
              <a:rPr lang="en-US" b="0" dirty="0"/>
              <a:t>options</a:t>
            </a:r>
            <a:r>
              <a:rPr lang="en-US" b="0" dirty="0">
                <a:solidFill>
                  <a:schemeClr val="tx1"/>
                </a:solidFill>
              </a:rPr>
              <a:t>.  Ask the client for the Promissory Note.</a:t>
            </a:r>
          </a:p>
          <a:p>
            <a:pPr marL="457200" indent="-457200">
              <a:buAutoNum type="arabicParenR"/>
            </a:pPr>
            <a:r>
              <a:rPr lang="en-US" dirty="0"/>
              <a:t>If loans are Federal, what kind are they (Direct, FFEL, Perkins, etc.)?</a:t>
            </a:r>
          </a:p>
          <a:p>
            <a:pPr lvl="1">
              <a:buFont typeface="Courier New" panose="02070309020205020404" pitchFamily="49" charset="0"/>
              <a:buChar char="-"/>
            </a:pPr>
            <a:r>
              <a:rPr lang="en-US" sz="1800" dirty="0">
                <a:solidFill>
                  <a:schemeClr val="tx1"/>
                </a:solidFill>
              </a:rPr>
              <a:t>Why is this important?</a:t>
            </a:r>
          </a:p>
          <a:p>
            <a:pPr lvl="2"/>
            <a:r>
              <a:rPr lang="en-US" dirty="0">
                <a:solidFill>
                  <a:schemeClr val="tx1"/>
                </a:solidFill>
              </a:rPr>
              <a:t>Knowing the loan type will tell you which repayment plans and forgiveness programs the client may be eligible for.</a:t>
            </a:r>
          </a:p>
          <a:p>
            <a:pPr lvl="2"/>
            <a:endParaRPr lang="en-US" sz="1600" b="0" dirty="0">
              <a:solidFill>
                <a:schemeClr val="tx1"/>
              </a:solidFill>
            </a:endParaRPr>
          </a:p>
          <a:p>
            <a:endParaRPr lang="en-US" dirty="0"/>
          </a:p>
          <a:p>
            <a:endParaRPr lang="en-US" dirty="0"/>
          </a:p>
        </p:txBody>
      </p:sp>
    </p:spTree>
    <p:extLst>
      <p:ext uri="{BB962C8B-B14F-4D97-AF65-F5344CB8AC3E}">
        <p14:creationId xmlns:p14="http://schemas.microsoft.com/office/powerpoint/2010/main" val="63586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Conducting a Session: What you need to know, (Cont’d)</a:t>
            </a:r>
          </a:p>
        </p:txBody>
      </p:sp>
      <p:sp>
        <p:nvSpPr>
          <p:cNvPr id="7" name="Text Placeholder 2">
            <a:extLst>
              <a:ext uri="{FF2B5EF4-FFF2-40B4-BE49-F238E27FC236}">
                <a16:creationId xmlns:a16="http://schemas.microsoft.com/office/drawing/2014/main" id="{988CD5CD-9BEC-4A71-858D-B91229510A82}"/>
              </a:ext>
            </a:extLst>
          </p:cNvPr>
          <p:cNvSpPr>
            <a:spLocks noGrp="1"/>
          </p:cNvSpPr>
          <p:nvPr>
            <p:ph idx="1"/>
          </p:nvPr>
        </p:nvSpPr>
        <p:spPr>
          <a:xfrm>
            <a:off x="533400" y="1676400"/>
            <a:ext cx="8077200" cy="4500563"/>
          </a:xfrm>
        </p:spPr>
        <p:txBody>
          <a:bodyPr>
            <a:normAutofit/>
          </a:bodyPr>
          <a:lstStyle/>
          <a:p>
            <a:pPr marL="457200" indent="-457200">
              <a:buAutoNum type="arabicParenR" startAt="3"/>
            </a:pPr>
            <a:r>
              <a:rPr lang="en-US" dirty="0"/>
              <a:t>Is the client currently making payments?</a:t>
            </a:r>
          </a:p>
          <a:p>
            <a:pPr lvl="1">
              <a:buFont typeface="Courier New" panose="02070309020205020404" pitchFamily="49" charset="0"/>
              <a:buChar char="-"/>
            </a:pPr>
            <a:r>
              <a:rPr lang="en-US" sz="1800" dirty="0">
                <a:solidFill>
                  <a:schemeClr val="tx1"/>
                </a:solidFill>
              </a:rPr>
              <a:t>Why is this important?</a:t>
            </a:r>
          </a:p>
          <a:p>
            <a:pPr lvl="2"/>
            <a:r>
              <a:rPr lang="en-US" dirty="0">
                <a:solidFill>
                  <a:schemeClr val="tx1"/>
                </a:solidFill>
              </a:rPr>
              <a:t>If yes; what kind of repayment plan are they in? (Standard, IDR). </a:t>
            </a:r>
          </a:p>
          <a:p>
            <a:pPr lvl="3">
              <a:spcAft>
                <a:spcPts val="0"/>
              </a:spcAft>
              <a:buFont typeface="Courier New" panose="02070309020205020404" pitchFamily="49" charset="0"/>
              <a:buChar char="-"/>
            </a:pPr>
            <a:r>
              <a:rPr lang="en-US" sz="1500" dirty="0">
                <a:solidFill>
                  <a:schemeClr val="tx1"/>
                </a:solidFill>
              </a:rPr>
              <a:t>If they are looking for alternatives, this will point you to plans they are not currently enrolled in.</a:t>
            </a:r>
          </a:p>
          <a:p>
            <a:pPr lvl="2">
              <a:spcAft>
                <a:spcPts val="0"/>
              </a:spcAft>
            </a:pPr>
            <a:r>
              <a:rPr lang="en-US" b="0" dirty="0">
                <a:solidFill>
                  <a:schemeClr val="tx1"/>
                </a:solidFill>
              </a:rPr>
              <a:t>If  no; do they know the loan status? (Deferment, Forbearance, Default).</a:t>
            </a:r>
          </a:p>
          <a:p>
            <a:pPr lvl="3">
              <a:spcAft>
                <a:spcPts val="0"/>
              </a:spcAft>
              <a:buFont typeface="Courier New" panose="02070309020205020404" pitchFamily="49" charset="0"/>
              <a:buChar char="-"/>
            </a:pPr>
            <a:r>
              <a:rPr lang="en-US" sz="1500" b="0" dirty="0">
                <a:solidFill>
                  <a:schemeClr val="tx1"/>
                </a:solidFill>
              </a:rPr>
              <a:t>If they can’t remember when they paid last and don’t know the loan status, chances are they are in default.</a:t>
            </a:r>
          </a:p>
          <a:p>
            <a:pPr marL="457200" indent="-457200">
              <a:buAutoNum type="arabicParenR" startAt="3"/>
            </a:pPr>
            <a:r>
              <a:rPr lang="en-US" dirty="0"/>
              <a:t>How long has the client been paying on their loans?</a:t>
            </a:r>
          </a:p>
          <a:p>
            <a:pPr lvl="1">
              <a:buFont typeface="Courier New" panose="02070309020205020404" pitchFamily="49" charset="0"/>
              <a:buChar char="-"/>
            </a:pPr>
            <a:r>
              <a:rPr lang="en-US" sz="1800" dirty="0">
                <a:solidFill>
                  <a:schemeClr val="tx1"/>
                </a:solidFill>
              </a:rPr>
              <a:t>Why is this important?</a:t>
            </a:r>
          </a:p>
          <a:p>
            <a:pPr lvl="2"/>
            <a:r>
              <a:rPr lang="en-US" dirty="0">
                <a:solidFill>
                  <a:schemeClr val="tx1"/>
                </a:solidFill>
              </a:rPr>
              <a:t>This is a key factor in determining whether it makes sense for a client to switch repayment plans or to consolidate. </a:t>
            </a:r>
          </a:p>
          <a:p>
            <a:pPr>
              <a:spcAft>
                <a:spcPts val="0"/>
              </a:spcAft>
            </a:pPr>
            <a:endParaRPr lang="en-US" dirty="0"/>
          </a:p>
        </p:txBody>
      </p:sp>
    </p:spTree>
    <p:extLst>
      <p:ext uri="{BB962C8B-B14F-4D97-AF65-F5344CB8AC3E}">
        <p14:creationId xmlns:p14="http://schemas.microsoft.com/office/powerpoint/2010/main" val="392387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Conducting a Session: What you need to know, (Cont’d)</a:t>
            </a:r>
          </a:p>
        </p:txBody>
      </p:sp>
      <p:sp>
        <p:nvSpPr>
          <p:cNvPr id="8" name="Text Placeholder 2">
            <a:extLst>
              <a:ext uri="{FF2B5EF4-FFF2-40B4-BE49-F238E27FC236}">
                <a16:creationId xmlns:a16="http://schemas.microsoft.com/office/drawing/2014/main" id="{E2C25C20-74F0-4120-85E9-922296FDB70A}"/>
              </a:ext>
            </a:extLst>
          </p:cNvPr>
          <p:cNvSpPr>
            <a:spLocks noGrp="1"/>
          </p:cNvSpPr>
          <p:nvPr>
            <p:ph idx="1"/>
          </p:nvPr>
        </p:nvSpPr>
        <p:spPr>
          <a:xfrm>
            <a:off x="533400" y="1676400"/>
            <a:ext cx="8077200" cy="4500563"/>
          </a:xfrm>
        </p:spPr>
        <p:txBody>
          <a:bodyPr>
            <a:normAutofit fontScale="92500" lnSpcReduction="20000"/>
          </a:bodyPr>
          <a:lstStyle/>
          <a:p>
            <a:pPr marL="457200" indent="-457200">
              <a:buAutoNum type="arabicParenR" startAt="5"/>
            </a:pPr>
            <a:r>
              <a:rPr lang="en-US" sz="2200" dirty="0"/>
              <a:t>Personal Information?</a:t>
            </a:r>
          </a:p>
          <a:p>
            <a:pPr lvl="1">
              <a:buFont typeface="Courier New" panose="02070309020205020404" pitchFamily="49" charset="0"/>
              <a:buChar char="-"/>
            </a:pPr>
            <a:r>
              <a:rPr lang="en-US" sz="1900" dirty="0">
                <a:solidFill>
                  <a:schemeClr val="tx1"/>
                </a:solidFill>
              </a:rPr>
              <a:t>Why is this important?</a:t>
            </a:r>
          </a:p>
          <a:p>
            <a:pPr lvl="2"/>
            <a:r>
              <a:rPr lang="en-US" sz="1600" dirty="0">
                <a:solidFill>
                  <a:schemeClr val="tx1"/>
                </a:solidFill>
              </a:rPr>
              <a:t>Income levels, family size, marital and tax filing status are key factors in determining which repayment plan is optimal.</a:t>
            </a:r>
          </a:p>
          <a:p>
            <a:pPr lvl="2"/>
            <a:r>
              <a:rPr lang="en-US" sz="1600" dirty="0">
                <a:solidFill>
                  <a:schemeClr val="tx1"/>
                </a:solidFill>
              </a:rPr>
              <a:t>The client’s field of employment will determine what kind of loan forgiveness programs they may be eligible for (PSLF, Teacher Forgiveness).</a:t>
            </a:r>
          </a:p>
          <a:p>
            <a:pPr lvl="2"/>
            <a:r>
              <a:rPr lang="en-US" sz="1600" dirty="0"/>
              <a:t>If the client has a disability, they may be eligible for a Total and Permanent Disability Discharge.</a:t>
            </a:r>
          </a:p>
          <a:p>
            <a:pPr lvl="2"/>
            <a:r>
              <a:rPr lang="en-US" sz="1600" dirty="0"/>
              <a:t>Veteran? Special benefits for veterans and those in active service. </a:t>
            </a:r>
          </a:p>
          <a:p>
            <a:pPr marL="457200" indent="-457200">
              <a:buAutoNum type="arabicParenR" startAt="5"/>
            </a:pPr>
            <a:r>
              <a:rPr lang="en-US" sz="2200" dirty="0"/>
              <a:t>Repayment Objectives?</a:t>
            </a:r>
          </a:p>
          <a:p>
            <a:pPr lvl="1">
              <a:buFont typeface="Courier New" panose="02070309020205020404" pitchFamily="49" charset="0"/>
              <a:buChar char="-"/>
            </a:pPr>
            <a:r>
              <a:rPr lang="en-US" sz="1900" dirty="0">
                <a:solidFill>
                  <a:schemeClr val="tx1"/>
                </a:solidFill>
              </a:rPr>
              <a:t>Why is this important?</a:t>
            </a:r>
          </a:p>
          <a:p>
            <a:pPr lvl="2"/>
            <a:r>
              <a:rPr lang="en-US" sz="1600" dirty="0">
                <a:solidFill>
                  <a:schemeClr val="tx1"/>
                </a:solidFill>
              </a:rPr>
              <a:t>Paying the loan off as quickly as possible, having low monthly payments or paying as little as possible over the life of the loan will determine which repayment plan is most appropriate and whether to pursue loan forgiveness strategies.</a:t>
            </a:r>
          </a:p>
          <a:p>
            <a:pPr lvl="2"/>
            <a:endParaRPr lang="en-US" sz="1600" dirty="0">
              <a:solidFill>
                <a:schemeClr val="tx1"/>
              </a:solidFill>
            </a:endParaRPr>
          </a:p>
          <a:p>
            <a:pPr>
              <a:spcAft>
                <a:spcPts val="0"/>
              </a:spcAft>
            </a:pPr>
            <a:endParaRPr lang="en-US" dirty="0"/>
          </a:p>
        </p:txBody>
      </p:sp>
    </p:spTree>
    <p:extLst>
      <p:ext uri="{BB962C8B-B14F-4D97-AF65-F5344CB8AC3E}">
        <p14:creationId xmlns:p14="http://schemas.microsoft.com/office/powerpoint/2010/main" val="422006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Conducting a Session: What you need to know, (Cont’d)</a:t>
            </a:r>
          </a:p>
        </p:txBody>
      </p:sp>
      <p:sp>
        <p:nvSpPr>
          <p:cNvPr id="7" name="Text Placeholder 2">
            <a:extLst>
              <a:ext uri="{FF2B5EF4-FFF2-40B4-BE49-F238E27FC236}">
                <a16:creationId xmlns:a16="http://schemas.microsoft.com/office/drawing/2014/main" id="{D9B613A1-5090-4BB2-8040-F92C21301693}"/>
              </a:ext>
            </a:extLst>
          </p:cNvPr>
          <p:cNvSpPr>
            <a:spLocks noGrp="1"/>
          </p:cNvSpPr>
          <p:nvPr>
            <p:ph idx="1"/>
          </p:nvPr>
        </p:nvSpPr>
        <p:spPr>
          <a:xfrm>
            <a:off x="533400" y="1676400"/>
            <a:ext cx="8077200" cy="4500563"/>
          </a:xfrm>
        </p:spPr>
        <p:txBody>
          <a:bodyPr>
            <a:normAutofit/>
          </a:bodyPr>
          <a:lstStyle/>
          <a:p>
            <a:pPr marL="457200" indent="-457200">
              <a:buAutoNum type="arabicParenR" startAt="7"/>
            </a:pPr>
            <a:r>
              <a:rPr lang="en-US" sz="2200" dirty="0"/>
              <a:t>School Experience?</a:t>
            </a:r>
          </a:p>
          <a:p>
            <a:pPr lvl="1">
              <a:buFont typeface="Courier New" panose="02070309020205020404" pitchFamily="49" charset="0"/>
              <a:buChar char="-"/>
            </a:pPr>
            <a:r>
              <a:rPr lang="en-US" sz="1900" dirty="0"/>
              <a:t>Why is this important?</a:t>
            </a:r>
          </a:p>
          <a:p>
            <a:pPr lvl="2"/>
            <a:r>
              <a:rPr lang="en-US" sz="1600" dirty="0"/>
              <a:t>If the client’s school closed while they were enrolled or shortly after they graduated, they may be eligible for a School Closure Discharge.</a:t>
            </a:r>
          </a:p>
          <a:p>
            <a:pPr lvl="2"/>
            <a:r>
              <a:rPr lang="en-US" sz="1600" dirty="0"/>
              <a:t>If the client feels their school committed fraud, they may be eligible for discharge under the Borrower’s Defense to Repayment. </a:t>
            </a:r>
          </a:p>
          <a:p>
            <a:pPr marL="0" indent="0">
              <a:buNone/>
            </a:pPr>
            <a:r>
              <a:rPr lang="en-US" sz="2400" dirty="0"/>
              <a:t>8)  </a:t>
            </a:r>
            <a:r>
              <a:rPr lang="en-US" sz="2200" dirty="0"/>
              <a:t>Wage Garnishment, Offsets, Tax Intercepts or Judgements? </a:t>
            </a:r>
          </a:p>
          <a:p>
            <a:pPr lvl="1">
              <a:buFont typeface="Courier New" panose="02070309020205020404" pitchFamily="49" charset="0"/>
              <a:buChar char="-"/>
            </a:pPr>
            <a:r>
              <a:rPr lang="en-US" sz="1900" dirty="0"/>
              <a:t>Why is this important?</a:t>
            </a:r>
          </a:p>
          <a:p>
            <a:pPr lvl="2"/>
            <a:r>
              <a:rPr lang="en-US" sz="1600" dirty="0"/>
              <a:t>If the client is experiencing one of these, it is an indication loans are in default. </a:t>
            </a:r>
          </a:p>
          <a:p>
            <a:pPr lvl="2"/>
            <a:r>
              <a:rPr lang="en-US" sz="1600" dirty="0"/>
              <a:t>If the client has a wage garnishment consolidation is not an option to cure default and they should pursue rehabilitation if possible,</a:t>
            </a:r>
          </a:p>
          <a:p>
            <a:pPr lvl="2"/>
            <a:endParaRPr lang="en-US" sz="1600" dirty="0">
              <a:solidFill>
                <a:schemeClr val="tx1"/>
              </a:solidFill>
            </a:endParaRPr>
          </a:p>
          <a:p>
            <a:pPr>
              <a:spcAft>
                <a:spcPts val="0"/>
              </a:spcAft>
            </a:pPr>
            <a:endParaRPr lang="en-US" dirty="0"/>
          </a:p>
        </p:txBody>
      </p:sp>
    </p:spTree>
    <p:extLst>
      <p:ext uri="{BB962C8B-B14F-4D97-AF65-F5344CB8AC3E}">
        <p14:creationId xmlns:p14="http://schemas.microsoft.com/office/powerpoint/2010/main" val="171274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F421-23A6-420A-9A63-AB7535C764E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7875743-C548-4172-9222-9628B0E95329}"/>
              </a:ext>
            </a:extLst>
          </p:cNvPr>
          <p:cNvSpPr>
            <a:spLocks noGrp="1"/>
          </p:cNvSpPr>
          <p:nvPr>
            <p:ph idx="1"/>
          </p:nvPr>
        </p:nvSpPr>
        <p:spPr/>
        <p:txBody>
          <a:bodyPr>
            <a:normAutofit fontScale="92500" lnSpcReduction="10000"/>
          </a:bodyPr>
          <a:lstStyle/>
          <a:p>
            <a:r>
              <a:rPr lang="en-US" dirty="0"/>
              <a:t>The Federal Student Aid Website</a:t>
            </a:r>
          </a:p>
          <a:p>
            <a:r>
              <a:rPr lang="en-US" dirty="0"/>
              <a:t>Doing Research </a:t>
            </a:r>
          </a:p>
          <a:p>
            <a:r>
              <a:rPr lang="en-US" dirty="0"/>
              <a:t>FSA ID</a:t>
            </a:r>
          </a:p>
          <a:p>
            <a:r>
              <a:rPr lang="en-US" dirty="0"/>
              <a:t>My Aid</a:t>
            </a:r>
          </a:p>
          <a:p>
            <a:r>
              <a:rPr lang="en-US" dirty="0"/>
              <a:t>What Information to Gather from FSA Records</a:t>
            </a:r>
          </a:p>
          <a:p>
            <a:r>
              <a:rPr lang="en-US" dirty="0"/>
              <a:t>Student Loan Simulator</a:t>
            </a:r>
          </a:p>
          <a:p>
            <a:r>
              <a:rPr lang="en-US" dirty="0"/>
              <a:t>Other FSA Website Tools:</a:t>
            </a:r>
          </a:p>
          <a:p>
            <a:pPr lvl="1"/>
            <a:r>
              <a:rPr lang="en-US" dirty="0"/>
              <a:t>PSLF Help Tool</a:t>
            </a:r>
          </a:p>
          <a:p>
            <a:pPr lvl="1"/>
            <a:r>
              <a:rPr lang="en-US" dirty="0"/>
              <a:t>Forms Center</a:t>
            </a:r>
          </a:p>
          <a:p>
            <a:pPr lvl="1"/>
            <a:r>
              <a:rPr lang="en-US" dirty="0"/>
              <a:t>Submitting a Complaint</a:t>
            </a:r>
          </a:p>
          <a:p>
            <a:endParaRPr lang="en-US" dirty="0"/>
          </a:p>
        </p:txBody>
      </p:sp>
      <p:sp>
        <p:nvSpPr>
          <p:cNvPr id="4" name="Slide Number Placeholder 3">
            <a:extLst>
              <a:ext uri="{FF2B5EF4-FFF2-40B4-BE49-F238E27FC236}">
                <a16:creationId xmlns:a16="http://schemas.microsoft.com/office/drawing/2014/main" id="{0975B13F-B307-4455-9287-C129E35F04FC}"/>
              </a:ext>
            </a:extLst>
          </p:cNvPr>
          <p:cNvSpPr>
            <a:spLocks noGrp="1"/>
          </p:cNvSpPr>
          <p:nvPr>
            <p:ph type="sldNum" sz="quarter" idx="12"/>
          </p:nvPr>
        </p:nvSpPr>
        <p:spPr/>
        <p:txBody>
          <a:bodyPr/>
          <a:lstStyle/>
          <a:p>
            <a:pPr>
              <a:defRPr/>
            </a:pPr>
            <a:fld id="{E97B734B-BE99-4B13-8B3B-73BDADC290B3}" type="slidenum">
              <a:rPr lang="en-US" smtClean="0"/>
              <a:pPr>
                <a:defRPr/>
              </a:pPr>
              <a:t>2</a:t>
            </a:fld>
            <a:endParaRPr lang="en-US"/>
          </a:p>
        </p:txBody>
      </p:sp>
    </p:spTree>
    <p:extLst>
      <p:ext uri="{BB962C8B-B14F-4D97-AF65-F5344CB8AC3E}">
        <p14:creationId xmlns:p14="http://schemas.microsoft.com/office/powerpoint/2010/main" val="200559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Post-Session: Leave a Roadmap</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20</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549538"/>
            <a:ext cx="8077200" cy="6737101"/>
          </a:xfrm>
          <a:prstGeom prst="rect">
            <a:avLst/>
          </a:prstGeom>
        </p:spPr>
        <p:txBody>
          <a:bodyPr vert="horz" wrap="square" lIns="0" tIns="156845" rIns="0" bIns="0" rtlCol="0">
            <a:spAutoFit/>
          </a:bodyPr>
          <a:lstStyle/>
          <a:p>
            <a:pPr marL="285750" lvl="1" indent="-173736">
              <a:lnSpc>
                <a:spcPct val="100000"/>
              </a:lnSpc>
              <a:spcBef>
                <a:spcPts val="300"/>
              </a:spcBef>
              <a:buFont typeface="Arial" panose="020B0604020202020204" pitchFamily="34" charset="0"/>
              <a:buChar char="•"/>
              <a:tabLst>
                <a:tab pos="185420" algn="l"/>
              </a:tabLst>
            </a:pPr>
            <a:r>
              <a:rPr lang="en-US" sz="2000" spc="-5" dirty="0">
                <a:cs typeface="Barlow"/>
              </a:rPr>
              <a:t>Summarize topics discussed</a:t>
            </a:r>
          </a:p>
          <a:p>
            <a:pPr marL="512064" lvl="2" indent="-285750">
              <a:lnSpc>
                <a:spcPct val="100000"/>
              </a:lnSpc>
              <a:spcBef>
                <a:spcPts val="300"/>
              </a:spcBef>
              <a:spcAft>
                <a:spcPts val="300"/>
              </a:spcAft>
              <a:buFont typeface="Courier New" panose="02070309020205020404" pitchFamily="49" charset="0"/>
              <a:buChar char="-"/>
              <a:tabLst>
                <a:tab pos="185420" algn="l"/>
              </a:tabLst>
            </a:pPr>
            <a:r>
              <a:rPr lang="en-US" sz="1800" spc="-5" dirty="0">
                <a:cs typeface="Barlow"/>
              </a:rPr>
              <a:t>Repayment plan options </a:t>
            </a:r>
          </a:p>
          <a:p>
            <a:pPr marL="512064" lvl="2" indent="-285750">
              <a:lnSpc>
                <a:spcPct val="100000"/>
              </a:lnSpc>
              <a:spcBef>
                <a:spcPts val="300"/>
              </a:spcBef>
              <a:spcAft>
                <a:spcPts val="300"/>
              </a:spcAft>
              <a:buFont typeface="Courier New" panose="02070309020205020404" pitchFamily="49" charset="0"/>
              <a:buChar char="-"/>
              <a:tabLst>
                <a:tab pos="185420" algn="l"/>
              </a:tabLst>
            </a:pPr>
            <a:r>
              <a:rPr lang="en-US" sz="1800" spc="-5" dirty="0">
                <a:cs typeface="Barlow"/>
              </a:rPr>
              <a:t>Forgiveness plan strategy</a:t>
            </a:r>
          </a:p>
          <a:p>
            <a:pPr marL="512064" lvl="2" indent="-285750">
              <a:lnSpc>
                <a:spcPct val="100000"/>
              </a:lnSpc>
              <a:spcBef>
                <a:spcPts val="300"/>
              </a:spcBef>
              <a:buFont typeface="Courier New" panose="02070309020205020404" pitchFamily="49" charset="0"/>
              <a:buChar char="-"/>
              <a:tabLst>
                <a:tab pos="185420" algn="l"/>
              </a:tabLst>
            </a:pPr>
            <a:r>
              <a:rPr lang="en-US" sz="1800" spc="-5" dirty="0">
                <a:cs typeface="Barlow"/>
              </a:rPr>
              <a:t>Disputes/Complaints</a:t>
            </a:r>
          </a:p>
          <a:p>
            <a:pPr marL="173736" lvl="1" indent="-173736">
              <a:lnSpc>
                <a:spcPct val="100000"/>
              </a:lnSpc>
              <a:spcBef>
                <a:spcPts val="300"/>
              </a:spcBef>
              <a:buFont typeface="Arial" panose="020B0604020202020204" pitchFamily="34" charset="0"/>
              <a:buChar char="•"/>
              <a:tabLst>
                <a:tab pos="185420" algn="l"/>
              </a:tabLst>
            </a:pPr>
            <a:r>
              <a:rPr lang="en-US" sz="2000" spc="-5" dirty="0">
                <a:cs typeface="Barlow"/>
              </a:rPr>
              <a:t>List required action steps necessary</a:t>
            </a:r>
          </a:p>
          <a:p>
            <a:pPr marL="173736" lvl="1" indent="-173736">
              <a:lnSpc>
                <a:spcPct val="100000"/>
              </a:lnSpc>
              <a:spcBef>
                <a:spcPts val="300"/>
              </a:spcBef>
              <a:buFont typeface="Arial" panose="020B0604020202020204" pitchFamily="34" charset="0"/>
              <a:buChar char="•"/>
              <a:tabLst>
                <a:tab pos="185420" algn="l"/>
              </a:tabLst>
            </a:pPr>
            <a:r>
              <a:rPr lang="en-US" sz="2000" spc="-5" dirty="0">
                <a:cs typeface="Barlow"/>
              </a:rPr>
              <a:t>Provide supporting information</a:t>
            </a:r>
          </a:p>
          <a:p>
            <a:pPr marL="512064" lvl="2" indent="-285750">
              <a:lnSpc>
                <a:spcPct val="100000"/>
              </a:lnSpc>
              <a:spcBef>
                <a:spcPts val="300"/>
              </a:spcBef>
              <a:spcAft>
                <a:spcPts val="300"/>
              </a:spcAft>
              <a:buFont typeface="Courier New" panose="02070309020205020404" pitchFamily="49" charset="0"/>
              <a:buChar char="-"/>
              <a:tabLst>
                <a:tab pos="185420" algn="l"/>
              </a:tabLst>
            </a:pPr>
            <a:r>
              <a:rPr lang="en-US" sz="1800" spc="-5" dirty="0">
                <a:cs typeface="Barlow"/>
              </a:rPr>
              <a:t>Links to additional information on the FSA or EDCAP websites</a:t>
            </a:r>
          </a:p>
          <a:p>
            <a:pPr marL="512064" lvl="2" indent="-285750">
              <a:lnSpc>
                <a:spcPct val="100000"/>
              </a:lnSpc>
              <a:spcBef>
                <a:spcPts val="300"/>
              </a:spcBef>
              <a:buFont typeface="Courier New" panose="02070309020205020404" pitchFamily="49" charset="0"/>
              <a:buChar char="-"/>
              <a:tabLst>
                <a:tab pos="185420" algn="l"/>
              </a:tabLst>
            </a:pPr>
            <a:r>
              <a:rPr lang="en-US" sz="1800" spc="-5" dirty="0">
                <a:cs typeface="Barlow"/>
              </a:rPr>
              <a:t>Links to applications</a:t>
            </a:r>
          </a:p>
          <a:p>
            <a:pPr marL="173736" lvl="2" indent="-173736">
              <a:lnSpc>
                <a:spcPct val="100000"/>
              </a:lnSpc>
              <a:spcBef>
                <a:spcPts val="300"/>
              </a:spcBef>
              <a:buFont typeface="Arial" panose="020B0604020202020204" pitchFamily="34" charset="0"/>
              <a:buChar char="•"/>
              <a:tabLst>
                <a:tab pos="185420" algn="l"/>
              </a:tabLst>
            </a:pPr>
            <a:r>
              <a:rPr lang="en-US" sz="2000" spc="-5" dirty="0">
                <a:cs typeface="Barlow"/>
              </a:rPr>
              <a:t>Schedule follow up meetings or note a “check-in” on your calendar if required.</a:t>
            </a:r>
          </a:p>
          <a:p>
            <a:pPr marL="173736" lvl="2" indent="-173736">
              <a:lnSpc>
                <a:spcPct val="100000"/>
              </a:lnSpc>
              <a:spcBef>
                <a:spcPts val="300"/>
              </a:spcBef>
              <a:buFont typeface="Arial" panose="020B0604020202020204" pitchFamily="34" charset="0"/>
              <a:buChar char="•"/>
              <a:tabLst>
                <a:tab pos="185420" algn="l"/>
              </a:tabLst>
            </a:pPr>
            <a:r>
              <a:rPr lang="en-US" sz="2000" spc="-5" dirty="0">
                <a:cs typeface="Barlow"/>
              </a:rPr>
              <a:t>Input Salesforce Data</a:t>
            </a:r>
          </a:p>
          <a:p>
            <a:pPr marL="173736" lvl="2" indent="-173736">
              <a:lnSpc>
                <a:spcPct val="100000"/>
              </a:lnSpc>
              <a:spcBef>
                <a:spcPts val="300"/>
              </a:spcBef>
              <a:buFont typeface="Arial" panose="020B0604020202020204" pitchFamily="34" charset="0"/>
              <a:buChar char="•"/>
              <a:tabLst>
                <a:tab pos="185420" algn="l"/>
              </a:tabLst>
            </a:pPr>
            <a:endParaRPr lang="en-US" sz="2000" spc="-5" dirty="0">
              <a:cs typeface="Barlow"/>
            </a:endParaRPr>
          </a:p>
          <a:p>
            <a:pPr marL="983615" lvl="2" indent="-285750">
              <a:lnSpc>
                <a:spcPct val="100000"/>
              </a:lnSpc>
              <a:spcBef>
                <a:spcPts val="300"/>
              </a:spcBef>
              <a:tabLst>
                <a:tab pos="185420" algn="l"/>
              </a:tabLst>
            </a:pPr>
            <a:endParaRPr lang="en-US" spc="-5" dirty="0">
              <a:cs typeface="Barlow"/>
            </a:endParaRPr>
          </a:p>
          <a:p>
            <a:pPr marL="983615" lvl="2" indent="-285750">
              <a:lnSpc>
                <a:spcPct val="100000"/>
              </a:lnSpc>
              <a:spcBef>
                <a:spcPts val="300"/>
              </a:spcBef>
              <a:tabLst>
                <a:tab pos="185420" algn="l"/>
              </a:tabLst>
            </a:pPr>
            <a:endParaRPr lang="en-US" spc="-5" dirty="0">
              <a:cs typeface="Barlow"/>
            </a:endParaRPr>
          </a:p>
          <a:p>
            <a:pPr marL="12065" indent="0">
              <a:lnSpc>
                <a:spcPct val="100000"/>
              </a:lnSpc>
              <a:spcBef>
                <a:spcPts val="300"/>
              </a:spcBef>
              <a:buNone/>
              <a:tabLst>
                <a:tab pos="185420" algn="l"/>
              </a:tabLst>
            </a:pPr>
            <a:endParaRPr lang="en-US" spc="-5" dirty="0">
              <a:cs typeface="Barlow"/>
            </a:endParaRPr>
          </a:p>
          <a:p>
            <a:pPr marL="184785" indent="-172720">
              <a:lnSpc>
                <a:spcPct val="100000"/>
              </a:lnSpc>
              <a:spcBef>
                <a:spcPts val="300"/>
              </a:spcBef>
              <a:buFont typeface="Arial"/>
              <a:buChar char="•"/>
              <a:tabLst>
                <a:tab pos="185420" algn="l"/>
              </a:tabLst>
            </a:pPr>
            <a:endParaRPr lang="en-US" b="1" spc="-5" dirty="0">
              <a:cs typeface="Barlow"/>
            </a:endParaRPr>
          </a:p>
          <a:p>
            <a:pPr marL="184785" indent="-172720">
              <a:lnSpc>
                <a:spcPct val="100000"/>
              </a:lnSpc>
              <a:spcBef>
                <a:spcPts val="300"/>
              </a:spcBef>
              <a:buFont typeface="Arial"/>
              <a:buChar char="•"/>
              <a:tabLst>
                <a:tab pos="185420" algn="l"/>
              </a:tabLst>
            </a:pPr>
            <a:endParaRPr lang="en-US" spc="-5" dirty="0">
              <a:cs typeface="Barlow"/>
            </a:endParaRPr>
          </a:p>
        </p:txBody>
      </p:sp>
    </p:spTree>
    <p:extLst>
      <p:ext uri="{BB962C8B-B14F-4D97-AF65-F5344CB8AC3E}">
        <p14:creationId xmlns:p14="http://schemas.microsoft.com/office/powerpoint/2010/main" val="76336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lstStyle/>
          <a:p>
            <a:br>
              <a:rPr lang="en-US" dirty="0">
                <a:highlight>
                  <a:srgbClr val="FFFF00"/>
                </a:highlight>
              </a:rPr>
            </a:br>
            <a:r>
              <a:rPr lang="en-US" dirty="0"/>
              <a:t>Using The FSA Simulator</a:t>
            </a:r>
            <a:endParaRPr lang="en-US" dirty="0">
              <a:highlight>
                <a:srgbClr val="FFFF00"/>
              </a:highlight>
            </a:endParaRP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32658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p>
        </p:txBody>
      </p:sp>
      <p:pic>
        <p:nvPicPr>
          <p:cNvPr id="9" name="Picture 8">
            <a:extLst>
              <a:ext uri="{FF2B5EF4-FFF2-40B4-BE49-F238E27FC236}">
                <a16:creationId xmlns:a16="http://schemas.microsoft.com/office/drawing/2014/main" id="{A337FFF8-FF08-4C01-869A-36D848774CB8}"/>
              </a:ext>
            </a:extLst>
          </p:cNvPr>
          <p:cNvPicPr>
            <a:picLocks noChangeAspect="1"/>
          </p:cNvPicPr>
          <p:nvPr/>
        </p:nvPicPr>
        <p:blipFill>
          <a:blip r:embed="rId3"/>
          <a:stretch>
            <a:fillRect/>
          </a:stretch>
        </p:blipFill>
        <p:spPr>
          <a:xfrm>
            <a:off x="2380862" y="1676400"/>
            <a:ext cx="5671457" cy="4115914"/>
          </a:xfrm>
          <a:prstGeom prst="rect">
            <a:avLst/>
          </a:prstGeom>
        </p:spPr>
      </p:pic>
      <p:sp>
        <p:nvSpPr>
          <p:cNvPr id="4" name="Content Placeholder 3">
            <a:extLst>
              <a:ext uri="{FF2B5EF4-FFF2-40B4-BE49-F238E27FC236}">
                <a16:creationId xmlns:a16="http://schemas.microsoft.com/office/drawing/2014/main" id="{BDD5A6E1-4ECF-44F0-B459-E00A64D35FD7}"/>
              </a:ext>
            </a:extLst>
          </p:cNvPr>
          <p:cNvSpPr>
            <a:spLocks noGrp="1"/>
          </p:cNvSpPr>
          <p:nvPr>
            <p:ph idx="1"/>
          </p:nvPr>
        </p:nvSpPr>
        <p:spPr>
          <a:xfrm>
            <a:off x="533400" y="1676400"/>
            <a:ext cx="1575318" cy="4500563"/>
          </a:xfrm>
        </p:spPr>
        <p:txBody>
          <a:bodyPr/>
          <a:lstStyle/>
          <a:p>
            <a:r>
              <a:rPr lang="en-US" sz="1800" dirty="0"/>
              <a:t>Login with FSA ID</a:t>
            </a:r>
          </a:p>
          <a:p>
            <a:pPr marL="0" indent="0">
              <a:buNone/>
            </a:pPr>
            <a:r>
              <a:rPr lang="en-US" sz="1800" dirty="0"/>
              <a:t>   Or</a:t>
            </a:r>
          </a:p>
          <a:p>
            <a:r>
              <a:rPr lang="en-US" sz="1800" dirty="0"/>
              <a:t>Use Manually (Start from Scratch)</a:t>
            </a:r>
          </a:p>
          <a:p>
            <a:pPr marL="0" indent="0">
              <a:buNone/>
            </a:pPr>
            <a:endParaRPr lang="en-US" dirty="0"/>
          </a:p>
        </p:txBody>
      </p:sp>
      <p:cxnSp>
        <p:nvCxnSpPr>
          <p:cNvPr id="6" name="Straight Arrow Connector 5">
            <a:extLst>
              <a:ext uri="{FF2B5EF4-FFF2-40B4-BE49-F238E27FC236}">
                <a16:creationId xmlns:a16="http://schemas.microsoft.com/office/drawing/2014/main" id="{F8A15827-6A3C-4179-928A-63C4B25497D2}"/>
              </a:ext>
            </a:extLst>
          </p:cNvPr>
          <p:cNvCxnSpPr>
            <a:cxnSpLocks/>
          </p:cNvCxnSpPr>
          <p:nvPr/>
        </p:nvCxnSpPr>
        <p:spPr>
          <a:xfrm>
            <a:off x="1449356" y="2407298"/>
            <a:ext cx="1620415" cy="20157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CF2E04-CC9C-4432-AD6B-E8D0B065DAA9}"/>
              </a:ext>
            </a:extLst>
          </p:cNvPr>
          <p:cNvCxnSpPr>
            <a:cxnSpLocks/>
          </p:cNvCxnSpPr>
          <p:nvPr/>
        </p:nvCxnSpPr>
        <p:spPr>
          <a:xfrm>
            <a:off x="1478902" y="4180419"/>
            <a:ext cx="1590869" cy="4852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526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1: Personal Information</a:t>
            </a:r>
          </a:p>
        </p:txBody>
      </p:sp>
      <p:pic>
        <p:nvPicPr>
          <p:cNvPr id="8" name="Picture 7">
            <a:extLst>
              <a:ext uri="{FF2B5EF4-FFF2-40B4-BE49-F238E27FC236}">
                <a16:creationId xmlns:a16="http://schemas.microsoft.com/office/drawing/2014/main" id="{CB5465DA-8288-4B39-A607-C3D9B6C2761E}"/>
              </a:ext>
            </a:extLst>
          </p:cNvPr>
          <p:cNvPicPr>
            <a:picLocks noChangeAspect="1"/>
          </p:cNvPicPr>
          <p:nvPr/>
        </p:nvPicPr>
        <p:blipFill rotWithShape="1">
          <a:blip r:embed="rId3"/>
          <a:srcRect l="18163" t="11553" r="18673" b="14445"/>
          <a:stretch/>
        </p:blipFill>
        <p:spPr>
          <a:xfrm>
            <a:off x="533400" y="1624076"/>
            <a:ext cx="7304314" cy="4319523"/>
          </a:xfrm>
          <a:prstGeom prst="rect">
            <a:avLst/>
          </a:prstGeom>
        </p:spPr>
      </p:pic>
    </p:spTree>
    <p:extLst>
      <p:ext uri="{BB962C8B-B14F-4D97-AF65-F5344CB8AC3E}">
        <p14:creationId xmlns:p14="http://schemas.microsoft.com/office/powerpoint/2010/main" val="176836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1: Personal Information, (Cont’d)</a:t>
            </a:r>
          </a:p>
        </p:txBody>
      </p:sp>
      <p:pic>
        <p:nvPicPr>
          <p:cNvPr id="6" name="Picture 5">
            <a:extLst>
              <a:ext uri="{FF2B5EF4-FFF2-40B4-BE49-F238E27FC236}">
                <a16:creationId xmlns:a16="http://schemas.microsoft.com/office/drawing/2014/main" id="{6BFCA542-56C4-4607-B517-94A5737F014D}"/>
              </a:ext>
            </a:extLst>
          </p:cNvPr>
          <p:cNvPicPr>
            <a:picLocks noChangeAspect="1"/>
          </p:cNvPicPr>
          <p:nvPr/>
        </p:nvPicPr>
        <p:blipFill rotWithShape="1">
          <a:blip r:embed="rId3"/>
          <a:srcRect l="59490" t="31406" r="14898" b="18526"/>
          <a:stretch/>
        </p:blipFill>
        <p:spPr>
          <a:xfrm>
            <a:off x="533400" y="1600200"/>
            <a:ext cx="7007290" cy="4012163"/>
          </a:xfrm>
          <a:prstGeom prst="rect">
            <a:avLst/>
          </a:prstGeom>
        </p:spPr>
      </p:pic>
    </p:spTree>
    <p:extLst>
      <p:ext uri="{BB962C8B-B14F-4D97-AF65-F5344CB8AC3E}">
        <p14:creationId xmlns:p14="http://schemas.microsoft.com/office/powerpoint/2010/main" val="247123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2: Loan Information</a:t>
            </a:r>
          </a:p>
        </p:txBody>
      </p:sp>
      <p:pic>
        <p:nvPicPr>
          <p:cNvPr id="6" name="Picture 5">
            <a:extLst>
              <a:ext uri="{FF2B5EF4-FFF2-40B4-BE49-F238E27FC236}">
                <a16:creationId xmlns:a16="http://schemas.microsoft.com/office/drawing/2014/main" id="{724C4EDE-5B8C-4199-8291-D8E277533A80}"/>
              </a:ext>
            </a:extLst>
          </p:cNvPr>
          <p:cNvPicPr>
            <a:picLocks noChangeAspect="1"/>
          </p:cNvPicPr>
          <p:nvPr/>
        </p:nvPicPr>
        <p:blipFill rotWithShape="1">
          <a:blip r:embed="rId3"/>
          <a:srcRect l="18470" t="18163" r="17755" b="12006"/>
          <a:stretch/>
        </p:blipFill>
        <p:spPr>
          <a:xfrm>
            <a:off x="2855167" y="1600200"/>
            <a:ext cx="5831633" cy="4278086"/>
          </a:xfrm>
          <a:prstGeom prst="rect">
            <a:avLst/>
          </a:prstGeom>
        </p:spPr>
      </p:pic>
      <p:sp>
        <p:nvSpPr>
          <p:cNvPr id="9" name="Content Placeholder 3">
            <a:extLst>
              <a:ext uri="{FF2B5EF4-FFF2-40B4-BE49-F238E27FC236}">
                <a16:creationId xmlns:a16="http://schemas.microsoft.com/office/drawing/2014/main" id="{9E312E6E-381F-473C-ABA9-B0E283528281}"/>
              </a:ext>
            </a:extLst>
          </p:cNvPr>
          <p:cNvSpPr>
            <a:spLocks noGrp="1"/>
          </p:cNvSpPr>
          <p:nvPr>
            <p:ph idx="1"/>
          </p:nvPr>
        </p:nvSpPr>
        <p:spPr>
          <a:xfrm>
            <a:off x="905847" y="1732902"/>
            <a:ext cx="1809361" cy="3524898"/>
          </a:xfrm>
        </p:spPr>
        <p:txBody>
          <a:bodyPr>
            <a:normAutofit/>
          </a:bodyPr>
          <a:lstStyle/>
          <a:p>
            <a:r>
              <a:rPr lang="en-US" sz="1800" dirty="0"/>
              <a:t>Info will populate automatically if logged into account. </a:t>
            </a:r>
          </a:p>
          <a:p>
            <a:r>
              <a:rPr lang="en-US" sz="1800" dirty="0"/>
              <a:t>Enter manually if “Starting from Scratch</a:t>
            </a:r>
            <a:r>
              <a:rPr lang="en-US" dirty="0"/>
              <a:t>”</a:t>
            </a:r>
          </a:p>
        </p:txBody>
      </p:sp>
      <p:cxnSp>
        <p:nvCxnSpPr>
          <p:cNvPr id="10" name="Straight Arrow Connector 9">
            <a:extLst>
              <a:ext uri="{FF2B5EF4-FFF2-40B4-BE49-F238E27FC236}">
                <a16:creationId xmlns:a16="http://schemas.microsoft.com/office/drawing/2014/main" id="{5F20A1EA-9915-41D4-8733-14F1FB07E58C}"/>
              </a:ext>
            </a:extLst>
          </p:cNvPr>
          <p:cNvCxnSpPr>
            <a:cxnSpLocks/>
          </p:cNvCxnSpPr>
          <p:nvPr/>
        </p:nvCxnSpPr>
        <p:spPr>
          <a:xfrm>
            <a:off x="2286000" y="4478694"/>
            <a:ext cx="1306286" cy="5131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567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3: Repayment Goal</a:t>
            </a:r>
          </a:p>
        </p:txBody>
      </p:sp>
      <p:pic>
        <p:nvPicPr>
          <p:cNvPr id="11" name="Picture 10">
            <a:extLst>
              <a:ext uri="{FF2B5EF4-FFF2-40B4-BE49-F238E27FC236}">
                <a16:creationId xmlns:a16="http://schemas.microsoft.com/office/drawing/2014/main" id="{AD2699C5-A7B5-4A93-A897-7AF78C6C5068}"/>
              </a:ext>
            </a:extLst>
          </p:cNvPr>
          <p:cNvPicPr>
            <a:picLocks noChangeAspect="1"/>
          </p:cNvPicPr>
          <p:nvPr/>
        </p:nvPicPr>
        <p:blipFill rotWithShape="1">
          <a:blip r:embed="rId3"/>
          <a:srcRect l="16634" t="11553" r="18571" b="8912"/>
          <a:stretch/>
        </p:blipFill>
        <p:spPr>
          <a:xfrm>
            <a:off x="533400" y="1451461"/>
            <a:ext cx="7332306" cy="4525963"/>
          </a:xfrm>
          <a:prstGeom prst="rect">
            <a:avLst/>
          </a:prstGeom>
        </p:spPr>
      </p:pic>
    </p:spTree>
    <p:extLst>
      <p:ext uri="{BB962C8B-B14F-4D97-AF65-F5344CB8AC3E}">
        <p14:creationId xmlns:p14="http://schemas.microsoft.com/office/powerpoint/2010/main" val="291259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3: Repayment Goal, (Cont’d)</a:t>
            </a:r>
          </a:p>
        </p:txBody>
      </p:sp>
      <p:pic>
        <p:nvPicPr>
          <p:cNvPr id="4" name="Picture 3">
            <a:extLst>
              <a:ext uri="{FF2B5EF4-FFF2-40B4-BE49-F238E27FC236}">
                <a16:creationId xmlns:a16="http://schemas.microsoft.com/office/drawing/2014/main" id="{D18C7907-3CF9-4448-A6D5-F80B92BAF47D}"/>
              </a:ext>
            </a:extLst>
          </p:cNvPr>
          <p:cNvPicPr>
            <a:picLocks noChangeAspect="1"/>
          </p:cNvPicPr>
          <p:nvPr/>
        </p:nvPicPr>
        <p:blipFill rotWithShape="1">
          <a:blip r:embed="rId3"/>
          <a:srcRect l="35288" t="34308" r="24898" b="19433"/>
          <a:stretch/>
        </p:blipFill>
        <p:spPr>
          <a:xfrm>
            <a:off x="533400" y="1761152"/>
            <a:ext cx="6820677" cy="4204057"/>
          </a:xfrm>
          <a:prstGeom prst="rect">
            <a:avLst/>
          </a:prstGeom>
        </p:spPr>
      </p:pic>
    </p:spTree>
    <p:extLst>
      <p:ext uri="{BB962C8B-B14F-4D97-AF65-F5344CB8AC3E}">
        <p14:creationId xmlns:p14="http://schemas.microsoft.com/office/powerpoint/2010/main" val="318808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7903029"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Student Loan Simulator</a:t>
            </a:r>
            <a:br>
              <a:rPr lang="en-US" dirty="0"/>
            </a:br>
            <a:r>
              <a:rPr lang="en-US" dirty="0"/>
              <a:t>Step 4: Review Options</a:t>
            </a:r>
          </a:p>
        </p:txBody>
      </p:sp>
      <p:pic>
        <p:nvPicPr>
          <p:cNvPr id="5" name="Picture 4">
            <a:extLst>
              <a:ext uri="{FF2B5EF4-FFF2-40B4-BE49-F238E27FC236}">
                <a16:creationId xmlns:a16="http://schemas.microsoft.com/office/drawing/2014/main" id="{3C373D60-2DC1-4714-87A7-B5929A54D751}"/>
              </a:ext>
            </a:extLst>
          </p:cNvPr>
          <p:cNvPicPr>
            <a:picLocks noChangeAspect="1"/>
          </p:cNvPicPr>
          <p:nvPr/>
        </p:nvPicPr>
        <p:blipFill rotWithShape="1">
          <a:blip r:embed="rId3"/>
          <a:srcRect l="30496" t="23968" r="31800" b="8005"/>
          <a:stretch/>
        </p:blipFill>
        <p:spPr>
          <a:xfrm>
            <a:off x="457200" y="1698172"/>
            <a:ext cx="4917233" cy="4338734"/>
          </a:xfrm>
          <a:prstGeom prst="rect">
            <a:avLst/>
          </a:prstGeom>
        </p:spPr>
      </p:pic>
      <p:pic>
        <p:nvPicPr>
          <p:cNvPr id="7" name="Picture 6">
            <a:extLst>
              <a:ext uri="{FF2B5EF4-FFF2-40B4-BE49-F238E27FC236}">
                <a16:creationId xmlns:a16="http://schemas.microsoft.com/office/drawing/2014/main" id="{3ECA19FC-2D01-4794-993E-CEA099D09A5D}"/>
              </a:ext>
            </a:extLst>
          </p:cNvPr>
          <p:cNvPicPr>
            <a:picLocks noChangeAspect="1"/>
          </p:cNvPicPr>
          <p:nvPr/>
        </p:nvPicPr>
        <p:blipFill rotWithShape="1">
          <a:blip r:embed="rId4"/>
          <a:srcRect l="28790" t="17448" r="44316" b="52086"/>
          <a:stretch/>
        </p:blipFill>
        <p:spPr>
          <a:xfrm>
            <a:off x="5607697" y="4021494"/>
            <a:ext cx="2752531" cy="2015412"/>
          </a:xfrm>
          <a:prstGeom prst="rect">
            <a:avLst/>
          </a:prstGeom>
        </p:spPr>
      </p:pic>
      <p:sp>
        <p:nvSpPr>
          <p:cNvPr id="9" name="Rectangle 8">
            <a:extLst>
              <a:ext uri="{FF2B5EF4-FFF2-40B4-BE49-F238E27FC236}">
                <a16:creationId xmlns:a16="http://schemas.microsoft.com/office/drawing/2014/main" id="{406E6742-5602-4292-912D-6A079F6168C6}"/>
              </a:ext>
            </a:extLst>
          </p:cNvPr>
          <p:cNvSpPr/>
          <p:nvPr/>
        </p:nvSpPr>
        <p:spPr>
          <a:xfrm>
            <a:off x="2141374" y="4025543"/>
            <a:ext cx="4917233" cy="210933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170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Loan Simulation Scenarios</a:t>
            </a:r>
          </a:p>
        </p:txBody>
      </p:sp>
      <p:sp>
        <p:nvSpPr>
          <p:cNvPr id="7" name="Content Placeholder 2">
            <a:extLst>
              <a:ext uri="{FF2B5EF4-FFF2-40B4-BE49-F238E27FC236}">
                <a16:creationId xmlns:a16="http://schemas.microsoft.com/office/drawing/2014/main" id="{E925E161-8424-4CCA-89B6-95BD7344A837}"/>
              </a:ext>
            </a:extLst>
          </p:cNvPr>
          <p:cNvSpPr>
            <a:spLocks noGrp="1"/>
          </p:cNvSpPr>
          <p:nvPr>
            <p:ph idx="1"/>
          </p:nvPr>
        </p:nvSpPr>
        <p:spPr>
          <a:xfrm>
            <a:off x="533400" y="1676400"/>
            <a:ext cx="8077200" cy="4500563"/>
          </a:xfrm>
        </p:spPr>
        <p:txBody>
          <a:bodyPr>
            <a:normAutofit/>
          </a:bodyPr>
          <a:lstStyle/>
          <a:p>
            <a:pPr marL="457200" indent="-457200">
              <a:buFont typeface="+mj-lt"/>
              <a:buAutoNum type="arabicPeriod"/>
            </a:pPr>
            <a:r>
              <a:rPr lang="en-US" dirty="0"/>
              <a:t>Jamie just graduated from school with student loan debt of $60,000 at an interest rate of 4.53%.  She is single and earns $45k/year.  Her monthly bill under the 10 Year Standard Fixed Repayment plan is $623 but she is struggling to make that payment.  What can Jamie do to ease this burden? </a:t>
            </a:r>
          </a:p>
          <a:p>
            <a:pPr marL="457200" indent="-457200">
              <a:buFont typeface="+mj-lt"/>
              <a:buAutoNum type="arabicPeriod"/>
            </a:pPr>
            <a:r>
              <a:rPr lang="en-US" dirty="0"/>
              <a:t>Brendan is 67 and retired two years ago.  He is responsible for paying off a $50k Parent Plus loan he took out for his son 6 years ago.  The interest rate is 7.08%.  His son also pitches in but has his own loans and has had trouble holding down a job.  Brendan’s income now consists of social security and a small pension.  His adjusted gross income on last year’s tax return was $15,000.  What steps can be taken to help Brendan?</a:t>
            </a:r>
          </a:p>
          <a:p>
            <a:endParaRPr lang="en-US" dirty="0"/>
          </a:p>
        </p:txBody>
      </p:sp>
      <p:sp>
        <p:nvSpPr>
          <p:cNvPr id="3" name="Slide Number Placeholder 2">
            <a:extLst>
              <a:ext uri="{FF2B5EF4-FFF2-40B4-BE49-F238E27FC236}">
                <a16:creationId xmlns:a16="http://schemas.microsoft.com/office/drawing/2014/main" id="{186B34AD-85AE-4025-9670-1CEE2324EA95}"/>
              </a:ext>
            </a:extLst>
          </p:cNvPr>
          <p:cNvSpPr>
            <a:spLocks noGrp="1"/>
          </p:cNvSpPr>
          <p:nvPr>
            <p:ph type="sldNum" sz="quarter" idx="12"/>
          </p:nvPr>
        </p:nvSpPr>
        <p:spPr/>
        <p:txBody>
          <a:bodyPr/>
          <a:lstStyle/>
          <a:p>
            <a:pPr>
              <a:defRPr/>
            </a:pPr>
            <a:fld id="{E97B734B-BE99-4B13-8B3B-73BDADC290B3}" type="slidenum">
              <a:rPr lang="en-US" smtClean="0"/>
              <a:pPr>
                <a:defRPr/>
              </a:pPr>
              <a:t>29</a:t>
            </a:fld>
            <a:endParaRPr lang="en-US"/>
          </a:p>
        </p:txBody>
      </p:sp>
    </p:spTree>
    <p:extLst>
      <p:ext uri="{BB962C8B-B14F-4D97-AF65-F5344CB8AC3E}">
        <p14:creationId xmlns:p14="http://schemas.microsoft.com/office/powerpoint/2010/main" val="205794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EC32-CFA4-4183-ACF0-135A8B337CB7}"/>
              </a:ext>
            </a:extLst>
          </p:cNvPr>
          <p:cNvSpPr>
            <a:spLocks noGrp="1"/>
          </p:cNvSpPr>
          <p:nvPr>
            <p:ph type="title"/>
          </p:nvPr>
        </p:nvSpPr>
        <p:spPr/>
        <p:txBody>
          <a:bodyPr/>
          <a:lstStyle/>
          <a:p>
            <a:r>
              <a:rPr lang="en-US" dirty="0"/>
              <a:t>The Federal Student Aid Website</a:t>
            </a:r>
          </a:p>
        </p:txBody>
      </p:sp>
      <p:sp>
        <p:nvSpPr>
          <p:cNvPr id="3" name="Text Placeholder 2">
            <a:extLst>
              <a:ext uri="{FF2B5EF4-FFF2-40B4-BE49-F238E27FC236}">
                <a16:creationId xmlns:a16="http://schemas.microsoft.com/office/drawing/2014/main" id="{6087E4C4-C889-4894-9AAF-FFEE21420032}"/>
              </a:ext>
            </a:extLst>
          </p:cNvPr>
          <p:cNvSpPr>
            <a:spLocks noGrp="1"/>
          </p:cNvSpPr>
          <p:nvPr>
            <p:ph type="body" idx="1"/>
          </p:nvPr>
        </p:nvSpPr>
        <p:spPr/>
        <p:txBody>
          <a:bodyPr/>
          <a:lstStyle/>
          <a:p>
            <a:r>
              <a:rPr lang="en-US" dirty="0"/>
              <a:t>https://studentaid.gov/</a:t>
            </a:r>
          </a:p>
        </p:txBody>
      </p:sp>
      <p:sp>
        <p:nvSpPr>
          <p:cNvPr id="4" name="Slide Number Placeholder 3">
            <a:extLst>
              <a:ext uri="{FF2B5EF4-FFF2-40B4-BE49-F238E27FC236}">
                <a16:creationId xmlns:a16="http://schemas.microsoft.com/office/drawing/2014/main" id="{576F882B-F791-4A22-9F8F-737CC94C4B74}"/>
              </a:ext>
            </a:extLst>
          </p:cNvPr>
          <p:cNvSpPr>
            <a:spLocks noGrp="1"/>
          </p:cNvSpPr>
          <p:nvPr>
            <p:ph type="sldNum" sz="quarter" idx="12"/>
          </p:nvPr>
        </p:nvSpPr>
        <p:spPr/>
        <p:txBody>
          <a:bodyPr/>
          <a:lstStyle/>
          <a:p>
            <a:pPr>
              <a:defRPr/>
            </a:pPr>
            <a:fld id="{E97B734B-BE99-4B13-8B3B-73BDADC290B3}" type="slidenum">
              <a:rPr lang="en-US" smtClean="0"/>
              <a:pPr>
                <a:defRPr/>
              </a:pPr>
              <a:t>3</a:t>
            </a:fld>
            <a:endParaRPr lang="en-US"/>
          </a:p>
        </p:txBody>
      </p:sp>
    </p:spTree>
    <p:extLst>
      <p:ext uri="{BB962C8B-B14F-4D97-AF65-F5344CB8AC3E}">
        <p14:creationId xmlns:p14="http://schemas.microsoft.com/office/powerpoint/2010/main" val="2562388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lstStyle/>
          <a:p>
            <a:r>
              <a:rPr lang="en-US" dirty="0"/>
              <a:t>Loan Simulation Scenarios, (Cont’d)</a:t>
            </a:r>
          </a:p>
        </p:txBody>
      </p:sp>
      <p:sp>
        <p:nvSpPr>
          <p:cNvPr id="8" name="Content Placeholder 2">
            <a:extLst>
              <a:ext uri="{FF2B5EF4-FFF2-40B4-BE49-F238E27FC236}">
                <a16:creationId xmlns:a16="http://schemas.microsoft.com/office/drawing/2014/main" id="{B47E74CD-BFA4-448A-A368-03C22E7D3AA6}"/>
              </a:ext>
            </a:extLst>
          </p:cNvPr>
          <p:cNvSpPr>
            <a:spLocks noGrp="1"/>
          </p:cNvSpPr>
          <p:nvPr>
            <p:ph idx="1"/>
          </p:nvPr>
        </p:nvSpPr>
        <p:spPr>
          <a:xfrm>
            <a:off x="533400" y="1625600"/>
            <a:ext cx="8077200" cy="4500563"/>
          </a:xfrm>
        </p:spPr>
        <p:txBody>
          <a:bodyPr>
            <a:normAutofit fontScale="92500" lnSpcReduction="10000"/>
          </a:bodyPr>
          <a:lstStyle/>
          <a:p>
            <a:pPr marL="457200" indent="-457200">
              <a:buAutoNum type="arabicPeriod" startAt="3"/>
            </a:pPr>
            <a:r>
              <a:rPr lang="en-US" sz="2200" dirty="0"/>
              <a:t>Audrey is 30 years old and a single mother of one.   She is a social worker at a New York City agency earning $70,000/yr.  She has student loan debt of $25,000 with an interest rate of 5.0%.  What is the best course of action for Audrey to minimize the amount she will pay over the life of the loan?</a:t>
            </a:r>
          </a:p>
          <a:p>
            <a:pPr marL="457200" indent="-457200">
              <a:buAutoNum type="arabicPeriod" startAt="3"/>
            </a:pPr>
            <a:r>
              <a:rPr lang="en-US" sz="2200" dirty="0"/>
              <a:t>What if Audrey’s debt burden was $100,000? ($40,000 undergrad loans at 4.6% and $60,000 graduate plus loans at 7.08%)</a:t>
            </a:r>
          </a:p>
          <a:p>
            <a:pPr marL="457200" indent="-457200">
              <a:buAutoNum type="arabicPeriod" startAt="3"/>
            </a:pPr>
            <a:r>
              <a:rPr lang="en-US" sz="2200" dirty="0"/>
              <a:t>Max is married, filing taxes jointly with his wife.  He has student loan debt of $80,000 at an interest rate of 6.5%.  He had been making $60k/yr but his pay has just been cut in half.  His wife makes $75k/yr.  He has been enrolled in the REPAYE plan for 6 years, but the payments have risen to over $900/mo.  What can Max do to reduce his monthly payment amount?</a:t>
            </a:r>
          </a:p>
          <a:p>
            <a:pPr marL="457200" indent="-457200">
              <a:buAutoNum type="arabicPeriod" startAt="3"/>
            </a:pPr>
            <a:endParaRPr lang="en-US" dirty="0"/>
          </a:p>
        </p:txBody>
      </p:sp>
      <p:sp>
        <p:nvSpPr>
          <p:cNvPr id="3" name="Slide Number Placeholder 2">
            <a:extLst>
              <a:ext uri="{FF2B5EF4-FFF2-40B4-BE49-F238E27FC236}">
                <a16:creationId xmlns:a16="http://schemas.microsoft.com/office/drawing/2014/main" id="{9E45FD63-7874-45DA-8665-2FC78141C8CA}"/>
              </a:ext>
            </a:extLst>
          </p:cNvPr>
          <p:cNvSpPr>
            <a:spLocks noGrp="1"/>
          </p:cNvSpPr>
          <p:nvPr>
            <p:ph type="sldNum" sz="quarter" idx="12"/>
          </p:nvPr>
        </p:nvSpPr>
        <p:spPr/>
        <p:txBody>
          <a:bodyPr/>
          <a:lstStyle/>
          <a:p>
            <a:pPr>
              <a:defRPr/>
            </a:pPr>
            <a:fld id="{E97B734B-BE99-4B13-8B3B-73BDADC290B3}" type="slidenum">
              <a:rPr lang="en-US" smtClean="0"/>
              <a:pPr>
                <a:defRPr/>
              </a:pPr>
              <a:t>30</a:t>
            </a:fld>
            <a:endParaRPr lang="en-US"/>
          </a:p>
        </p:txBody>
      </p:sp>
    </p:spTree>
    <p:extLst>
      <p:ext uri="{BB962C8B-B14F-4D97-AF65-F5344CB8AC3E}">
        <p14:creationId xmlns:p14="http://schemas.microsoft.com/office/powerpoint/2010/main" val="3228318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Loan Simulator: Issues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31</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353595"/>
            <a:ext cx="8077200" cy="5149487"/>
          </a:xfrm>
          <a:prstGeom prst="rect">
            <a:avLst/>
          </a:prstGeom>
        </p:spPr>
        <p:txBody>
          <a:bodyPr vert="horz" wrap="square" lIns="0" tIns="156845" rIns="0" bIns="0" rtlCol="0">
            <a:spAutoFit/>
          </a:bodyPr>
          <a:lstStyle/>
          <a:p>
            <a:pPr marL="184785" indent="-172720">
              <a:lnSpc>
                <a:spcPct val="100000"/>
              </a:lnSpc>
              <a:spcBef>
                <a:spcPts val="300"/>
              </a:spcBef>
              <a:buFont typeface="Arial"/>
              <a:buChar char="•"/>
              <a:tabLst>
                <a:tab pos="185420" algn="l"/>
              </a:tabLst>
            </a:pPr>
            <a:r>
              <a:rPr lang="en-US" b="1" spc="-5" dirty="0">
                <a:cs typeface="Barlow"/>
              </a:rPr>
              <a:t>Running simulator while logged into an account:</a:t>
            </a:r>
            <a:endParaRPr lang="en-US" spc="-5" dirty="0">
              <a:cs typeface="Barlow"/>
            </a:endParaRPr>
          </a:p>
          <a:p>
            <a:pPr marL="640715" lvl="1" indent="-285750">
              <a:lnSpc>
                <a:spcPct val="100000"/>
              </a:lnSpc>
              <a:spcBef>
                <a:spcPts val="300"/>
              </a:spcBef>
              <a:spcAft>
                <a:spcPts val="300"/>
              </a:spcAft>
              <a:tabLst>
                <a:tab pos="185420" algn="l"/>
              </a:tabLst>
            </a:pPr>
            <a:r>
              <a:rPr lang="en-US" spc="-5" dirty="0">
                <a:cs typeface="Barlow"/>
              </a:rPr>
              <a:t>Interest rates had been zeroed out in Simulator for most borrowers because of the covid forbearance.  Though rates were recently restored, results are not always accurate; particularly for Traditional plans.</a:t>
            </a:r>
          </a:p>
          <a:p>
            <a:pPr marL="640715" lvl="1" indent="-285750">
              <a:lnSpc>
                <a:spcPct val="100000"/>
              </a:lnSpc>
              <a:spcBef>
                <a:spcPts val="300"/>
              </a:spcBef>
              <a:spcAft>
                <a:spcPts val="300"/>
              </a:spcAft>
              <a:tabLst>
                <a:tab pos="185420" algn="l"/>
              </a:tabLst>
            </a:pPr>
            <a:r>
              <a:rPr lang="en-US" spc="-5" dirty="0">
                <a:cs typeface="Barlow"/>
              </a:rPr>
              <a:t>You can double check Traditional plan results by running the simulator manually or by using most loan calculators. </a:t>
            </a:r>
          </a:p>
          <a:p>
            <a:pPr marL="184785" indent="-172720">
              <a:lnSpc>
                <a:spcPct val="100000"/>
              </a:lnSpc>
              <a:spcBef>
                <a:spcPts val="844"/>
              </a:spcBef>
              <a:buFont typeface="Arial"/>
              <a:buChar char="•"/>
              <a:tabLst>
                <a:tab pos="185420" algn="l"/>
              </a:tabLst>
            </a:pPr>
            <a:r>
              <a:rPr lang="en-US" b="1" spc="-5" dirty="0">
                <a:cs typeface="Barlow"/>
              </a:rPr>
              <a:t>IBR Plan:</a:t>
            </a:r>
          </a:p>
          <a:p>
            <a:pPr marL="640715" lvl="1" indent="-285750">
              <a:lnSpc>
                <a:spcPct val="100000"/>
              </a:lnSpc>
              <a:spcBef>
                <a:spcPts val="300"/>
              </a:spcBef>
              <a:buFont typeface="Courier New" panose="02070309020205020404" pitchFamily="49" charset="0"/>
              <a:buChar char="-"/>
              <a:tabLst>
                <a:tab pos="185420" algn="l"/>
              </a:tabLst>
            </a:pPr>
            <a:r>
              <a:rPr lang="en-US" spc="-5" dirty="0">
                <a:cs typeface="Barlow"/>
              </a:rPr>
              <a:t>This plan has two payment schedules; 1) For loans disbursed prior to July 1, 2014, payment is calculated based on 15% of discretionary income, 2) For loans disbursed after July 1,2014, payment is calculated based on 10% of discretionary income.</a:t>
            </a:r>
          </a:p>
          <a:p>
            <a:pPr marL="640715" lvl="1" indent="-285750">
              <a:lnSpc>
                <a:spcPct val="100000"/>
              </a:lnSpc>
              <a:spcBef>
                <a:spcPts val="300"/>
              </a:spcBef>
              <a:buFont typeface="Courier New" panose="02070309020205020404" pitchFamily="49" charset="0"/>
              <a:buChar char="-"/>
              <a:tabLst>
                <a:tab pos="185420" algn="l"/>
              </a:tabLst>
            </a:pPr>
            <a:r>
              <a:rPr lang="en-US" spc="-5" dirty="0">
                <a:cs typeface="Barlow"/>
              </a:rPr>
              <a:t>The calculator won’t always differentiate and often displays only the latter result.  If you know your client has older loans you may have to adjust the payment for this plan.</a:t>
            </a:r>
          </a:p>
          <a:p>
            <a:pPr marL="12065" indent="0">
              <a:lnSpc>
                <a:spcPct val="100000"/>
              </a:lnSpc>
              <a:spcBef>
                <a:spcPts val="844"/>
              </a:spcBef>
              <a:buNone/>
              <a:tabLst>
                <a:tab pos="185420" algn="l"/>
              </a:tabLst>
            </a:pPr>
            <a:endParaRPr lang="en-US" spc="-5" dirty="0">
              <a:latin typeface="Barlow"/>
              <a:cs typeface="Barlow"/>
            </a:endParaRPr>
          </a:p>
        </p:txBody>
      </p:sp>
    </p:spTree>
    <p:extLst>
      <p:ext uri="{BB962C8B-B14F-4D97-AF65-F5344CB8AC3E}">
        <p14:creationId xmlns:p14="http://schemas.microsoft.com/office/powerpoint/2010/main" val="3189493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Loan Simulator Issues,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32</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353595"/>
            <a:ext cx="8077200" cy="3754233"/>
          </a:xfrm>
          <a:prstGeom prst="rect">
            <a:avLst/>
          </a:prstGeom>
        </p:spPr>
        <p:txBody>
          <a:bodyPr vert="horz" wrap="square" lIns="0" tIns="156845" rIns="0" bIns="0" rtlCol="0">
            <a:spAutoFit/>
          </a:bodyPr>
          <a:lstStyle/>
          <a:p>
            <a:pPr marL="184785" indent="-172720">
              <a:lnSpc>
                <a:spcPct val="100000"/>
              </a:lnSpc>
              <a:spcBef>
                <a:spcPts val="300"/>
              </a:spcBef>
              <a:buFont typeface="Arial"/>
              <a:buChar char="•"/>
              <a:tabLst>
                <a:tab pos="185420" algn="l"/>
              </a:tabLst>
            </a:pPr>
            <a:r>
              <a:rPr lang="en-US" b="1" spc="-5" dirty="0">
                <a:cs typeface="Barlow"/>
              </a:rPr>
              <a:t>Consolidation Loans:</a:t>
            </a:r>
            <a:endParaRPr lang="en-US" spc="-5" dirty="0">
              <a:cs typeface="Barlow"/>
            </a:endParaRPr>
          </a:p>
          <a:p>
            <a:pPr marL="640715" lvl="1" indent="-285750">
              <a:lnSpc>
                <a:spcPct val="100000"/>
              </a:lnSpc>
              <a:spcBef>
                <a:spcPts val="300"/>
              </a:spcBef>
              <a:spcAft>
                <a:spcPts val="300"/>
              </a:spcAft>
              <a:tabLst>
                <a:tab pos="185420" algn="l"/>
              </a:tabLst>
            </a:pPr>
            <a:r>
              <a:rPr lang="en-US" spc="-5" dirty="0">
                <a:cs typeface="Barlow"/>
              </a:rPr>
              <a:t>Consolidation loans containing Parent Plus loans are only eligible for the Income-Contingent-Repayment (ICR) plan.  The simulator doesn’t always pick up on this and may reflect options that are not available to such a borrower.</a:t>
            </a:r>
          </a:p>
          <a:p>
            <a:pPr marL="184785" indent="-172720">
              <a:lnSpc>
                <a:spcPct val="100000"/>
              </a:lnSpc>
              <a:spcBef>
                <a:spcPts val="844"/>
              </a:spcBef>
              <a:buFont typeface="Arial"/>
              <a:buChar char="•"/>
              <a:tabLst>
                <a:tab pos="185420" algn="l"/>
              </a:tabLst>
            </a:pPr>
            <a:r>
              <a:rPr lang="en-US" b="1" spc="-5" dirty="0">
                <a:cs typeface="Barlow"/>
              </a:rPr>
              <a:t>PAYE Plan:</a:t>
            </a:r>
          </a:p>
          <a:p>
            <a:pPr marL="640715" lvl="1" indent="-285750">
              <a:lnSpc>
                <a:spcPct val="100000"/>
              </a:lnSpc>
              <a:spcBef>
                <a:spcPts val="300"/>
              </a:spcBef>
              <a:buFont typeface="Courier New" panose="02070309020205020404" pitchFamily="49" charset="0"/>
              <a:buChar char="-"/>
              <a:tabLst>
                <a:tab pos="185420" algn="l"/>
              </a:tabLst>
            </a:pPr>
            <a:r>
              <a:rPr lang="en-US" spc="-5" dirty="0">
                <a:latin typeface="Barlow"/>
                <a:cs typeface="Barlow"/>
              </a:rPr>
              <a:t>To be eligible for this plan, a borrower cannot have an outstanding Direct or FFEL loan when they receive a new loan on or after October 1, 2007 and must have a disbursement on or after October 1, 2011.  Sometimes, the simulator offers this plan as an option to borrowers who don’t qualify.</a:t>
            </a:r>
          </a:p>
          <a:p>
            <a:pPr marL="354965" lvl="1" indent="0">
              <a:lnSpc>
                <a:spcPct val="100000"/>
              </a:lnSpc>
              <a:spcBef>
                <a:spcPts val="300"/>
              </a:spcBef>
              <a:buNone/>
              <a:tabLst>
                <a:tab pos="185420" algn="l"/>
              </a:tabLst>
            </a:pPr>
            <a:endParaRPr lang="en-US" spc="-5" dirty="0">
              <a:latin typeface="Barlow"/>
              <a:cs typeface="Barlow"/>
            </a:endParaRPr>
          </a:p>
        </p:txBody>
      </p:sp>
    </p:spTree>
    <p:extLst>
      <p:ext uri="{BB962C8B-B14F-4D97-AF65-F5344CB8AC3E}">
        <p14:creationId xmlns:p14="http://schemas.microsoft.com/office/powerpoint/2010/main" val="181940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lstStyle/>
          <a:p>
            <a:r>
              <a:rPr lang="en-US" dirty="0"/>
              <a:t>Loan Simulator Issues, (Cont’d)</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33</a:t>
            </a:fld>
            <a:endParaRPr lang="en-US" dirty="0"/>
          </a:p>
        </p:txBody>
      </p:sp>
      <p:sp>
        <p:nvSpPr>
          <p:cNvPr id="8" name="object 3">
            <a:extLst>
              <a:ext uri="{FF2B5EF4-FFF2-40B4-BE49-F238E27FC236}">
                <a16:creationId xmlns:a16="http://schemas.microsoft.com/office/drawing/2014/main" id="{405950F0-F233-4960-A12D-2AEBAC44F197}"/>
              </a:ext>
            </a:extLst>
          </p:cNvPr>
          <p:cNvSpPr txBox="1">
            <a:spLocks noGrp="1"/>
          </p:cNvSpPr>
          <p:nvPr>
            <p:ph idx="1"/>
          </p:nvPr>
        </p:nvSpPr>
        <p:spPr>
          <a:xfrm>
            <a:off x="533400" y="1353595"/>
            <a:ext cx="8077200" cy="3151504"/>
          </a:xfrm>
          <a:prstGeom prst="rect">
            <a:avLst/>
          </a:prstGeom>
        </p:spPr>
        <p:txBody>
          <a:bodyPr vert="horz" wrap="square" lIns="0" tIns="156845" rIns="0" bIns="0" rtlCol="0">
            <a:spAutoFit/>
          </a:bodyPr>
          <a:lstStyle/>
          <a:p>
            <a:pPr marL="184785" indent="-172720">
              <a:lnSpc>
                <a:spcPct val="100000"/>
              </a:lnSpc>
              <a:spcBef>
                <a:spcPts val="300"/>
              </a:spcBef>
              <a:buFont typeface="Arial"/>
              <a:buChar char="•"/>
              <a:tabLst>
                <a:tab pos="185420" algn="l"/>
              </a:tabLst>
            </a:pPr>
            <a:r>
              <a:rPr lang="en-US" b="1" spc="-5" dirty="0">
                <a:cs typeface="Barlow"/>
              </a:rPr>
              <a:t>REPAYE Plan:</a:t>
            </a:r>
            <a:endParaRPr lang="en-US" spc="-5" dirty="0">
              <a:cs typeface="Barlow"/>
            </a:endParaRPr>
          </a:p>
          <a:p>
            <a:pPr marL="640715" lvl="1" indent="-285750">
              <a:lnSpc>
                <a:spcPct val="100000"/>
              </a:lnSpc>
              <a:spcBef>
                <a:spcPts val="300"/>
              </a:spcBef>
              <a:spcAft>
                <a:spcPts val="300"/>
              </a:spcAft>
              <a:tabLst>
                <a:tab pos="185420" algn="l"/>
              </a:tabLst>
            </a:pPr>
            <a:r>
              <a:rPr lang="en-US" spc="-5" dirty="0">
                <a:cs typeface="Barlow"/>
              </a:rPr>
              <a:t>If you’re married, the payment in this plan is calculated based on the combined income of you and your spouse, regardless of how you file taxes.  If the client is married and files taxes separately and you don’t enter the spouse’s income, you will not get the correct result.</a:t>
            </a:r>
          </a:p>
          <a:p>
            <a:pPr marL="640715" lvl="1" indent="-285750">
              <a:lnSpc>
                <a:spcPct val="100000"/>
              </a:lnSpc>
              <a:spcBef>
                <a:spcPts val="300"/>
              </a:spcBef>
              <a:spcAft>
                <a:spcPts val="300"/>
              </a:spcAft>
              <a:tabLst>
                <a:tab pos="185420" algn="l"/>
              </a:tabLst>
            </a:pPr>
            <a:r>
              <a:rPr lang="en-US" spc="-5" dirty="0">
                <a:cs typeface="Barlow"/>
              </a:rPr>
              <a:t>If the borrower plans to pursue IDR forgiveness, the repayment period will be 25 years if they have ANY graduate school loans (20 years if they only have undergraduate loans).  The simulator often does not reflect the graduate loan scenario and will indicate the loans may be paid off in 20 years instead of 25.</a:t>
            </a:r>
            <a:endParaRPr lang="en-US" spc="-5" dirty="0">
              <a:latin typeface="Barlow"/>
              <a:cs typeface="Barlow"/>
            </a:endParaRPr>
          </a:p>
        </p:txBody>
      </p:sp>
    </p:spTree>
    <p:extLst>
      <p:ext uri="{BB962C8B-B14F-4D97-AF65-F5344CB8AC3E}">
        <p14:creationId xmlns:p14="http://schemas.microsoft.com/office/powerpoint/2010/main" val="9789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BC07-99A4-4D8F-BE4B-FC5AFE2CFB06}"/>
              </a:ext>
            </a:extLst>
          </p:cNvPr>
          <p:cNvSpPr>
            <a:spLocks noGrp="1"/>
          </p:cNvSpPr>
          <p:nvPr>
            <p:ph type="title"/>
          </p:nvPr>
        </p:nvSpPr>
        <p:spPr/>
        <p:txBody>
          <a:bodyPr/>
          <a:lstStyle/>
          <a:p>
            <a:r>
              <a:rPr lang="en-US" dirty="0"/>
              <a:t>Additional FSA Website Tools</a:t>
            </a:r>
          </a:p>
        </p:txBody>
      </p:sp>
      <p:sp>
        <p:nvSpPr>
          <p:cNvPr id="3" name="Text Placeholder 2">
            <a:extLst>
              <a:ext uri="{FF2B5EF4-FFF2-40B4-BE49-F238E27FC236}">
                <a16:creationId xmlns:a16="http://schemas.microsoft.com/office/drawing/2014/main" id="{5CC4A7F8-0CF0-4D3C-9292-C30E5FF88D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9AFBC2-4DC4-4DD6-B76A-7044F2069474}"/>
              </a:ext>
            </a:extLst>
          </p:cNvPr>
          <p:cNvSpPr>
            <a:spLocks noGrp="1"/>
          </p:cNvSpPr>
          <p:nvPr>
            <p:ph type="sldNum" sz="quarter" idx="12"/>
          </p:nvPr>
        </p:nvSpPr>
        <p:spPr/>
        <p:txBody>
          <a:bodyPr/>
          <a:lstStyle/>
          <a:p>
            <a:pPr>
              <a:defRPr/>
            </a:pPr>
            <a:fld id="{E97B734B-BE99-4B13-8B3B-73BDADC290B3}" type="slidenum">
              <a:rPr lang="en-US" smtClean="0"/>
              <a:pPr>
                <a:defRPr/>
              </a:pPr>
              <a:t>34</a:t>
            </a:fld>
            <a:endParaRPr lang="en-US"/>
          </a:p>
        </p:txBody>
      </p:sp>
    </p:spTree>
    <p:extLst>
      <p:ext uri="{BB962C8B-B14F-4D97-AF65-F5344CB8AC3E}">
        <p14:creationId xmlns:p14="http://schemas.microsoft.com/office/powerpoint/2010/main" val="3086725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EC40-D89D-40FD-9C29-A7AE45041598}"/>
              </a:ext>
            </a:extLst>
          </p:cNvPr>
          <p:cNvSpPr>
            <a:spLocks noGrp="1"/>
          </p:cNvSpPr>
          <p:nvPr>
            <p:ph type="title"/>
          </p:nvPr>
        </p:nvSpPr>
        <p:spPr/>
        <p:txBody>
          <a:bodyPr/>
          <a:lstStyle/>
          <a:p>
            <a:r>
              <a:rPr lang="en-US" dirty="0"/>
              <a:t>PSLF Help Tool</a:t>
            </a:r>
          </a:p>
        </p:txBody>
      </p:sp>
      <p:pic>
        <p:nvPicPr>
          <p:cNvPr id="1026" name="Picture 2" descr="This is an image of the PSLF Help Tool landing page which includes some introductory text about using the PSLF Help Tool and a “start” button.">
            <a:extLst>
              <a:ext uri="{FF2B5EF4-FFF2-40B4-BE49-F238E27FC236}">
                <a16:creationId xmlns:a16="http://schemas.microsoft.com/office/drawing/2014/main" id="{6B79D2CA-FE5A-4342-B7E1-DCD180F9225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878"/>
          <a:stretch/>
        </p:blipFill>
        <p:spPr bwMode="auto">
          <a:xfrm>
            <a:off x="533400" y="1651516"/>
            <a:ext cx="6951095"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5BB5DE-73D4-4FC7-A2E5-B11FAAA6C9D0}"/>
              </a:ext>
            </a:extLst>
          </p:cNvPr>
          <p:cNvSpPr txBox="1"/>
          <p:nvPr/>
        </p:nvSpPr>
        <p:spPr>
          <a:xfrm>
            <a:off x="533400" y="1451461"/>
            <a:ext cx="4572000" cy="400110"/>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Barlow" panose="00000500000000000000" pitchFamily="2" charset="0"/>
              </a:rPr>
              <a:t>https://studentaid.gov/pslf/</a:t>
            </a:r>
          </a:p>
        </p:txBody>
      </p:sp>
      <p:sp>
        <p:nvSpPr>
          <p:cNvPr id="5" name="Slide Number Placeholder 4">
            <a:extLst>
              <a:ext uri="{FF2B5EF4-FFF2-40B4-BE49-F238E27FC236}">
                <a16:creationId xmlns:a16="http://schemas.microsoft.com/office/drawing/2014/main" id="{AEC028CE-C64E-41C6-B888-2B66B377F690}"/>
              </a:ext>
            </a:extLst>
          </p:cNvPr>
          <p:cNvSpPr>
            <a:spLocks noGrp="1"/>
          </p:cNvSpPr>
          <p:nvPr>
            <p:ph type="sldNum" sz="quarter" idx="12"/>
          </p:nvPr>
        </p:nvSpPr>
        <p:spPr/>
        <p:txBody>
          <a:bodyPr/>
          <a:lstStyle/>
          <a:p>
            <a:pPr>
              <a:defRPr/>
            </a:pPr>
            <a:fld id="{E97B734B-BE99-4B13-8B3B-73BDADC290B3}" type="slidenum">
              <a:rPr lang="en-US" smtClean="0"/>
              <a:pPr>
                <a:defRPr/>
              </a:pPr>
              <a:t>35</a:t>
            </a:fld>
            <a:endParaRPr lang="en-US"/>
          </a:p>
        </p:txBody>
      </p:sp>
    </p:spTree>
    <p:extLst>
      <p:ext uri="{BB962C8B-B14F-4D97-AF65-F5344CB8AC3E}">
        <p14:creationId xmlns:p14="http://schemas.microsoft.com/office/powerpoint/2010/main" val="361118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7621-4AC6-4A6A-B18D-DA984665FB5E}"/>
              </a:ext>
            </a:extLst>
          </p:cNvPr>
          <p:cNvSpPr>
            <a:spLocks noGrp="1"/>
          </p:cNvSpPr>
          <p:nvPr>
            <p:ph type="title"/>
          </p:nvPr>
        </p:nvSpPr>
        <p:spPr>
          <a:xfrm>
            <a:off x="486696" y="629266"/>
            <a:ext cx="2629122" cy="1622321"/>
          </a:xfrm>
        </p:spPr>
        <p:txBody>
          <a:bodyPr vert="horz" lIns="91440" tIns="45720" rIns="91440" bIns="45720" rtlCol="0" anchor="ctr">
            <a:normAutofit/>
          </a:bodyPr>
          <a:lstStyle/>
          <a:p>
            <a:pPr defTabSz="914400"/>
            <a:r>
              <a:rPr lang="en-US" kern="1200" dirty="0">
                <a:solidFill>
                  <a:schemeClr val="tx1"/>
                </a:solidFill>
              </a:rPr>
              <a:t>PSLF Help Tool (cont.)</a:t>
            </a:r>
          </a:p>
        </p:txBody>
      </p:sp>
      <p:sp>
        <p:nvSpPr>
          <p:cNvPr id="6" name="TextBox 5">
            <a:extLst>
              <a:ext uri="{FF2B5EF4-FFF2-40B4-BE49-F238E27FC236}">
                <a16:creationId xmlns:a16="http://schemas.microsoft.com/office/drawing/2014/main" id="{4659D52B-0BEC-4BE6-A72D-0957F7A507CD}"/>
              </a:ext>
            </a:extLst>
          </p:cNvPr>
          <p:cNvSpPr txBox="1"/>
          <p:nvPr/>
        </p:nvSpPr>
        <p:spPr>
          <a:xfrm>
            <a:off x="486698" y="1937656"/>
            <a:ext cx="2629120" cy="3785419"/>
          </a:xfrm>
          <a:prstGeom prst="rect">
            <a:avLst/>
          </a:prstGeom>
        </p:spPr>
        <p:txBody>
          <a:bodyPr vert="horz" lIns="91440" tIns="45720" rIns="91440" bIns="45720" rtlCol="0">
            <a:noAutofit/>
          </a:bodyPr>
          <a:lstStyle/>
          <a:p>
            <a:pPr marL="57150">
              <a:lnSpc>
                <a:spcPct val="90000"/>
              </a:lnSpc>
              <a:spcAft>
                <a:spcPts val="600"/>
              </a:spcAft>
            </a:pPr>
            <a:r>
              <a:rPr lang="en-US" sz="2000" b="1" dirty="0">
                <a:solidFill>
                  <a:schemeClr val="tx1"/>
                </a:solidFill>
                <a:latin typeface="Barlow" panose="00000500000000000000" pitchFamily="2" charset="0"/>
              </a:rPr>
              <a:t>Important:</a:t>
            </a:r>
          </a:p>
          <a:p>
            <a:pPr marL="285750" indent="-228600">
              <a:lnSpc>
                <a:spcPct val="90000"/>
              </a:lnSpc>
              <a:spcAft>
                <a:spcPts val="600"/>
              </a:spcAft>
              <a:buFont typeface="Arial" panose="020B0604020202020204" pitchFamily="34" charset="0"/>
              <a:buChar char="•"/>
            </a:pPr>
            <a:r>
              <a:rPr lang="en-US" sz="2000" dirty="0">
                <a:solidFill>
                  <a:schemeClr val="tx1"/>
                </a:solidFill>
                <a:latin typeface="Barlow" panose="00000500000000000000" pitchFamily="2" charset="0"/>
              </a:rPr>
              <a:t>The PSLF Help Tool has not been updated to account for the COVID Forbearance or the Temporary Waiver Opportunity, but it can be used to verify employer eligibility.</a:t>
            </a:r>
          </a:p>
          <a:p>
            <a:pPr marL="57150">
              <a:lnSpc>
                <a:spcPct val="90000"/>
              </a:lnSpc>
              <a:spcAft>
                <a:spcPts val="600"/>
              </a:spcAft>
            </a:pPr>
            <a:endParaRPr lang="en-US" sz="2000" dirty="0">
              <a:latin typeface="Barlow" panose="00000500000000000000" pitchFamily="2" charset="0"/>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is image shows the employer search page after the user has completed filling in the fields.">
            <a:extLst>
              <a:ext uri="{FF2B5EF4-FFF2-40B4-BE49-F238E27FC236}">
                <a16:creationId xmlns:a16="http://schemas.microsoft.com/office/drawing/2014/main" id="{17B6334A-78FF-4ECE-A3C4-F89F2AAE81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54396" y="1361994"/>
            <a:ext cx="4514498" cy="4130765"/>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BA4089E-2690-46FC-879F-F8927B1FC6BF}"/>
              </a:ext>
            </a:extLst>
          </p:cNvPr>
          <p:cNvSpPr>
            <a:spLocks noGrp="1"/>
          </p:cNvSpPr>
          <p:nvPr>
            <p:ph type="sldNum" sz="quarter" idx="12"/>
          </p:nvPr>
        </p:nvSpPr>
        <p:spPr/>
        <p:txBody>
          <a:bodyPr/>
          <a:lstStyle/>
          <a:p>
            <a:pPr>
              <a:defRPr/>
            </a:pPr>
            <a:fld id="{E97B734B-BE99-4B13-8B3B-73BDADC290B3}" type="slidenum">
              <a:rPr lang="en-US" smtClean="0"/>
              <a:pPr>
                <a:defRPr/>
              </a:pPr>
              <a:t>36</a:t>
            </a:fld>
            <a:endParaRPr lang="en-US"/>
          </a:p>
        </p:txBody>
      </p:sp>
    </p:spTree>
    <p:extLst>
      <p:ext uri="{BB962C8B-B14F-4D97-AF65-F5344CB8AC3E}">
        <p14:creationId xmlns:p14="http://schemas.microsoft.com/office/powerpoint/2010/main" val="365776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63F-F18E-4FA8-9195-2799C16ADC28}"/>
              </a:ext>
            </a:extLst>
          </p:cNvPr>
          <p:cNvSpPr>
            <a:spLocks noGrp="1"/>
          </p:cNvSpPr>
          <p:nvPr>
            <p:ph type="title"/>
          </p:nvPr>
        </p:nvSpPr>
        <p:spPr>
          <a:xfrm>
            <a:off x="486696" y="150294"/>
            <a:ext cx="2629122" cy="1622321"/>
          </a:xfrm>
        </p:spPr>
        <p:txBody>
          <a:bodyPr>
            <a:normAutofit/>
          </a:bodyPr>
          <a:lstStyle/>
          <a:p>
            <a:r>
              <a:rPr lang="en-US" dirty="0"/>
              <a:t>Repayment Forms Menu</a:t>
            </a:r>
          </a:p>
        </p:txBody>
      </p:sp>
      <p:sp>
        <p:nvSpPr>
          <p:cNvPr id="11" name="Content Placeholder 10">
            <a:extLst>
              <a:ext uri="{FF2B5EF4-FFF2-40B4-BE49-F238E27FC236}">
                <a16:creationId xmlns:a16="http://schemas.microsoft.com/office/drawing/2014/main" id="{B260F7DD-A5DD-438D-BD2A-22ECF279CC18}"/>
              </a:ext>
            </a:extLst>
          </p:cNvPr>
          <p:cNvSpPr>
            <a:spLocks noGrp="1"/>
          </p:cNvSpPr>
          <p:nvPr>
            <p:ph idx="1"/>
          </p:nvPr>
        </p:nvSpPr>
        <p:spPr>
          <a:xfrm>
            <a:off x="486698" y="1772616"/>
            <a:ext cx="2629120" cy="4451204"/>
          </a:xfrm>
        </p:spPr>
        <p:txBody>
          <a:bodyPr>
            <a:normAutofit/>
          </a:bodyPr>
          <a:lstStyle/>
          <a:p>
            <a:r>
              <a:rPr lang="en-US" dirty="0"/>
              <a:t>Every application used in EDCAP counseling</a:t>
            </a:r>
          </a:p>
          <a:p>
            <a:pPr lvl="1"/>
            <a:r>
              <a:rPr lang="en-US" sz="1800" dirty="0"/>
              <a:t>IDR Repayment</a:t>
            </a:r>
          </a:p>
          <a:p>
            <a:pPr lvl="1"/>
            <a:r>
              <a:rPr lang="en-US" sz="1800" dirty="0"/>
              <a:t>Consolidation</a:t>
            </a:r>
          </a:p>
          <a:p>
            <a:pPr lvl="1"/>
            <a:r>
              <a:rPr lang="en-US" sz="1800" dirty="0"/>
              <a:t>Rehabilitation</a:t>
            </a:r>
          </a:p>
          <a:p>
            <a:pPr lvl="1"/>
            <a:r>
              <a:rPr lang="en-US" sz="1800" dirty="0"/>
              <a:t>Deferment and Forbearance</a:t>
            </a:r>
            <a:endParaRPr lang="en-US" sz="1700" dirty="0"/>
          </a:p>
          <a:p>
            <a:r>
              <a:rPr lang="en-US" sz="1700" dirty="0">
                <a:hlinkClick r:id="rId2"/>
              </a:rPr>
              <a:t>https://studentaid.gov/repayment-forms/</a:t>
            </a:r>
            <a:endParaRPr lang="en-US" sz="1700" dirty="0"/>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74317838-61A6-4575-B862-14D2AF66E2BC}"/>
              </a:ext>
            </a:extLst>
          </p:cNvPr>
          <p:cNvPicPr>
            <a:picLocks noChangeAspect="1"/>
          </p:cNvPicPr>
          <p:nvPr/>
        </p:nvPicPr>
        <p:blipFill>
          <a:blip r:embed="rId3"/>
          <a:stretch>
            <a:fillRect/>
          </a:stretch>
        </p:blipFill>
        <p:spPr>
          <a:xfrm>
            <a:off x="4054396" y="1559503"/>
            <a:ext cx="4514498" cy="3735747"/>
          </a:xfrm>
          <a:prstGeom prst="rect">
            <a:avLst/>
          </a:prstGeom>
          <a:effectLst/>
        </p:spPr>
      </p:pic>
      <p:sp>
        <p:nvSpPr>
          <p:cNvPr id="8" name="Slide Number Placeholder 7">
            <a:extLst>
              <a:ext uri="{FF2B5EF4-FFF2-40B4-BE49-F238E27FC236}">
                <a16:creationId xmlns:a16="http://schemas.microsoft.com/office/drawing/2014/main" id="{8736F95B-1858-4456-9ADE-14B9544F6517}"/>
              </a:ext>
            </a:extLst>
          </p:cNvPr>
          <p:cNvSpPr>
            <a:spLocks noGrp="1"/>
          </p:cNvSpPr>
          <p:nvPr>
            <p:ph type="sldNum" sz="quarter" idx="12"/>
          </p:nvPr>
        </p:nvSpPr>
        <p:spPr/>
        <p:txBody>
          <a:bodyPr/>
          <a:lstStyle/>
          <a:p>
            <a:pPr>
              <a:defRPr/>
            </a:pPr>
            <a:fld id="{E97B734B-BE99-4B13-8B3B-73BDADC290B3}" type="slidenum">
              <a:rPr lang="en-US" smtClean="0"/>
              <a:pPr>
                <a:defRPr/>
              </a:pPr>
              <a:t>37</a:t>
            </a:fld>
            <a:endParaRPr lang="en-US"/>
          </a:p>
        </p:txBody>
      </p:sp>
    </p:spTree>
    <p:extLst>
      <p:ext uri="{BB962C8B-B14F-4D97-AF65-F5344CB8AC3E}">
        <p14:creationId xmlns:p14="http://schemas.microsoft.com/office/powerpoint/2010/main" val="193578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F13E-19E3-40A4-8453-943822879685}"/>
              </a:ext>
            </a:extLst>
          </p:cNvPr>
          <p:cNvSpPr>
            <a:spLocks noGrp="1"/>
          </p:cNvSpPr>
          <p:nvPr>
            <p:ph type="title"/>
          </p:nvPr>
        </p:nvSpPr>
        <p:spPr/>
        <p:txBody>
          <a:bodyPr/>
          <a:lstStyle/>
          <a:p>
            <a:r>
              <a:rPr lang="en-US" dirty="0"/>
              <a:t>Important Repayment Forms (Applications)</a:t>
            </a:r>
          </a:p>
        </p:txBody>
      </p:sp>
      <p:sp>
        <p:nvSpPr>
          <p:cNvPr id="3" name="Content Placeholder 2">
            <a:extLst>
              <a:ext uri="{FF2B5EF4-FFF2-40B4-BE49-F238E27FC236}">
                <a16:creationId xmlns:a16="http://schemas.microsoft.com/office/drawing/2014/main" id="{41D98252-090F-4F02-919C-F9E526AAAA78}"/>
              </a:ext>
            </a:extLst>
          </p:cNvPr>
          <p:cNvSpPr>
            <a:spLocks noGrp="1"/>
          </p:cNvSpPr>
          <p:nvPr>
            <p:ph idx="1"/>
          </p:nvPr>
        </p:nvSpPr>
        <p:spPr/>
        <p:txBody>
          <a:bodyPr>
            <a:normAutofit/>
          </a:bodyPr>
          <a:lstStyle/>
          <a:p>
            <a:r>
              <a:rPr lang="en-US" dirty="0"/>
              <a:t>The full pdf versions of these applications contain official Dept. of Ed instructions and glossaries for the program at hand. </a:t>
            </a:r>
          </a:p>
          <a:p>
            <a:r>
              <a:rPr lang="en-US" dirty="0"/>
              <a:t>In addition to the applications themselves, the forms contain valuable resource </a:t>
            </a:r>
            <a:r>
              <a:rPr lang="en-US" b="1" dirty="0"/>
              <a:t>information and instructions </a:t>
            </a:r>
            <a:r>
              <a:rPr lang="en-US" dirty="0"/>
              <a:t>about the program.</a:t>
            </a:r>
          </a:p>
          <a:p>
            <a:pPr lvl="1"/>
            <a:r>
              <a:rPr lang="en-US" dirty="0"/>
              <a:t>IDR Repayment and Recertification</a:t>
            </a:r>
          </a:p>
          <a:p>
            <a:pPr lvl="1"/>
            <a:r>
              <a:rPr lang="en-US" dirty="0"/>
              <a:t>Direct Loan Consolidation</a:t>
            </a:r>
          </a:p>
          <a:p>
            <a:pPr lvl="1"/>
            <a:r>
              <a:rPr lang="en-US" dirty="0"/>
              <a:t>Deferment and Forbearance (various)</a:t>
            </a:r>
          </a:p>
          <a:p>
            <a:pPr lvl="1"/>
            <a:r>
              <a:rPr lang="en-US" dirty="0"/>
              <a:t>Public Service Loan Forgiveness (Certification and Application)</a:t>
            </a:r>
          </a:p>
          <a:p>
            <a:pPr lvl="1"/>
            <a:r>
              <a:rPr lang="en-US" dirty="0"/>
              <a:t>Total and Permanent Disability Discharge</a:t>
            </a:r>
          </a:p>
          <a:p>
            <a:pPr lvl="1"/>
            <a:r>
              <a:rPr lang="en-US" dirty="0"/>
              <a:t>Loan Rehabilitation: Income and Expense</a:t>
            </a:r>
          </a:p>
          <a:p>
            <a:endParaRPr lang="en-US" dirty="0"/>
          </a:p>
        </p:txBody>
      </p:sp>
      <p:sp>
        <p:nvSpPr>
          <p:cNvPr id="4" name="Slide Number Placeholder 3">
            <a:extLst>
              <a:ext uri="{FF2B5EF4-FFF2-40B4-BE49-F238E27FC236}">
                <a16:creationId xmlns:a16="http://schemas.microsoft.com/office/drawing/2014/main" id="{A096AFAC-5FB1-4E49-B6CD-480BAA08D72C}"/>
              </a:ext>
            </a:extLst>
          </p:cNvPr>
          <p:cNvSpPr>
            <a:spLocks noGrp="1"/>
          </p:cNvSpPr>
          <p:nvPr>
            <p:ph type="sldNum" sz="quarter" idx="12"/>
          </p:nvPr>
        </p:nvSpPr>
        <p:spPr/>
        <p:txBody>
          <a:bodyPr/>
          <a:lstStyle/>
          <a:p>
            <a:pPr>
              <a:defRPr/>
            </a:pPr>
            <a:fld id="{E97B734B-BE99-4B13-8B3B-73BDADC290B3}" type="slidenum">
              <a:rPr lang="en-US" smtClean="0"/>
              <a:pPr>
                <a:defRPr/>
              </a:pPr>
              <a:t>38</a:t>
            </a:fld>
            <a:endParaRPr lang="en-US"/>
          </a:p>
        </p:txBody>
      </p:sp>
    </p:spTree>
    <p:extLst>
      <p:ext uri="{BB962C8B-B14F-4D97-AF65-F5344CB8AC3E}">
        <p14:creationId xmlns:p14="http://schemas.microsoft.com/office/powerpoint/2010/main" val="359538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363B-D5E7-450C-ADD0-FE01BCF1EBB7}"/>
              </a:ext>
            </a:extLst>
          </p:cNvPr>
          <p:cNvSpPr>
            <a:spLocks noGrp="1"/>
          </p:cNvSpPr>
          <p:nvPr>
            <p:ph type="title"/>
          </p:nvPr>
        </p:nvSpPr>
        <p:spPr/>
        <p:txBody>
          <a:bodyPr/>
          <a:lstStyle/>
          <a:p>
            <a:r>
              <a:rPr lang="en-US" dirty="0"/>
              <a:t>Form Example: Rehabilitation</a:t>
            </a:r>
          </a:p>
        </p:txBody>
      </p:sp>
      <p:sp>
        <p:nvSpPr>
          <p:cNvPr id="3" name="Content Placeholder 2">
            <a:extLst>
              <a:ext uri="{FF2B5EF4-FFF2-40B4-BE49-F238E27FC236}">
                <a16:creationId xmlns:a16="http://schemas.microsoft.com/office/drawing/2014/main" id="{CD3D6394-7EA2-46B8-B840-A6B81DCDDA2C}"/>
              </a:ext>
            </a:extLst>
          </p:cNvPr>
          <p:cNvSpPr>
            <a:spLocks noGrp="1"/>
          </p:cNvSpPr>
          <p:nvPr>
            <p:ph idx="1"/>
          </p:nvPr>
        </p:nvSpPr>
        <p:spPr/>
        <p:txBody>
          <a:bodyPr/>
          <a:lstStyle/>
          <a:p>
            <a:r>
              <a:rPr lang="en-US" dirty="0"/>
              <a:t>The Loan Rehabilitation: Income and Expense form can be used to calculate a reasonable and affordable rehabilitation payment.</a:t>
            </a:r>
          </a:p>
          <a:p>
            <a:r>
              <a:rPr lang="en-US" dirty="0"/>
              <a:t>To rehabilitate a defaulted loan, you must agree in writing to make nine voluntary, reasonable, and affordable monthly payments (as determined by your loan holder) within 20 days of the due date and make all nine payments during a period of 10 consecutive months.</a:t>
            </a:r>
          </a:p>
          <a:p>
            <a:r>
              <a:rPr lang="en-US" dirty="0"/>
              <a:t>Since reasonable and affordable is a relative definition, the Dept. of Ed allows borrowers to submit income and expense information to the collector during the negotiation process. </a:t>
            </a:r>
          </a:p>
        </p:txBody>
      </p:sp>
      <p:sp>
        <p:nvSpPr>
          <p:cNvPr id="4" name="Slide Number Placeholder 3">
            <a:extLst>
              <a:ext uri="{FF2B5EF4-FFF2-40B4-BE49-F238E27FC236}">
                <a16:creationId xmlns:a16="http://schemas.microsoft.com/office/drawing/2014/main" id="{069C0493-92B9-4556-BFF1-F48FA3A49D86}"/>
              </a:ext>
            </a:extLst>
          </p:cNvPr>
          <p:cNvSpPr>
            <a:spLocks noGrp="1"/>
          </p:cNvSpPr>
          <p:nvPr>
            <p:ph type="sldNum" sz="quarter" idx="12"/>
          </p:nvPr>
        </p:nvSpPr>
        <p:spPr/>
        <p:txBody>
          <a:bodyPr/>
          <a:lstStyle/>
          <a:p>
            <a:pPr>
              <a:defRPr/>
            </a:pPr>
            <a:fld id="{E97B734B-BE99-4B13-8B3B-73BDADC290B3}" type="slidenum">
              <a:rPr lang="en-US" smtClean="0"/>
              <a:pPr>
                <a:defRPr/>
              </a:pPr>
              <a:t>39</a:t>
            </a:fld>
            <a:endParaRPr lang="en-US"/>
          </a:p>
        </p:txBody>
      </p:sp>
    </p:spTree>
    <p:extLst>
      <p:ext uri="{BB962C8B-B14F-4D97-AF65-F5344CB8AC3E}">
        <p14:creationId xmlns:p14="http://schemas.microsoft.com/office/powerpoint/2010/main" val="198585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5B88-CB5F-4649-8AD9-B36C6E8D44D5}"/>
              </a:ext>
            </a:extLst>
          </p:cNvPr>
          <p:cNvSpPr>
            <a:spLocks noGrp="1"/>
          </p:cNvSpPr>
          <p:nvPr>
            <p:ph type="title"/>
          </p:nvPr>
        </p:nvSpPr>
        <p:spPr/>
        <p:txBody>
          <a:bodyPr/>
          <a:lstStyle/>
          <a:p>
            <a:r>
              <a:rPr lang="en-US"/>
              <a:t>Federal Student Aid </a:t>
            </a:r>
            <a:endParaRPr lang="en-US" dirty="0"/>
          </a:p>
        </p:txBody>
      </p:sp>
      <p:sp>
        <p:nvSpPr>
          <p:cNvPr id="8" name="Content Placeholder 7">
            <a:extLst>
              <a:ext uri="{FF2B5EF4-FFF2-40B4-BE49-F238E27FC236}">
                <a16:creationId xmlns:a16="http://schemas.microsoft.com/office/drawing/2014/main" id="{E3EC891F-E0C3-432D-8DF9-1539852E1541}"/>
              </a:ext>
            </a:extLst>
          </p:cNvPr>
          <p:cNvSpPr>
            <a:spLocks noGrp="1"/>
          </p:cNvSpPr>
          <p:nvPr>
            <p:ph idx="1"/>
          </p:nvPr>
        </p:nvSpPr>
        <p:spPr/>
        <p:txBody>
          <a:bodyPr/>
          <a:lstStyle/>
          <a:p>
            <a:r>
              <a:rPr lang="en-US" dirty="0"/>
              <a:t>Find session tools and information on the Department of Education’s Federal Student Aid website at </a:t>
            </a:r>
            <a:r>
              <a:rPr lang="en-US" b="1" dirty="0">
                <a:solidFill>
                  <a:srgbClr val="002060"/>
                </a:solidFill>
                <a:hlinkClick r:id="rId2">
                  <a:extLst>
                    <a:ext uri="{A12FA001-AC4F-418D-AE19-62706E023703}">
                      <ahyp:hlinkClr xmlns:ahyp="http://schemas.microsoft.com/office/drawing/2018/hyperlinkcolor" val="tx"/>
                    </a:ext>
                  </a:extLst>
                </a:hlinkClick>
              </a:rPr>
              <a:t>https://studentaid.gov/</a:t>
            </a:r>
            <a:r>
              <a:rPr lang="en-US" b="1" dirty="0">
                <a:solidFill>
                  <a:srgbClr val="002060"/>
                </a:solidFill>
              </a:rPr>
              <a:t> </a:t>
            </a:r>
          </a:p>
          <a:p>
            <a:r>
              <a:rPr lang="en-US" dirty="0"/>
              <a:t>The site can be easily navigated or logged in using the horizontal menu at the top of the page. </a:t>
            </a:r>
          </a:p>
        </p:txBody>
      </p:sp>
      <p:pic>
        <p:nvPicPr>
          <p:cNvPr id="12" name="Picture 11">
            <a:extLst>
              <a:ext uri="{FF2B5EF4-FFF2-40B4-BE49-F238E27FC236}">
                <a16:creationId xmlns:a16="http://schemas.microsoft.com/office/drawing/2014/main" id="{B3F2E37A-A2A8-4A76-B100-16EAC118F308}"/>
              </a:ext>
            </a:extLst>
          </p:cNvPr>
          <p:cNvPicPr>
            <a:picLocks noChangeAspect="1"/>
          </p:cNvPicPr>
          <p:nvPr/>
        </p:nvPicPr>
        <p:blipFill rotWithShape="1">
          <a:blip r:embed="rId3"/>
          <a:srcRect b="62495"/>
          <a:stretch/>
        </p:blipFill>
        <p:spPr>
          <a:xfrm>
            <a:off x="101799" y="3627120"/>
            <a:ext cx="8988861" cy="1942069"/>
          </a:xfrm>
          <a:prstGeom prst="rect">
            <a:avLst/>
          </a:prstGeom>
          <a:ln>
            <a:noFill/>
          </a:ln>
          <a:effectLst>
            <a:outerShdw blurRad="292100" dist="139700" dir="2700000" algn="tl" rotWithShape="0">
              <a:srgbClr val="333333">
                <a:alpha val="65000"/>
              </a:srgbClr>
            </a:outerShdw>
          </a:effectLst>
        </p:spPr>
      </p:pic>
      <p:sp>
        <p:nvSpPr>
          <p:cNvPr id="13" name="Slide Number Placeholder 12">
            <a:extLst>
              <a:ext uri="{FF2B5EF4-FFF2-40B4-BE49-F238E27FC236}">
                <a16:creationId xmlns:a16="http://schemas.microsoft.com/office/drawing/2014/main" id="{839065A9-F98C-4444-A4CE-9B0ED6D375A3}"/>
              </a:ext>
            </a:extLst>
          </p:cNvPr>
          <p:cNvSpPr>
            <a:spLocks noGrp="1"/>
          </p:cNvSpPr>
          <p:nvPr>
            <p:ph type="sldNum" sz="quarter" idx="12"/>
          </p:nvPr>
        </p:nvSpPr>
        <p:spPr/>
        <p:txBody>
          <a:bodyPr/>
          <a:lstStyle/>
          <a:p>
            <a:pPr>
              <a:defRPr/>
            </a:pPr>
            <a:fld id="{E97B734B-BE99-4B13-8B3B-73BDADC290B3}" type="slidenum">
              <a:rPr lang="en-US" smtClean="0"/>
              <a:pPr>
                <a:defRPr/>
              </a:pPr>
              <a:t>4</a:t>
            </a:fld>
            <a:endParaRPr lang="en-US"/>
          </a:p>
        </p:txBody>
      </p:sp>
      <p:sp>
        <p:nvSpPr>
          <p:cNvPr id="3" name="Rectangle 2">
            <a:extLst>
              <a:ext uri="{FF2B5EF4-FFF2-40B4-BE49-F238E27FC236}">
                <a16:creationId xmlns:a16="http://schemas.microsoft.com/office/drawing/2014/main" id="{183936F4-BD03-4179-9F04-6FC53CA46DAC}"/>
              </a:ext>
            </a:extLst>
          </p:cNvPr>
          <p:cNvSpPr/>
          <p:nvPr/>
        </p:nvSpPr>
        <p:spPr>
          <a:xfrm>
            <a:off x="2049779" y="4892040"/>
            <a:ext cx="6992421" cy="4495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670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r>
              <a:rPr lang="en-US" dirty="0"/>
              <a:t>Commonly Used Online Applications</a:t>
            </a:r>
          </a:p>
        </p:txBody>
      </p:sp>
      <p:sp>
        <p:nvSpPr>
          <p:cNvPr id="3" name="Slide Number Placeholder 2">
            <a:extLst>
              <a:ext uri="{FF2B5EF4-FFF2-40B4-BE49-F238E27FC236}">
                <a16:creationId xmlns:a16="http://schemas.microsoft.com/office/drawing/2014/main" id="{3771D6A7-E62F-4C98-BEE7-5C080E3329D9}"/>
              </a:ext>
            </a:extLst>
          </p:cNvPr>
          <p:cNvSpPr>
            <a:spLocks noGrp="1"/>
          </p:cNvSpPr>
          <p:nvPr>
            <p:ph type="sldNum" sz="quarter" idx="12"/>
          </p:nvPr>
        </p:nvSpPr>
        <p:spPr/>
        <p:txBody>
          <a:bodyPr/>
          <a:lstStyle/>
          <a:p>
            <a:pPr>
              <a:defRPr/>
            </a:pPr>
            <a:fld id="{E97B734B-BE99-4B13-8B3B-73BDADC290B3}" type="slidenum">
              <a:rPr lang="en-US" smtClean="0"/>
              <a:pPr>
                <a:defRPr/>
              </a:pPr>
              <a:t>40</a:t>
            </a:fld>
            <a:endParaRPr lang="en-US"/>
          </a:p>
        </p:txBody>
      </p:sp>
      <p:pic>
        <p:nvPicPr>
          <p:cNvPr id="5" name="Picture 4">
            <a:extLst>
              <a:ext uri="{FF2B5EF4-FFF2-40B4-BE49-F238E27FC236}">
                <a16:creationId xmlns:a16="http://schemas.microsoft.com/office/drawing/2014/main" id="{04BB48CD-F87F-4C4D-8838-5AEE97A8CBC5}"/>
              </a:ext>
            </a:extLst>
          </p:cNvPr>
          <p:cNvPicPr>
            <a:picLocks noChangeAspect="1"/>
          </p:cNvPicPr>
          <p:nvPr/>
        </p:nvPicPr>
        <p:blipFill rotWithShape="1">
          <a:blip r:embed="rId3"/>
          <a:srcRect l="20667" r="20916" b="25802"/>
          <a:stretch/>
        </p:blipFill>
        <p:spPr>
          <a:xfrm>
            <a:off x="462363" y="1718231"/>
            <a:ext cx="8219274" cy="4370149"/>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423E5653-FEBC-455A-BD44-B4EC9ECACB06}"/>
              </a:ext>
            </a:extLst>
          </p:cNvPr>
          <p:cNvSpPr/>
          <p:nvPr/>
        </p:nvSpPr>
        <p:spPr>
          <a:xfrm>
            <a:off x="5806440" y="3009900"/>
            <a:ext cx="1005840" cy="419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4A77DE-EED6-46EA-80E2-B2E72D261DAB}"/>
              </a:ext>
            </a:extLst>
          </p:cNvPr>
          <p:cNvSpPr/>
          <p:nvPr/>
        </p:nvSpPr>
        <p:spPr>
          <a:xfrm>
            <a:off x="3756660" y="3693754"/>
            <a:ext cx="1729740" cy="5734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DE7570-F771-46BC-B79D-1277D1BA4CC7}"/>
              </a:ext>
            </a:extLst>
          </p:cNvPr>
          <p:cNvSpPr/>
          <p:nvPr/>
        </p:nvSpPr>
        <p:spPr>
          <a:xfrm>
            <a:off x="1828800" y="4691975"/>
            <a:ext cx="1348740" cy="207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6" descr="Cursor with solid fill">
            <a:extLst>
              <a:ext uri="{FF2B5EF4-FFF2-40B4-BE49-F238E27FC236}">
                <a16:creationId xmlns:a16="http://schemas.microsoft.com/office/drawing/2014/main" id="{A34077C3-BAE8-4C56-9D15-91D7B84093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0732" y="3219450"/>
            <a:ext cx="571977" cy="571977"/>
          </a:xfrm>
          <a:prstGeom prst="rect">
            <a:avLst/>
          </a:prstGeom>
        </p:spPr>
      </p:pic>
    </p:spTree>
    <p:extLst>
      <p:ext uri="{BB962C8B-B14F-4D97-AF65-F5344CB8AC3E}">
        <p14:creationId xmlns:p14="http://schemas.microsoft.com/office/powerpoint/2010/main" val="648249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479B-6758-4D8C-BCEC-335ADEF94B99}"/>
              </a:ext>
            </a:extLst>
          </p:cNvPr>
          <p:cNvSpPr>
            <a:spLocks noGrp="1"/>
          </p:cNvSpPr>
          <p:nvPr>
            <p:ph type="title"/>
          </p:nvPr>
        </p:nvSpPr>
        <p:spPr/>
        <p:txBody>
          <a:bodyPr/>
          <a:lstStyle/>
          <a:p>
            <a:r>
              <a:rPr lang="en-US" dirty="0"/>
              <a:t>FSA Feedback Center </a:t>
            </a:r>
          </a:p>
        </p:txBody>
      </p:sp>
      <p:pic>
        <p:nvPicPr>
          <p:cNvPr id="5" name="Content Placeholder 4">
            <a:extLst>
              <a:ext uri="{FF2B5EF4-FFF2-40B4-BE49-F238E27FC236}">
                <a16:creationId xmlns:a16="http://schemas.microsoft.com/office/drawing/2014/main" id="{54DF6456-3712-4DD3-871A-1EEC8044B825}"/>
              </a:ext>
            </a:extLst>
          </p:cNvPr>
          <p:cNvPicPr>
            <a:picLocks noGrp="1" noChangeAspect="1"/>
          </p:cNvPicPr>
          <p:nvPr>
            <p:ph idx="1"/>
          </p:nvPr>
        </p:nvPicPr>
        <p:blipFill>
          <a:blip r:embed="rId2"/>
          <a:stretch>
            <a:fillRect/>
          </a:stretch>
        </p:blipFill>
        <p:spPr>
          <a:xfrm>
            <a:off x="1331269" y="1676400"/>
            <a:ext cx="6481462" cy="4500563"/>
          </a:xfrm>
        </p:spPr>
      </p:pic>
      <p:sp>
        <p:nvSpPr>
          <p:cNvPr id="6" name="Slide Number Placeholder 5">
            <a:extLst>
              <a:ext uri="{FF2B5EF4-FFF2-40B4-BE49-F238E27FC236}">
                <a16:creationId xmlns:a16="http://schemas.microsoft.com/office/drawing/2014/main" id="{95FA30CA-9738-48ED-965E-78C73094EBDE}"/>
              </a:ext>
            </a:extLst>
          </p:cNvPr>
          <p:cNvSpPr>
            <a:spLocks noGrp="1"/>
          </p:cNvSpPr>
          <p:nvPr>
            <p:ph type="sldNum" sz="quarter" idx="12"/>
          </p:nvPr>
        </p:nvSpPr>
        <p:spPr/>
        <p:txBody>
          <a:bodyPr/>
          <a:lstStyle/>
          <a:p>
            <a:pPr>
              <a:defRPr/>
            </a:pPr>
            <a:fld id="{E97B734B-BE99-4B13-8B3B-73BDADC290B3}" type="slidenum">
              <a:rPr lang="en-US" smtClean="0"/>
              <a:pPr>
                <a:defRPr/>
              </a:pPr>
              <a:t>41</a:t>
            </a:fld>
            <a:endParaRPr lang="en-US"/>
          </a:p>
        </p:txBody>
      </p:sp>
    </p:spTree>
    <p:extLst>
      <p:ext uri="{BB962C8B-B14F-4D97-AF65-F5344CB8AC3E}">
        <p14:creationId xmlns:p14="http://schemas.microsoft.com/office/powerpoint/2010/main" val="130850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r>
              <a:rPr lang="en-US" dirty="0"/>
              <a:t>Resolving Issues</a:t>
            </a:r>
          </a:p>
        </p:txBody>
      </p:sp>
      <p:sp>
        <p:nvSpPr>
          <p:cNvPr id="7" name="object 3">
            <a:extLst>
              <a:ext uri="{FF2B5EF4-FFF2-40B4-BE49-F238E27FC236}">
                <a16:creationId xmlns:a16="http://schemas.microsoft.com/office/drawing/2014/main" id="{CA240189-2BED-4FAF-ADBF-EB10CB8FEBE0}"/>
              </a:ext>
            </a:extLst>
          </p:cNvPr>
          <p:cNvSpPr txBox="1">
            <a:spLocks noGrp="1"/>
          </p:cNvSpPr>
          <p:nvPr>
            <p:ph idx="1"/>
          </p:nvPr>
        </p:nvSpPr>
        <p:spPr>
          <a:xfrm>
            <a:off x="533400" y="1664732"/>
            <a:ext cx="8077200" cy="3629199"/>
          </a:xfrm>
          <a:prstGeom prst="rect">
            <a:avLst/>
          </a:prstGeom>
        </p:spPr>
        <p:txBody>
          <a:bodyPr vert="horz" wrap="square" lIns="0" tIns="12700" rIns="0" bIns="0" rtlCol="0">
            <a:spAutoFit/>
          </a:bodyPr>
          <a:lstStyle/>
          <a:p>
            <a:pPr marL="184785" marR="5080" indent="-172720">
              <a:lnSpc>
                <a:spcPct val="110000"/>
              </a:lnSpc>
              <a:spcBef>
                <a:spcPts val="100"/>
              </a:spcBef>
              <a:buFont typeface="Arial"/>
              <a:buChar char="•"/>
              <a:tabLst>
                <a:tab pos="185420" algn="l"/>
              </a:tabLst>
            </a:pPr>
            <a:r>
              <a:rPr lang="en-US" spc="-5" dirty="0">
                <a:latin typeface="Barlow"/>
                <a:cs typeface="Barlow"/>
              </a:rPr>
              <a:t>Before filing a complaint, make sure to help the borrower contact their student loan servicer or collector to request assistance with the problem.</a:t>
            </a:r>
          </a:p>
          <a:p>
            <a:pPr marL="184785" marR="5080" indent="-172720">
              <a:lnSpc>
                <a:spcPct val="110000"/>
              </a:lnSpc>
              <a:spcBef>
                <a:spcPts val="100"/>
              </a:spcBef>
              <a:buFont typeface="Arial"/>
              <a:buChar char="•"/>
              <a:tabLst>
                <a:tab pos="185420" algn="l"/>
              </a:tabLst>
            </a:pPr>
            <a:r>
              <a:rPr sz="2000" spc="-5" dirty="0">
                <a:latin typeface="Barlow"/>
                <a:cs typeface="Barlow"/>
              </a:rPr>
              <a:t>If</a:t>
            </a:r>
            <a:r>
              <a:rPr sz="2000" spc="15" dirty="0">
                <a:latin typeface="Barlow"/>
                <a:cs typeface="Barlow"/>
              </a:rPr>
              <a:t> </a:t>
            </a:r>
            <a:r>
              <a:rPr sz="2000" spc="-5" dirty="0">
                <a:latin typeface="Barlow"/>
                <a:cs typeface="Barlow"/>
              </a:rPr>
              <a:t>you</a:t>
            </a:r>
            <a:r>
              <a:rPr sz="2000" spc="-15" dirty="0">
                <a:latin typeface="Barlow"/>
                <a:cs typeface="Barlow"/>
              </a:rPr>
              <a:t> </a:t>
            </a:r>
            <a:r>
              <a:rPr sz="2000" dirty="0">
                <a:latin typeface="Barlow"/>
                <a:cs typeface="Barlow"/>
              </a:rPr>
              <a:t>don’t</a:t>
            </a:r>
            <a:r>
              <a:rPr sz="2000" spc="25" dirty="0">
                <a:latin typeface="Barlow"/>
                <a:cs typeface="Barlow"/>
              </a:rPr>
              <a:t> </a:t>
            </a:r>
            <a:r>
              <a:rPr sz="2000" spc="-5" dirty="0">
                <a:latin typeface="Barlow"/>
                <a:cs typeface="Barlow"/>
              </a:rPr>
              <a:t>get</a:t>
            </a:r>
            <a:r>
              <a:rPr sz="2000" spc="15" dirty="0">
                <a:latin typeface="Barlow"/>
                <a:cs typeface="Barlow"/>
              </a:rPr>
              <a:t> </a:t>
            </a:r>
            <a:r>
              <a:rPr sz="2000" dirty="0">
                <a:latin typeface="Barlow"/>
                <a:cs typeface="Barlow"/>
              </a:rPr>
              <a:t>a</a:t>
            </a:r>
            <a:r>
              <a:rPr sz="2000" spc="5" dirty="0">
                <a:latin typeface="Barlow"/>
                <a:cs typeface="Barlow"/>
              </a:rPr>
              <a:t> </a:t>
            </a:r>
            <a:r>
              <a:rPr sz="2000" spc="-5" dirty="0">
                <a:latin typeface="Barlow"/>
                <a:cs typeface="Barlow"/>
              </a:rPr>
              <a:t>response</a:t>
            </a:r>
            <a:r>
              <a:rPr sz="2000" spc="45" dirty="0">
                <a:latin typeface="Barlow"/>
                <a:cs typeface="Barlow"/>
              </a:rPr>
              <a:t> </a:t>
            </a:r>
            <a:r>
              <a:rPr sz="2000" spc="-5" dirty="0">
                <a:latin typeface="Barlow"/>
                <a:cs typeface="Barlow"/>
              </a:rPr>
              <a:t>or</a:t>
            </a:r>
            <a:r>
              <a:rPr sz="2000" dirty="0">
                <a:latin typeface="Barlow"/>
                <a:cs typeface="Barlow"/>
              </a:rPr>
              <a:t> </a:t>
            </a:r>
            <a:r>
              <a:rPr sz="2000" spc="-5" dirty="0">
                <a:latin typeface="Barlow"/>
                <a:cs typeface="Barlow"/>
              </a:rPr>
              <a:t>get</a:t>
            </a:r>
            <a:r>
              <a:rPr sz="2000" spc="-10" dirty="0">
                <a:latin typeface="Barlow"/>
                <a:cs typeface="Barlow"/>
              </a:rPr>
              <a:t> </a:t>
            </a:r>
            <a:r>
              <a:rPr sz="2000" dirty="0">
                <a:latin typeface="Barlow"/>
                <a:cs typeface="Barlow"/>
              </a:rPr>
              <a:t>a</a:t>
            </a:r>
            <a:r>
              <a:rPr sz="2000" spc="15" dirty="0">
                <a:latin typeface="Barlow"/>
                <a:cs typeface="Barlow"/>
              </a:rPr>
              <a:t> </a:t>
            </a:r>
            <a:r>
              <a:rPr sz="2000" spc="-5" dirty="0">
                <a:latin typeface="Barlow"/>
                <a:cs typeface="Barlow"/>
              </a:rPr>
              <a:t>response</a:t>
            </a:r>
            <a:r>
              <a:rPr sz="2000" spc="30" dirty="0">
                <a:latin typeface="Barlow"/>
                <a:cs typeface="Barlow"/>
              </a:rPr>
              <a:t> </a:t>
            </a:r>
            <a:r>
              <a:rPr sz="2000" spc="-5" dirty="0">
                <a:latin typeface="Barlow"/>
                <a:cs typeface="Barlow"/>
              </a:rPr>
              <a:t>you</a:t>
            </a:r>
            <a:r>
              <a:rPr sz="2000" spc="-15" dirty="0">
                <a:latin typeface="Barlow"/>
                <a:cs typeface="Barlow"/>
              </a:rPr>
              <a:t> </a:t>
            </a:r>
            <a:r>
              <a:rPr sz="2000" dirty="0">
                <a:latin typeface="Barlow"/>
                <a:cs typeface="Barlow"/>
              </a:rPr>
              <a:t>disagree</a:t>
            </a:r>
            <a:r>
              <a:rPr sz="2000" spc="30" dirty="0">
                <a:latin typeface="Barlow"/>
                <a:cs typeface="Barlow"/>
              </a:rPr>
              <a:t> </a:t>
            </a:r>
            <a:r>
              <a:rPr sz="2000" dirty="0">
                <a:latin typeface="Barlow"/>
                <a:cs typeface="Barlow"/>
              </a:rPr>
              <a:t>with, </a:t>
            </a:r>
            <a:r>
              <a:rPr sz="2000" spc="5" dirty="0">
                <a:latin typeface="Barlow"/>
                <a:cs typeface="Barlow"/>
              </a:rPr>
              <a:t> </a:t>
            </a:r>
            <a:r>
              <a:rPr sz="2000" spc="-5" dirty="0">
                <a:latin typeface="Barlow"/>
                <a:cs typeface="Barlow"/>
              </a:rPr>
              <a:t>you</a:t>
            </a:r>
            <a:r>
              <a:rPr sz="2000" spc="-15" dirty="0">
                <a:latin typeface="Barlow"/>
                <a:cs typeface="Barlow"/>
              </a:rPr>
              <a:t> </a:t>
            </a:r>
            <a:r>
              <a:rPr sz="2000" spc="-5" dirty="0">
                <a:latin typeface="Barlow"/>
                <a:cs typeface="Barlow"/>
              </a:rPr>
              <a:t>can</a:t>
            </a:r>
            <a:r>
              <a:rPr sz="2000" spc="20" dirty="0">
                <a:latin typeface="Barlow"/>
                <a:cs typeface="Barlow"/>
              </a:rPr>
              <a:t> </a:t>
            </a:r>
            <a:r>
              <a:rPr sz="2000" spc="-20" dirty="0">
                <a:latin typeface="Barlow"/>
                <a:cs typeface="Barlow"/>
              </a:rPr>
              <a:t>escalate</a:t>
            </a:r>
            <a:r>
              <a:rPr sz="2000" spc="80" dirty="0">
                <a:latin typeface="Barlow"/>
                <a:cs typeface="Barlow"/>
              </a:rPr>
              <a:t> </a:t>
            </a:r>
            <a:r>
              <a:rPr sz="2000" spc="5" dirty="0">
                <a:latin typeface="Barlow"/>
                <a:cs typeface="Barlow"/>
              </a:rPr>
              <a:t>by </a:t>
            </a:r>
            <a:r>
              <a:rPr sz="2000" dirty="0">
                <a:latin typeface="Barlow"/>
                <a:cs typeface="Barlow"/>
              </a:rPr>
              <a:t>filing</a:t>
            </a:r>
            <a:r>
              <a:rPr sz="2000" spc="55" dirty="0">
                <a:latin typeface="Barlow"/>
                <a:cs typeface="Barlow"/>
              </a:rPr>
              <a:t> </a:t>
            </a:r>
            <a:r>
              <a:rPr sz="2000" dirty="0">
                <a:latin typeface="Barlow"/>
                <a:cs typeface="Barlow"/>
              </a:rPr>
              <a:t>a</a:t>
            </a:r>
            <a:r>
              <a:rPr sz="2000" spc="15" dirty="0">
                <a:latin typeface="Barlow"/>
                <a:cs typeface="Barlow"/>
              </a:rPr>
              <a:t> </a:t>
            </a:r>
            <a:r>
              <a:rPr sz="2000" spc="-5" dirty="0">
                <a:latin typeface="Barlow"/>
                <a:cs typeface="Barlow"/>
              </a:rPr>
              <a:t>complaint</a:t>
            </a:r>
            <a:r>
              <a:rPr sz="2000" spc="20" dirty="0">
                <a:latin typeface="Barlow"/>
                <a:cs typeface="Barlow"/>
              </a:rPr>
              <a:t> </a:t>
            </a:r>
            <a:r>
              <a:rPr sz="2000" spc="-5" dirty="0">
                <a:latin typeface="Barlow"/>
                <a:cs typeface="Barlow"/>
              </a:rPr>
              <a:t>to</a:t>
            </a:r>
            <a:r>
              <a:rPr sz="2000" dirty="0">
                <a:latin typeface="Barlow"/>
                <a:cs typeface="Barlow"/>
              </a:rPr>
              <a:t> </a:t>
            </a:r>
            <a:r>
              <a:rPr sz="2000" spc="-5" dirty="0">
                <a:latin typeface="Barlow"/>
                <a:cs typeface="Barlow"/>
              </a:rPr>
              <a:t>DOE’s</a:t>
            </a:r>
            <a:r>
              <a:rPr sz="2000" spc="-10" dirty="0">
                <a:latin typeface="Barlow"/>
                <a:cs typeface="Barlow"/>
              </a:rPr>
              <a:t> </a:t>
            </a:r>
            <a:r>
              <a:rPr sz="2000" dirty="0">
                <a:latin typeface="Barlow"/>
                <a:cs typeface="Barlow"/>
              </a:rPr>
              <a:t>Ombudsman </a:t>
            </a:r>
            <a:r>
              <a:rPr sz="2000" spc="5" dirty="0">
                <a:latin typeface="Barlow"/>
                <a:cs typeface="Barlow"/>
              </a:rPr>
              <a:t> </a:t>
            </a:r>
            <a:r>
              <a:rPr sz="2000" dirty="0">
                <a:latin typeface="Barlow"/>
                <a:cs typeface="Barlow"/>
              </a:rPr>
              <a:t>Group</a:t>
            </a:r>
            <a:r>
              <a:rPr sz="2000" spc="40" dirty="0">
                <a:latin typeface="Barlow"/>
                <a:cs typeface="Barlow"/>
              </a:rPr>
              <a:t> </a:t>
            </a:r>
            <a:r>
              <a:rPr sz="2000" spc="-5" dirty="0">
                <a:latin typeface="Barlow"/>
                <a:cs typeface="Barlow"/>
              </a:rPr>
              <a:t>through</a:t>
            </a:r>
            <a:r>
              <a:rPr sz="2000" spc="-25" dirty="0">
                <a:latin typeface="Barlow"/>
                <a:cs typeface="Barlow"/>
              </a:rPr>
              <a:t> </a:t>
            </a:r>
            <a:r>
              <a:rPr sz="2000" dirty="0">
                <a:latin typeface="Barlow"/>
                <a:cs typeface="Barlow"/>
              </a:rPr>
              <a:t>their</a:t>
            </a:r>
            <a:r>
              <a:rPr sz="2000" spc="40" dirty="0">
                <a:solidFill>
                  <a:srgbClr val="0000FF"/>
                </a:solidFill>
                <a:latin typeface="Barlow"/>
                <a:cs typeface="Barlow"/>
              </a:rPr>
              <a:t> </a:t>
            </a:r>
            <a:r>
              <a:rPr sz="2000" u="sng" dirty="0">
                <a:solidFill>
                  <a:srgbClr val="0000FF"/>
                </a:solidFill>
                <a:uFill>
                  <a:solidFill>
                    <a:srgbClr val="0000FF"/>
                  </a:solidFill>
                </a:uFill>
                <a:latin typeface="Barlow"/>
                <a:cs typeface="Barlow"/>
                <a:hlinkClick r:id="rId3"/>
              </a:rPr>
              <a:t>Online </a:t>
            </a:r>
            <a:r>
              <a:rPr sz="2000" u="sng" spc="-5" dirty="0">
                <a:solidFill>
                  <a:srgbClr val="0000FF"/>
                </a:solidFill>
                <a:uFill>
                  <a:solidFill>
                    <a:srgbClr val="0000FF"/>
                  </a:solidFill>
                </a:uFill>
                <a:latin typeface="Barlow"/>
                <a:cs typeface="Barlow"/>
                <a:hlinkClick r:id="rId3"/>
              </a:rPr>
              <a:t>Feedback</a:t>
            </a:r>
            <a:r>
              <a:rPr sz="2000" u="sng" spc="-30" dirty="0">
                <a:solidFill>
                  <a:srgbClr val="0000FF"/>
                </a:solidFill>
                <a:uFill>
                  <a:solidFill>
                    <a:srgbClr val="0000FF"/>
                  </a:solidFill>
                </a:uFill>
                <a:latin typeface="Barlow"/>
                <a:cs typeface="Barlow"/>
                <a:hlinkClick r:id="rId3"/>
              </a:rPr>
              <a:t> </a:t>
            </a:r>
            <a:r>
              <a:rPr sz="2000" u="sng" spc="-5" dirty="0">
                <a:solidFill>
                  <a:srgbClr val="0000FF"/>
                </a:solidFill>
                <a:uFill>
                  <a:solidFill>
                    <a:srgbClr val="0000FF"/>
                  </a:solidFill>
                </a:uFill>
                <a:latin typeface="Barlow"/>
                <a:cs typeface="Barlow"/>
                <a:hlinkClick r:id="rId3"/>
              </a:rPr>
              <a:t>Center</a:t>
            </a:r>
            <a:r>
              <a:rPr sz="2000" spc="25" dirty="0">
                <a:solidFill>
                  <a:srgbClr val="0000FF"/>
                </a:solidFill>
                <a:latin typeface="Barlow"/>
                <a:cs typeface="Barlow"/>
                <a:hlinkClick r:id="rId3"/>
              </a:rPr>
              <a:t> </a:t>
            </a:r>
            <a:r>
              <a:rPr sz="2000" spc="5" dirty="0">
                <a:latin typeface="Barlow"/>
                <a:cs typeface="Barlow"/>
              </a:rPr>
              <a:t>by</a:t>
            </a:r>
            <a:r>
              <a:rPr sz="2000" spc="10" dirty="0">
                <a:latin typeface="Barlow"/>
                <a:cs typeface="Barlow"/>
              </a:rPr>
              <a:t> </a:t>
            </a:r>
            <a:r>
              <a:rPr sz="2000" spc="-5" dirty="0">
                <a:latin typeface="Barlow"/>
                <a:cs typeface="Barlow"/>
              </a:rPr>
              <a:t>calling</a:t>
            </a:r>
            <a:r>
              <a:rPr sz="2000" spc="35" dirty="0">
                <a:latin typeface="Barlow"/>
                <a:cs typeface="Barlow"/>
              </a:rPr>
              <a:t> </a:t>
            </a:r>
            <a:r>
              <a:rPr sz="2000" spc="-10" dirty="0">
                <a:latin typeface="Barlow"/>
                <a:cs typeface="Barlow"/>
              </a:rPr>
              <a:t>877-557- </a:t>
            </a:r>
            <a:r>
              <a:rPr sz="2000" spc="-405" dirty="0">
                <a:latin typeface="Barlow"/>
                <a:cs typeface="Barlow"/>
              </a:rPr>
              <a:t> </a:t>
            </a:r>
            <a:r>
              <a:rPr sz="2000" dirty="0">
                <a:latin typeface="Barlow"/>
                <a:cs typeface="Barlow"/>
              </a:rPr>
              <a:t>2575.</a:t>
            </a:r>
          </a:p>
          <a:p>
            <a:pPr marL="184785" marR="165100" indent="-172720">
              <a:lnSpc>
                <a:spcPct val="110000"/>
              </a:lnSpc>
              <a:spcBef>
                <a:spcPts val="1405"/>
              </a:spcBef>
              <a:buFont typeface="Arial"/>
              <a:buChar char="•"/>
              <a:tabLst>
                <a:tab pos="185420" algn="l"/>
              </a:tabLst>
            </a:pPr>
            <a:r>
              <a:rPr sz="2000" spc="-5" dirty="0">
                <a:latin typeface="Barlow"/>
                <a:cs typeface="Barlow"/>
              </a:rPr>
              <a:t>You</a:t>
            </a:r>
            <a:r>
              <a:rPr sz="2000" spc="15" dirty="0">
                <a:latin typeface="Barlow"/>
                <a:cs typeface="Barlow"/>
              </a:rPr>
              <a:t> </a:t>
            </a:r>
            <a:r>
              <a:rPr sz="2000" spc="-5" dirty="0">
                <a:latin typeface="Barlow"/>
                <a:cs typeface="Barlow"/>
              </a:rPr>
              <a:t>can</a:t>
            </a:r>
            <a:r>
              <a:rPr sz="2000" spc="10" dirty="0">
                <a:latin typeface="Barlow"/>
                <a:cs typeface="Barlow"/>
              </a:rPr>
              <a:t> </a:t>
            </a:r>
            <a:r>
              <a:rPr sz="2000" spc="-15" dirty="0">
                <a:latin typeface="Barlow"/>
                <a:cs typeface="Barlow"/>
              </a:rPr>
              <a:t>also</a:t>
            </a:r>
            <a:r>
              <a:rPr sz="2000" spc="55" dirty="0">
                <a:latin typeface="Barlow"/>
                <a:cs typeface="Barlow"/>
              </a:rPr>
              <a:t> </a:t>
            </a:r>
            <a:r>
              <a:rPr sz="2000" dirty="0">
                <a:latin typeface="Barlow"/>
                <a:cs typeface="Barlow"/>
              </a:rPr>
              <a:t>submit</a:t>
            </a:r>
            <a:r>
              <a:rPr sz="2000" spc="-5" dirty="0">
                <a:latin typeface="Barlow"/>
                <a:cs typeface="Barlow"/>
              </a:rPr>
              <a:t> </a:t>
            </a:r>
            <a:r>
              <a:rPr sz="2000" dirty="0">
                <a:latin typeface="Barlow"/>
                <a:cs typeface="Barlow"/>
              </a:rPr>
              <a:t>a</a:t>
            </a:r>
            <a:r>
              <a:rPr sz="2000" spc="25" dirty="0">
                <a:latin typeface="Barlow"/>
                <a:cs typeface="Barlow"/>
              </a:rPr>
              <a:t> </a:t>
            </a:r>
            <a:r>
              <a:rPr sz="2000" spc="-5" dirty="0">
                <a:latin typeface="Barlow"/>
                <a:cs typeface="Barlow"/>
              </a:rPr>
              <a:t>complaint</a:t>
            </a:r>
            <a:r>
              <a:rPr sz="2000" spc="55" dirty="0">
                <a:latin typeface="Barlow"/>
                <a:cs typeface="Barlow"/>
              </a:rPr>
              <a:t> </a:t>
            </a:r>
            <a:r>
              <a:rPr sz="2000" spc="-5" dirty="0">
                <a:latin typeface="Barlow"/>
                <a:cs typeface="Barlow"/>
              </a:rPr>
              <a:t>to</a:t>
            </a:r>
            <a:r>
              <a:rPr sz="2000" dirty="0">
                <a:latin typeface="Barlow"/>
                <a:cs typeface="Barlow"/>
              </a:rPr>
              <a:t> </a:t>
            </a:r>
            <a:r>
              <a:rPr sz="2000" spc="-5" dirty="0">
                <a:latin typeface="Barlow"/>
                <a:cs typeface="Barlow"/>
              </a:rPr>
              <a:t>your</a:t>
            </a:r>
            <a:r>
              <a:rPr sz="2000" spc="-20" dirty="0">
                <a:latin typeface="Barlow"/>
                <a:cs typeface="Barlow"/>
              </a:rPr>
              <a:t> </a:t>
            </a:r>
            <a:r>
              <a:rPr sz="2000" spc="-5" dirty="0">
                <a:latin typeface="Barlow"/>
                <a:cs typeface="Barlow"/>
              </a:rPr>
              <a:t>servicer</a:t>
            </a:r>
            <a:r>
              <a:rPr sz="2000" spc="10" dirty="0">
                <a:latin typeface="Barlow"/>
                <a:cs typeface="Barlow"/>
              </a:rPr>
              <a:t> </a:t>
            </a:r>
            <a:r>
              <a:rPr sz="2000" spc="-5" dirty="0">
                <a:latin typeface="Barlow"/>
                <a:cs typeface="Barlow"/>
              </a:rPr>
              <a:t>and</a:t>
            </a:r>
            <a:r>
              <a:rPr sz="2000" spc="35" dirty="0">
                <a:latin typeface="Barlow"/>
                <a:cs typeface="Barlow"/>
              </a:rPr>
              <a:t> </a:t>
            </a:r>
            <a:r>
              <a:rPr sz="2000" spc="15" dirty="0">
                <a:latin typeface="Barlow"/>
                <a:cs typeface="Barlow"/>
              </a:rPr>
              <a:t>in</a:t>
            </a:r>
            <a:r>
              <a:rPr sz="2000" spc="35" dirty="0">
                <a:latin typeface="Barlow"/>
                <a:cs typeface="Barlow"/>
              </a:rPr>
              <a:t> </a:t>
            </a:r>
            <a:r>
              <a:rPr sz="2000" spc="-5" dirty="0">
                <a:latin typeface="Barlow"/>
                <a:cs typeface="Barlow"/>
              </a:rPr>
              <a:t>NYS</a:t>
            </a:r>
            <a:r>
              <a:rPr sz="2000" spc="15" dirty="0">
                <a:latin typeface="Barlow"/>
                <a:cs typeface="Barlow"/>
              </a:rPr>
              <a:t> </a:t>
            </a:r>
            <a:r>
              <a:rPr sz="2000" spc="-5" dirty="0">
                <a:latin typeface="Barlow"/>
                <a:cs typeface="Barlow"/>
              </a:rPr>
              <a:t>to </a:t>
            </a:r>
            <a:r>
              <a:rPr sz="2000" spc="-405" dirty="0">
                <a:latin typeface="Barlow"/>
                <a:cs typeface="Barlow"/>
              </a:rPr>
              <a:t> </a:t>
            </a:r>
            <a:r>
              <a:rPr sz="2000" spc="-5" dirty="0">
                <a:latin typeface="Barlow"/>
                <a:cs typeface="Barlow"/>
              </a:rPr>
              <a:t>the</a:t>
            </a:r>
            <a:r>
              <a:rPr sz="2000" spc="10" dirty="0">
                <a:latin typeface="Barlow"/>
                <a:cs typeface="Barlow"/>
              </a:rPr>
              <a:t> </a:t>
            </a:r>
            <a:r>
              <a:rPr sz="2000" spc="-5" dirty="0">
                <a:latin typeface="Barlow"/>
                <a:cs typeface="Barlow"/>
              </a:rPr>
              <a:t>Department</a:t>
            </a:r>
            <a:r>
              <a:rPr sz="2000" spc="15" dirty="0">
                <a:latin typeface="Barlow"/>
                <a:cs typeface="Barlow"/>
              </a:rPr>
              <a:t> </a:t>
            </a:r>
            <a:r>
              <a:rPr sz="2000" spc="-5" dirty="0">
                <a:latin typeface="Barlow"/>
                <a:cs typeface="Barlow"/>
              </a:rPr>
              <a:t>of</a:t>
            </a:r>
            <a:r>
              <a:rPr sz="2000" spc="40" dirty="0">
                <a:latin typeface="Barlow"/>
                <a:cs typeface="Barlow"/>
              </a:rPr>
              <a:t> </a:t>
            </a:r>
            <a:r>
              <a:rPr sz="2000" dirty="0">
                <a:latin typeface="Barlow"/>
                <a:cs typeface="Barlow"/>
              </a:rPr>
              <a:t>Financial</a:t>
            </a:r>
            <a:r>
              <a:rPr sz="2000" spc="65" dirty="0">
                <a:latin typeface="Barlow"/>
                <a:cs typeface="Barlow"/>
              </a:rPr>
              <a:t> </a:t>
            </a:r>
            <a:r>
              <a:rPr sz="2000" spc="-5" dirty="0">
                <a:latin typeface="Barlow"/>
                <a:cs typeface="Barlow"/>
              </a:rPr>
              <a:t>Services:</a:t>
            </a:r>
            <a:r>
              <a:rPr sz="2000" spc="10" dirty="0">
                <a:solidFill>
                  <a:srgbClr val="0000FF"/>
                </a:solidFill>
                <a:latin typeface="Barlow"/>
                <a:cs typeface="Barlow"/>
              </a:rPr>
              <a:t> </a:t>
            </a:r>
            <a:r>
              <a:rPr sz="2000" u="sng" dirty="0">
                <a:solidFill>
                  <a:srgbClr val="0000FF"/>
                </a:solidFill>
                <a:uFill>
                  <a:solidFill>
                    <a:srgbClr val="0561C1"/>
                  </a:solidFill>
                </a:uFill>
                <a:latin typeface="Barlow"/>
                <a:cs typeface="Barlow"/>
                <a:hlinkClick r:id="rId4"/>
              </a:rPr>
              <a:t>dfs.ny.gov/complaint</a:t>
            </a:r>
            <a:r>
              <a:rPr sz="2000" dirty="0">
                <a:latin typeface="Barlow"/>
                <a:cs typeface="Barlow"/>
              </a:rPr>
              <a:t>.</a:t>
            </a:r>
          </a:p>
          <a:p>
            <a:pPr marL="184785" marR="62865" indent="-172720">
              <a:lnSpc>
                <a:spcPct val="110000"/>
              </a:lnSpc>
              <a:spcBef>
                <a:spcPts val="1400"/>
              </a:spcBef>
              <a:buFont typeface="Arial"/>
              <a:buChar char="•"/>
              <a:tabLst>
                <a:tab pos="185420" algn="l"/>
              </a:tabLst>
            </a:pPr>
            <a:r>
              <a:rPr sz="2000" spc="-5" dirty="0">
                <a:latin typeface="Barlow"/>
                <a:cs typeface="Barlow"/>
              </a:rPr>
              <a:t>Contact</a:t>
            </a:r>
            <a:r>
              <a:rPr sz="2000" spc="10" dirty="0">
                <a:latin typeface="Barlow"/>
                <a:cs typeface="Barlow"/>
              </a:rPr>
              <a:t> </a:t>
            </a:r>
            <a:r>
              <a:rPr sz="2000" spc="-15" dirty="0">
                <a:latin typeface="Barlow"/>
                <a:cs typeface="Barlow"/>
              </a:rPr>
              <a:t>us!</a:t>
            </a:r>
            <a:r>
              <a:rPr sz="2000" dirty="0">
                <a:latin typeface="Barlow"/>
                <a:cs typeface="Barlow"/>
              </a:rPr>
              <a:t> </a:t>
            </a:r>
            <a:r>
              <a:rPr sz="2000" spc="5" dirty="0">
                <a:latin typeface="Barlow"/>
                <a:cs typeface="Barlow"/>
              </a:rPr>
              <a:t>We</a:t>
            </a:r>
            <a:r>
              <a:rPr sz="2000" spc="40" dirty="0">
                <a:latin typeface="Barlow"/>
                <a:cs typeface="Barlow"/>
              </a:rPr>
              <a:t> </a:t>
            </a:r>
            <a:r>
              <a:rPr sz="2000" spc="-5" dirty="0">
                <a:latin typeface="Barlow"/>
                <a:cs typeface="Barlow"/>
              </a:rPr>
              <a:t>may </a:t>
            </a:r>
            <a:r>
              <a:rPr sz="2000" spc="5" dirty="0">
                <a:latin typeface="Barlow"/>
                <a:cs typeface="Barlow"/>
              </a:rPr>
              <a:t>be</a:t>
            </a:r>
            <a:r>
              <a:rPr sz="2000" spc="15" dirty="0">
                <a:latin typeface="Barlow"/>
                <a:cs typeface="Barlow"/>
              </a:rPr>
              <a:t> </a:t>
            </a:r>
            <a:r>
              <a:rPr sz="2000" spc="-5" dirty="0">
                <a:latin typeface="Barlow"/>
                <a:cs typeface="Barlow"/>
              </a:rPr>
              <a:t>able</a:t>
            </a:r>
            <a:r>
              <a:rPr sz="2000" spc="30" dirty="0">
                <a:latin typeface="Barlow"/>
                <a:cs typeface="Barlow"/>
              </a:rPr>
              <a:t> </a:t>
            </a:r>
            <a:r>
              <a:rPr sz="2000" spc="-5" dirty="0">
                <a:latin typeface="Barlow"/>
                <a:cs typeface="Barlow"/>
              </a:rPr>
              <a:t>to</a:t>
            </a:r>
            <a:r>
              <a:rPr sz="2000" dirty="0">
                <a:latin typeface="Barlow"/>
                <a:cs typeface="Barlow"/>
              </a:rPr>
              <a:t> </a:t>
            </a:r>
            <a:r>
              <a:rPr sz="2000" spc="-5" dirty="0">
                <a:latin typeface="Barlow"/>
                <a:cs typeface="Barlow"/>
              </a:rPr>
              <a:t>help.</a:t>
            </a:r>
            <a:r>
              <a:rPr sz="2000" spc="40" dirty="0">
                <a:latin typeface="Barlow"/>
                <a:cs typeface="Barlow"/>
              </a:rPr>
              <a:t> </a:t>
            </a:r>
            <a:endParaRPr sz="2000" dirty="0">
              <a:latin typeface="Barlow"/>
              <a:cs typeface="Barlow"/>
            </a:endParaRPr>
          </a:p>
        </p:txBody>
      </p:sp>
      <p:grpSp>
        <p:nvGrpSpPr>
          <p:cNvPr id="8" name="object 4">
            <a:extLst>
              <a:ext uri="{FF2B5EF4-FFF2-40B4-BE49-F238E27FC236}">
                <a16:creationId xmlns:a16="http://schemas.microsoft.com/office/drawing/2014/main" id="{2DABA2F2-2B5F-423A-A62D-FD72E5990332}"/>
              </a:ext>
            </a:extLst>
          </p:cNvPr>
          <p:cNvGrpSpPr/>
          <p:nvPr/>
        </p:nvGrpSpPr>
        <p:grpSpPr>
          <a:xfrm>
            <a:off x="7627073" y="615167"/>
            <a:ext cx="803275" cy="836294"/>
            <a:chOff x="7961370" y="64004"/>
            <a:chExt cx="803275" cy="836294"/>
          </a:xfrm>
        </p:grpSpPr>
        <p:pic>
          <p:nvPicPr>
            <p:cNvPr id="9" name="object 5">
              <a:extLst>
                <a:ext uri="{FF2B5EF4-FFF2-40B4-BE49-F238E27FC236}">
                  <a16:creationId xmlns:a16="http://schemas.microsoft.com/office/drawing/2014/main" id="{2E225A4F-7E77-4847-8817-4100B6E9D13D}"/>
                </a:ext>
              </a:extLst>
            </p:cNvPr>
            <p:cNvPicPr/>
            <p:nvPr/>
          </p:nvPicPr>
          <p:blipFill>
            <a:blip r:embed="rId5" cstate="print"/>
            <a:stretch>
              <a:fillRect/>
            </a:stretch>
          </p:blipFill>
          <p:spPr>
            <a:xfrm>
              <a:off x="8063223" y="352508"/>
              <a:ext cx="203695" cy="188150"/>
            </a:xfrm>
            <a:prstGeom prst="rect">
              <a:avLst/>
            </a:prstGeom>
          </p:spPr>
        </p:pic>
        <p:sp>
          <p:nvSpPr>
            <p:cNvPr id="10" name="object 6">
              <a:extLst>
                <a:ext uri="{FF2B5EF4-FFF2-40B4-BE49-F238E27FC236}">
                  <a16:creationId xmlns:a16="http://schemas.microsoft.com/office/drawing/2014/main" id="{4D592A36-5776-431E-970E-E74822CA1FE9}"/>
                </a:ext>
              </a:extLst>
            </p:cNvPr>
            <p:cNvSpPr/>
            <p:nvPr/>
          </p:nvSpPr>
          <p:spPr>
            <a:xfrm>
              <a:off x="7961370" y="565750"/>
              <a:ext cx="368935" cy="188595"/>
            </a:xfrm>
            <a:custGeom>
              <a:avLst/>
              <a:gdLst/>
              <a:ahLst/>
              <a:cxnLst/>
              <a:rect l="l" t="t" r="r" b="b"/>
              <a:pathLst>
                <a:path w="368934" h="188595">
                  <a:moveTo>
                    <a:pt x="203707" y="0"/>
                  </a:moveTo>
                  <a:lnTo>
                    <a:pt x="140449" y="7124"/>
                  </a:lnTo>
                  <a:lnTo>
                    <a:pt x="93764" y="20891"/>
                  </a:lnTo>
                  <a:lnTo>
                    <a:pt x="43878" y="42887"/>
                  </a:lnTo>
                  <a:lnTo>
                    <a:pt x="11582" y="63868"/>
                  </a:lnTo>
                  <a:lnTo>
                    <a:pt x="0" y="94081"/>
                  </a:lnTo>
                  <a:lnTo>
                    <a:pt x="0" y="188163"/>
                  </a:lnTo>
                  <a:lnTo>
                    <a:pt x="244436" y="188163"/>
                  </a:lnTo>
                  <a:lnTo>
                    <a:pt x="248881" y="182867"/>
                  </a:lnTo>
                  <a:lnTo>
                    <a:pt x="253771" y="177965"/>
                  </a:lnTo>
                  <a:lnTo>
                    <a:pt x="289255" y="154520"/>
                  </a:lnTo>
                  <a:lnTo>
                    <a:pt x="314820" y="141541"/>
                  </a:lnTo>
                  <a:lnTo>
                    <a:pt x="341426" y="130429"/>
                  </a:lnTo>
                  <a:lnTo>
                    <a:pt x="368922" y="121259"/>
                  </a:lnTo>
                  <a:lnTo>
                    <a:pt x="351764" y="101257"/>
                  </a:lnTo>
                  <a:lnTo>
                    <a:pt x="339064" y="78841"/>
                  </a:lnTo>
                  <a:lnTo>
                    <a:pt x="331101" y="54635"/>
                  </a:lnTo>
                  <a:lnTo>
                    <a:pt x="328180" y="29273"/>
                  </a:lnTo>
                  <a:lnTo>
                    <a:pt x="328180" y="25082"/>
                  </a:lnTo>
                  <a:lnTo>
                    <a:pt x="318185" y="21424"/>
                  </a:lnTo>
                  <a:lnTo>
                    <a:pt x="266877" y="7505"/>
                  </a:lnTo>
                  <a:lnTo>
                    <a:pt x="224929" y="1219"/>
                  </a:lnTo>
                  <a:lnTo>
                    <a:pt x="203707" y="0"/>
                  </a:lnTo>
                  <a:close/>
                </a:path>
              </a:pathLst>
            </a:custGeom>
            <a:solidFill>
              <a:srgbClr val="6EAC46"/>
            </a:solidFill>
          </p:spPr>
          <p:txBody>
            <a:bodyPr wrap="square" lIns="0" tIns="0" rIns="0" bIns="0" rtlCol="0"/>
            <a:lstStyle/>
            <a:p>
              <a:endParaRPr/>
            </a:p>
          </p:txBody>
        </p:sp>
        <p:pic>
          <p:nvPicPr>
            <p:cNvPr id="11" name="object 7">
              <a:extLst>
                <a:ext uri="{FF2B5EF4-FFF2-40B4-BE49-F238E27FC236}">
                  <a16:creationId xmlns:a16="http://schemas.microsoft.com/office/drawing/2014/main" id="{314AAC4A-395D-4616-8F30-897827AFD6B2}"/>
                </a:ext>
              </a:extLst>
            </p:cNvPr>
            <p:cNvPicPr/>
            <p:nvPr/>
          </p:nvPicPr>
          <p:blipFill>
            <a:blip r:embed="rId6" cstate="print"/>
            <a:stretch>
              <a:fillRect/>
            </a:stretch>
          </p:blipFill>
          <p:spPr>
            <a:xfrm>
              <a:off x="8334809" y="498859"/>
              <a:ext cx="203695" cy="188150"/>
            </a:xfrm>
            <a:prstGeom prst="rect">
              <a:avLst/>
            </a:prstGeom>
          </p:spPr>
        </p:pic>
        <p:sp>
          <p:nvSpPr>
            <p:cNvPr id="12" name="object 8">
              <a:extLst>
                <a:ext uri="{FF2B5EF4-FFF2-40B4-BE49-F238E27FC236}">
                  <a16:creationId xmlns:a16="http://schemas.microsoft.com/office/drawing/2014/main" id="{66886026-5D98-456B-B0A1-30B88B8CF5EC}"/>
                </a:ext>
              </a:extLst>
            </p:cNvPr>
            <p:cNvSpPr/>
            <p:nvPr/>
          </p:nvSpPr>
          <p:spPr>
            <a:xfrm>
              <a:off x="8232965" y="64007"/>
              <a:ext cx="531495" cy="836294"/>
            </a:xfrm>
            <a:custGeom>
              <a:avLst/>
              <a:gdLst/>
              <a:ahLst/>
              <a:cxnLst/>
              <a:rect l="l" t="t" r="r" b="b"/>
              <a:pathLst>
                <a:path w="531495" h="836294">
                  <a:moveTo>
                    <a:pt x="407390" y="742175"/>
                  </a:moveTo>
                  <a:lnTo>
                    <a:pt x="364197" y="689825"/>
                  </a:lnTo>
                  <a:lnTo>
                    <a:pt x="314172" y="667778"/>
                  </a:lnTo>
                  <a:lnTo>
                    <a:pt x="266877" y="655612"/>
                  </a:lnTo>
                  <a:lnTo>
                    <a:pt x="224929" y="649325"/>
                  </a:lnTo>
                  <a:lnTo>
                    <a:pt x="203695" y="648093"/>
                  </a:lnTo>
                  <a:lnTo>
                    <a:pt x="182397" y="648931"/>
                  </a:lnTo>
                  <a:lnTo>
                    <a:pt x="140436" y="655218"/>
                  </a:lnTo>
                  <a:lnTo>
                    <a:pt x="93535" y="668502"/>
                  </a:lnTo>
                  <a:lnTo>
                    <a:pt x="43599" y="690511"/>
                  </a:lnTo>
                  <a:lnTo>
                    <a:pt x="11811" y="712114"/>
                  </a:lnTo>
                  <a:lnTo>
                    <a:pt x="0" y="742175"/>
                  </a:lnTo>
                  <a:lnTo>
                    <a:pt x="0" y="836244"/>
                  </a:lnTo>
                  <a:lnTo>
                    <a:pt x="407390" y="836244"/>
                  </a:lnTo>
                  <a:lnTo>
                    <a:pt x="407390" y="742175"/>
                  </a:lnTo>
                  <a:close/>
                </a:path>
                <a:path w="531495" h="836294">
                  <a:moveTo>
                    <a:pt x="531190" y="22059"/>
                  </a:moveTo>
                  <a:lnTo>
                    <a:pt x="529323" y="13525"/>
                  </a:lnTo>
                  <a:lnTo>
                    <a:pt x="524281" y="6540"/>
                  </a:lnTo>
                  <a:lnTo>
                    <a:pt x="516763" y="1803"/>
                  </a:lnTo>
                  <a:lnTo>
                    <a:pt x="507542" y="0"/>
                  </a:lnTo>
                  <a:lnTo>
                    <a:pt x="370268" y="0"/>
                  </a:lnTo>
                  <a:lnTo>
                    <a:pt x="370268" y="109956"/>
                  </a:lnTo>
                  <a:lnTo>
                    <a:pt x="370268" y="111645"/>
                  </a:lnTo>
                  <a:lnTo>
                    <a:pt x="366128" y="135826"/>
                  </a:lnTo>
                  <a:lnTo>
                    <a:pt x="353199" y="156324"/>
                  </a:lnTo>
                  <a:lnTo>
                    <a:pt x="333260" y="171259"/>
                  </a:lnTo>
                  <a:lnTo>
                    <a:pt x="316966" y="176098"/>
                  </a:lnTo>
                  <a:lnTo>
                    <a:pt x="316903" y="250609"/>
                  </a:lnTo>
                  <a:lnTo>
                    <a:pt x="316903" y="251193"/>
                  </a:lnTo>
                  <a:lnTo>
                    <a:pt x="315175" y="259892"/>
                  </a:lnTo>
                  <a:lnTo>
                    <a:pt x="309968" y="267335"/>
                  </a:lnTo>
                  <a:lnTo>
                    <a:pt x="302120" y="272415"/>
                  </a:lnTo>
                  <a:lnTo>
                    <a:pt x="292417" y="274396"/>
                  </a:lnTo>
                  <a:lnTo>
                    <a:pt x="291846" y="274396"/>
                  </a:lnTo>
                  <a:lnTo>
                    <a:pt x="282067" y="272567"/>
                  </a:lnTo>
                  <a:lnTo>
                    <a:pt x="274091" y="267601"/>
                  </a:lnTo>
                  <a:lnTo>
                    <a:pt x="268693" y="260223"/>
                  </a:lnTo>
                  <a:lnTo>
                    <a:pt x="266725" y="251193"/>
                  </a:lnTo>
                  <a:lnTo>
                    <a:pt x="268693" y="242163"/>
                  </a:lnTo>
                  <a:lnTo>
                    <a:pt x="274091" y="234784"/>
                  </a:lnTo>
                  <a:lnTo>
                    <a:pt x="282067" y="229806"/>
                  </a:lnTo>
                  <a:lnTo>
                    <a:pt x="291846" y="227977"/>
                  </a:lnTo>
                  <a:lnTo>
                    <a:pt x="301548" y="229781"/>
                  </a:lnTo>
                  <a:lnTo>
                    <a:pt x="309499" y="234670"/>
                  </a:lnTo>
                  <a:lnTo>
                    <a:pt x="314896" y="241947"/>
                  </a:lnTo>
                  <a:lnTo>
                    <a:pt x="316903" y="250609"/>
                  </a:lnTo>
                  <a:lnTo>
                    <a:pt x="316903" y="176123"/>
                  </a:lnTo>
                  <a:lnTo>
                    <a:pt x="308038" y="178752"/>
                  </a:lnTo>
                  <a:lnTo>
                    <a:pt x="308038" y="211670"/>
                  </a:lnTo>
                  <a:lnTo>
                    <a:pt x="275780" y="211670"/>
                  </a:lnTo>
                  <a:lnTo>
                    <a:pt x="275780" y="150101"/>
                  </a:lnTo>
                  <a:lnTo>
                    <a:pt x="291846" y="150101"/>
                  </a:lnTo>
                  <a:lnTo>
                    <a:pt x="310908" y="147370"/>
                  </a:lnTo>
                  <a:lnTo>
                    <a:pt x="325462" y="139611"/>
                  </a:lnTo>
                  <a:lnTo>
                    <a:pt x="334746" y="127495"/>
                  </a:lnTo>
                  <a:lnTo>
                    <a:pt x="337477" y="114249"/>
                  </a:lnTo>
                  <a:lnTo>
                    <a:pt x="338023" y="111645"/>
                  </a:lnTo>
                  <a:lnTo>
                    <a:pt x="325335" y="81864"/>
                  </a:lnTo>
                  <a:lnTo>
                    <a:pt x="293560" y="69100"/>
                  </a:lnTo>
                  <a:lnTo>
                    <a:pt x="291846" y="69100"/>
                  </a:lnTo>
                  <a:lnTo>
                    <a:pt x="260908" y="77939"/>
                  </a:lnTo>
                  <a:lnTo>
                    <a:pt x="245783" y="104406"/>
                  </a:lnTo>
                  <a:lnTo>
                    <a:pt x="245554" y="106819"/>
                  </a:lnTo>
                  <a:lnTo>
                    <a:pt x="245618" y="109956"/>
                  </a:lnTo>
                  <a:lnTo>
                    <a:pt x="245783" y="111645"/>
                  </a:lnTo>
                  <a:lnTo>
                    <a:pt x="245783" y="114249"/>
                  </a:lnTo>
                  <a:lnTo>
                    <a:pt x="213537" y="114249"/>
                  </a:lnTo>
                  <a:lnTo>
                    <a:pt x="213537" y="111645"/>
                  </a:lnTo>
                  <a:lnTo>
                    <a:pt x="217639" y="84721"/>
                  </a:lnTo>
                  <a:lnTo>
                    <a:pt x="254647" y="46177"/>
                  </a:lnTo>
                  <a:lnTo>
                    <a:pt x="283095" y="39217"/>
                  </a:lnTo>
                  <a:lnTo>
                    <a:pt x="286016" y="39039"/>
                  </a:lnTo>
                  <a:lnTo>
                    <a:pt x="288937" y="39039"/>
                  </a:lnTo>
                  <a:lnTo>
                    <a:pt x="322097" y="44513"/>
                  </a:lnTo>
                  <a:lnTo>
                    <a:pt x="346925" y="59575"/>
                  </a:lnTo>
                  <a:lnTo>
                    <a:pt x="363829" y="82156"/>
                  </a:lnTo>
                  <a:lnTo>
                    <a:pt x="370268" y="109956"/>
                  </a:lnTo>
                  <a:lnTo>
                    <a:pt x="370268" y="0"/>
                  </a:lnTo>
                  <a:lnTo>
                    <a:pt x="80124" y="0"/>
                  </a:lnTo>
                  <a:lnTo>
                    <a:pt x="70904" y="1803"/>
                  </a:lnTo>
                  <a:lnTo>
                    <a:pt x="63436" y="6540"/>
                  </a:lnTo>
                  <a:lnTo>
                    <a:pt x="58394" y="13538"/>
                  </a:lnTo>
                  <a:lnTo>
                    <a:pt x="56578" y="22059"/>
                  </a:lnTo>
                  <a:lnTo>
                    <a:pt x="56642" y="291541"/>
                  </a:lnTo>
                  <a:lnTo>
                    <a:pt x="58280" y="299796"/>
                  </a:lnTo>
                  <a:lnTo>
                    <a:pt x="63220" y="306870"/>
                  </a:lnTo>
                  <a:lnTo>
                    <a:pt x="70675" y="311708"/>
                  </a:lnTo>
                  <a:lnTo>
                    <a:pt x="79895" y="313601"/>
                  </a:lnTo>
                  <a:lnTo>
                    <a:pt x="148018" y="313601"/>
                  </a:lnTo>
                  <a:lnTo>
                    <a:pt x="148018" y="401815"/>
                  </a:lnTo>
                  <a:lnTo>
                    <a:pt x="241833" y="313601"/>
                  </a:lnTo>
                  <a:lnTo>
                    <a:pt x="507542" y="313601"/>
                  </a:lnTo>
                  <a:lnTo>
                    <a:pt x="516763" y="311797"/>
                  </a:lnTo>
                  <a:lnTo>
                    <a:pt x="524281" y="307060"/>
                  </a:lnTo>
                  <a:lnTo>
                    <a:pt x="529336" y="300075"/>
                  </a:lnTo>
                  <a:lnTo>
                    <a:pt x="531190" y="291541"/>
                  </a:lnTo>
                  <a:lnTo>
                    <a:pt x="531190" y="274396"/>
                  </a:lnTo>
                  <a:lnTo>
                    <a:pt x="531190" y="22059"/>
                  </a:lnTo>
                  <a:close/>
                </a:path>
              </a:pathLst>
            </a:custGeom>
            <a:solidFill>
              <a:srgbClr val="6EAC46"/>
            </a:solidFill>
          </p:spPr>
          <p:txBody>
            <a:bodyPr wrap="square" lIns="0" tIns="0" rIns="0" bIns="0" rtlCol="0"/>
            <a:lstStyle/>
            <a:p>
              <a:endParaRPr/>
            </a:p>
          </p:txBody>
        </p:sp>
      </p:grpSp>
      <p:sp>
        <p:nvSpPr>
          <p:cNvPr id="3" name="Slide Number Placeholder 2">
            <a:extLst>
              <a:ext uri="{FF2B5EF4-FFF2-40B4-BE49-F238E27FC236}">
                <a16:creationId xmlns:a16="http://schemas.microsoft.com/office/drawing/2014/main" id="{3771D6A7-E62F-4C98-BEE7-5C080E3329D9}"/>
              </a:ext>
            </a:extLst>
          </p:cNvPr>
          <p:cNvSpPr>
            <a:spLocks noGrp="1"/>
          </p:cNvSpPr>
          <p:nvPr>
            <p:ph type="sldNum" sz="quarter" idx="12"/>
          </p:nvPr>
        </p:nvSpPr>
        <p:spPr/>
        <p:txBody>
          <a:bodyPr/>
          <a:lstStyle/>
          <a:p>
            <a:pPr>
              <a:defRPr/>
            </a:pPr>
            <a:fld id="{E97B734B-BE99-4B13-8B3B-73BDADC290B3}" type="slidenum">
              <a:rPr lang="en-US" smtClean="0"/>
              <a:pPr>
                <a:defRPr/>
              </a:pPr>
              <a:t>42</a:t>
            </a:fld>
            <a:endParaRPr lang="en-US"/>
          </a:p>
        </p:txBody>
      </p:sp>
    </p:spTree>
    <p:extLst>
      <p:ext uri="{BB962C8B-B14F-4D97-AF65-F5344CB8AC3E}">
        <p14:creationId xmlns:p14="http://schemas.microsoft.com/office/powerpoint/2010/main" val="256719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1803-B04D-4DA9-B983-17E9B9849620}"/>
              </a:ext>
            </a:extLst>
          </p:cNvPr>
          <p:cNvSpPr>
            <a:spLocks noGrp="1"/>
          </p:cNvSpPr>
          <p:nvPr>
            <p:ph type="title"/>
          </p:nvPr>
        </p:nvSpPr>
        <p:spPr/>
        <p:txBody>
          <a:bodyPr/>
          <a:lstStyle/>
          <a:p>
            <a:r>
              <a:rPr lang="en-US" dirty="0"/>
              <a:t>Student Loan Topic Research </a:t>
            </a:r>
          </a:p>
        </p:txBody>
      </p:sp>
      <p:sp>
        <p:nvSpPr>
          <p:cNvPr id="3" name="Content Placeholder 2">
            <a:extLst>
              <a:ext uri="{FF2B5EF4-FFF2-40B4-BE49-F238E27FC236}">
                <a16:creationId xmlns:a16="http://schemas.microsoft.com/office/drawing/2014/main" id="{766967D5-4CB9-4711-AF8A-AB4F2E860150}"/>
              </a:ext>
            </a:extLst>
          </p:cNvPr>
          <p:cNvSpPr>
            <a:spLocks noGrp="1"/>
          </p:cNvSpPr>
          <p:nvPr>
            <p:ph idx="1"/>
          </p:nvPr>
        </p:nvSpPr>
        <p:spPr/>
        <p:txBody>
          <a:bodyPr/>
          <a:lstStyle/>
          <a:p>
            <a:r>
              <a:rPr lang="en-US" dirty="0"/>
              <a:t>The FSA website contains a large volume of federal aid and student loan program information.</a:t>
            </a:r>
          </a:p>
          <a:p>
            <a:r>
              <a:rPr lang="en-US" dirty="0"/>
              <a:t>Look up topics by searching through the menu categories or clicking on the search icon to look up by keyword. </a:t>
            </a:r>
          </a:p>
          <a:p>
            <a:r>
              <a:rPr lang="en-US" dirty="0"/>
              <a:t>DEMO: Sample research questions</a:t>
            </a:r>
          </a:p>
          <a:p>
            <a:pPr lvl="1"/>
            <a:r>
              <a:rPr lang="en-US" dirty="0"/>
              <a:t>I work two part time jobs as an adjunct professor for a public university. Does this qualify for PSLF?</a:t>
            </a:r>
          </a:p>
          <a:p>
            <a:pPr lvl="1"/>
            <a:r>
              <a:rPr lang="en-US" dirty="0"/>
              <a:t>Is it true that drug convictions might affect my ability to get federal student aid?</a:t>
            </a:r>
          </a:p>
          <a:p>
            <a:pPr lvl="1"/>
            <a:r>
              <a:rPr lang="en-US" dirty="0"/>
              <a:t>What PSLF requirements are waived under the Oct. 6, 2021, temporary waiver?</a:t>
            </a:r>
          </a:p>
        </p:txBody>
      </p:sp>
      <p:sp>
        <p:nvSpPr>
          <p:cNvPr id="4" name="Slide Number Placeholder 3">
            <a:extLst>
              <a:ext uri="{FF2B5EF4-FFF2-40B4-BE49-F238E27FC236}">
                <a16:creationId xmlns:a16="http://schemas.microsoft.com/office/drawing/2014/main" id="{D4BD4922-E931-46AC-8ECC-8B8052FFF66A}"/>
              </a:ext>
            </a:extLst>
          </p:cNvPr>
          <p:cNvSpPr>
            <a:spLocks noGrp="1"/>
          </p:cNvSpPr>
          <p:nvPr>
            <p:ph type="sldNum" sz="quarter" idx="12"/>
          </p:nvPr>
        </p:nvSpPr>
        <p:spPr/>
        <p:txBody>
          <a:bodyPr/>
          <a:lstStyle/>
          <a:p>
            <a:pPr>
              <a:defRPr/>
            </a:pPr>
            <a:fld id="{E97B734B-BE99-4B13-8B3B-73BDADC290B3}" type="slidenum">
              <a:rPr lang="en-US" smtClean="0"/>
              <a:pPr>
                <a:defRPr/>
              </a:pPr>
              <a:t>5</a:t>
            </a:fld>
            <a:endParaRPr lang="en-US"/>
          </a:p>
        </p:txBody>
      </p:sp>
    </p:spTree>
    <p:extLst>
      <p:ext uri="{BB962C8B-B14F-4D97-AF65-F5344CB8AC3E}">
        <p14:creationId xmlns:p14="http://schemas.microsoft.com/office/powerpoint/2010/main" val="178336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810C-474C-4071-BC17-735517E2C23F}"/>
              </a:ext>
            </a:extLst>
          </p:cNvPr>
          <p:cNvSpPr>
            <a:spLocks noGrp="1"/>
          </p:cNvSpPr>
          <p:nvPr>
            <p:ph type="title"/>
          </p:nvPr>
        </p:nvSpPr>
        <p:spPr>
          <a:xfrm>
            <a:off x="486696" y="629267"/>
            <a:ext cx="2629122" cy="936644"/>
          </a:xfrm>
        </p:spPr>
        <p:txBody>
          <a:bodyPr>
            <a:normAutofit/>
          </a:bodyPr>
          <a:lstStyle/>
          <a:p>
            <a:r>
              <a:rPr lang="en-US" dirty="0"/>
              <a:t>FSA ID</a:t>
            </a:r>
          </a:p>
        </p:txBody>
      </p:sp>
      <p:sp>
        <p:nvSpPr>
          <p:cNvPr id="7" name="Content Placeholder 6">
            <a:extLst>
              <a:ext uri="{FF2B5EF4-FFF2-40B4-BE49-F238E27FC236}">
                <a16:creationId xmlns:a16="http://schemas.microsoft.com/office/drawing/2014/main" id="{12C0F051-CE7E-4EA8-90CE-37E93ACB7C7F}"/>
              </a:ext>
            </a:extLst>
          </p:cNvPr>
          <p:cNvSpPr>
            <a:spLocks noGrp="1"/>
          </p:cNvSpPr>
          <p:nvPr>
            <p:ph idx="1"/>
          </p:nvPr>
        </p:nvSpPr>
        <p:spPr>
          <a:xfrm>
            <a:off x="486698" y="1657350"/>
            <a:ext cx="2629120" cy="4566469"/>
          </a:xfrm>
        </p:spPr>
        <p:txBody>
          <a:bodyPr>
            <a:normAutofit lnSpcReduction="10000"/>
          </a:bodyPr>
          <a:lstStyle/>
          <a:p>
            <a:r>
              <a:rPr lang="en-US" sz="1700" dirty="0"/>
              <a:t>FSA ID is the username and password used to log into the FSA account, to view personal student aid records, and to complete applications online.</a:t>
            </a:r>
          </a:p>
          <a:p>
            <a:r>
              <a:rPr lang="en-US" sz="1700" dirty="0"/>
              <a:t>If a client does not know their FSA ID you should instruct them to reset their account.</a:t>
            </a:r>
          </a:p>
          <a:p>
            <a:r>
              <a:rPr lang="en-US" sz="1700" dirty="0"/>
              <a:t>Provide the </a:t>
            </a:r>
            <a:r>
              <a:rPr lang="en-US" sz="1700" dirty="0">
                <a:hlinkClick r:id="rId2"/>
              </a:rPr>
              <a:t>FSA ID Establish/Reset Checklist</a:t>
            </a:r>
            <a:r>
              <a:rPr lang="en-US" sz="1700" dirty="0"/>
              <a:t>.</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ABFE7F1F-4CA1-4F41-835F-0ADE7C047E14}"/>
              </a:ext>
            </a:extLst>
          </p:cNvPr>
          <p:cNvPicPr>
            <a:picLocks noChangeAspect="1"/>
          </p:cNvPicPr>
          <p:nvPr/>
        </p:nvPicPr>
        <p:blipFill>
          <a:blip r:embed="rId3"/>
          <a:stretch>
            <a:fillRect/>
          </a:stretch>
        </p:blipFill>
        <p:spPr>
          <a:xfrm>
            <a:off x="4054396" y="919323"/>
            <a:ext cx="4514498" cy="5016108"/>
          </a:xfrm>
          <a:prstGeom prst="rect">
            <a:avLst/>
          </a:prstGeom>
          <a:effectLst/>
        </p:spPr>
      </p:pic>
      <p:sp>
        <p:nvSpPr>
          <p:cNvPr id="9" name="Slide Number Placeholder 8">
            <a:extLst>
              <a:ext uri="{FF2B5EF4-FFF2-40B4-BE49-F238E27FC236}">
                <a16:creationId xmlns:a16="http://schemas.microsoft.com/office/drawing/2014/main" id="{939DF055-04E5-46A3-A14F-36853305AC46}"/>
              </a:ext>
            </a:extLst>
          </p:cNvPr>
          <p:cNvSpPr>
            <a:spLocks noGrp="1"/>
          </p:cNvSpPr>
          <p:nvPr>
            <p:ph type="sldNum" sz="quarter" idx="12"/>
          </p:nvPr>
        </p:nvSpPr>
        <p:spPr/>
        <p:txBody>
          <a:bodyPr/>
          <a:lstStyle/>
          <a:p>
            <a:pPr>
              <a:defRPr/>
            </a:pPr>
            <a:fld id="{E97B734B-BE99-4B13-8B3B-73BDADC290B3}" type="slidenum">
              <a:rPr lang="en-US" smtClean="0"/>
              <a:pPr>
                <a:defRPr/>
              </a:pPr>
              <a:t>6</a:t>
            </a:fld>
            <a:endParaRPr lang="en-US"/>
          </a:p>
        </p:txBody>
      </p:sp>
    </p:spTree>
    <p:extLst>
      <p:ext uri="{BB962C8B-B14F-4D97-AF65-F5344CB8AC3E}">
        <p14:creationId xmlns:p14="http://schemas.microsoft.com/office/powerpoint/2010/main" val="120957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06C-AD62-4431-9F17-B2AA99348214}"/>
              </a:ext>
            </a:extLst>
          </p:cNvPr>
          <p:cNvSpPr>
            <a:spLocks noGrp="1"/>
          </p:cNvSpPr>
          <p:nvPr>
            <p:ph type="title"/>
          </p:nvPr>
        </p:nvSpPr>
        <p:spPr/>
        <p:txBody>
          <a:bodyPr/>
          <a:lstStyle/>
          <a:p>
            <a:r>
              <a:rPr lang="en-US" dirty="0">
                <a:solidFill>
                  <a:srgbClr val="212121"/>
                </a:solidFill>
                <a:effectLst/>
                <a:ea typeface="Times New Roman" panose="02020603050405020304" pitchFamily="18" charset="0"/>
                <a:cs typeface="Times New Roman" panose="02020603050405020304" pitchFamily="18" charset="0"/>
              </a:rPr>
              <a:t>Create or Re-Establish An FSA ID</a:t>
            </a:r>
            <a:endParaRPr lang="en-US" dirty="0"/>
          </a:p>
        </p:txBody>
      </p:sp>
      <p:sp>
        <p:nvSpPr>
          <p:cNvPr id="3" name="Content Placeholder 2">
            <a:extLst>
              <a:ext uri="{FF2B5EF4-FFF2-40B4-BE49-F238E27FC236}">
                <a16:creationId xmlns:a16="http://schemas.microsoft.com/office/drawing/2014/main" id="{86CCBD9F-20AB-4F80-A58C-DA914D3F8271}"/>
              </a:ext>
            </a:extLst>
          </p:cNvPr>
          <p:cNvSpPr>
            <a:spLocks noGrp="1"/>
          </p:cNvSpPr>
          <p:nvPr>
            <p:ph idx="1"/>
          </p:nvPr>
        </p:nvSpPr>
        <p:spPr/>
        <p:txBody>
          <a:bodyPr>
            <a:normAutofit fontScale="92500" lnSpcReduction="10000"/>
          </a:bodyPr>
          <a:lstStyle/>
          <a:p>
            <a:pPr>
              <a:lnSpc>
                <a:spcPct val="107000"/>
              </a:lnSpc>
              <a:spcBef>
                <a:spcPts val="0"/>
              </a:spcBef>
            </a:pPr>
            <a:r>
              <a:rPr lang="en-US" sz="2200" dirty="0">
                <a:solidFill>
                  <a:srgbClr val="212121"/>
                </a:solidFill>
                <a:effectLst/>
                <a:ea typeface="Times New Roman" panose="02020603050405020304" pitchFamily="18" charset="0"/>
                <a:cs typeface="Times New Roman" panose="02020603050405020304" pitchFamily="18" charset="0"/>
              </a:rPr>
              <a:t>Prior to new counseling sessions make sure that your borrower has access to their FSA ID </a:t>
            </a:r>
          </a:p>
          <a:p>
            <a:pPr marL="342900" lvl="1">
              <a:lnSpc>
                <a:spcPct val="107000"/>
              </a:lnSpc>
              <a:spcBef>
                <a:spcPts val="0"/>
              </a:spcBef>
            </a:pPr>
            <a:r>
              <a:rPr lang="en-US" dirty="0">
                <a:solidFill>
                  <a:srgbClr val="212121"/>
                </a:solidFill>
                <a:ea typeface="Times New Roman" panose="02020603050405020304" pitchFamily="18" charset="0"/>
                <a:cs typeface="Times New Roman" panose="02020603050405020304" pitchFamily="18" charset="0"/>
              </a:rPr>
              <a:t>Test your ID by logging on to your account at Studentaid.gov: </a:t>
            </a:r>
            <a:r>
              <a:rPr lang="en-US" u="sng" dirty="0">
                <a:solidFill>
                  <a:srgbClr val="0000FF"/>
                </a:solidFill>
                <a:ea typeface="Calibri" panose="020F0502020204030204" pitchFamily="34" charset="0"/>
                <a:cs typeface="Times New Roman" panose="02020603050405020304" pitchFamily="18" charset="0"/>
                <a:hlinkClick r:id="rId2"/>
              </a:rPr>
              <a:t>https://studentaid.gov/fsa-id/sign-in/landing</a:t>
            </a:r>
            <a:endParaRPr lang="en-US" dirty="0">
              <a:ea typeface="Calibri" panose="020F0502020204030204" pitchFamily="34" charset="0"/>
              <a:cs typeface="Times New Roman" panose="02020603050405020304" pitchFamily="18" charset="0"/>
            </a:endParaRPr>
          </a:p>
          <a:p>
            <a:pPr marL="342900" lvl="1">
              <a:lnSpc>
                <a:spcPct val="107000"/>
              </a:lnSpc>
              <a:spcBef>
                <a:spcPts val="0"/>
              </a:spcBef>
            </a:pPr>
            <a:r>
              <a:rPr lang="en-US" dirty="0">
                <a:solidFill>
                  <a:srgbClr val="212121"/>
                </a:solidFill>
                <a:effectLst/>
                <a:ea typeface="Times New Roman" panose="02020603050405020304" pitchFamily="18" charset="0"/>
                <a:cs typeface="Times New Roman" panose="02020603050405020304" pitchFamily="18" charset="0"/>
              </a:rPr>
              <a:t>To Create an FSA ID, click on</a:t>
            </a:r>
            <a:r>
              <a:rPr lang="en-US" dirty="0">
                <a:effectLst/>
                <a:ea typeface="Calibri" panose="020F0502020204030204" pitchFamily="34" charset="0"/>
                <a:cs typeface="Times New Roman" panose="02020603050405020304" pitchFamily="18" charset="0"/>
              </a:rPr>
              <a:t> “Create An Account” and follow the instructions.</a:t>
            </a:r>
          </a:p>
          <a:p>
            <a:pPr marL="342900" lvl="1">
              <a:lnSpc>
                <a:spcPct val="107000"/>
              </a:lnSpc>
              <a:spcBef>
                <a:spcPts val="0"/>
              </a:spcBef>
            </a:pPr>
            <a:r>
              <a:rPr lang="en-US" dirty="0">
                <a:solidFill>
                  <a:srgbClr val="212121"/>
                </a:solidFill>
                <a:effectLst/>
                <a:ea typeface="Times New Roman" panose="02020603050405020304" pitchFamily="18" charset="0"/>
                <a:cs typeface="Times New Roman" panose="02020603050405020304" pitchFamily="18" charset="0"/>
              </a:rPr>
              <a:t>To Re-establish an existing ID, click on either “Forgot my Username” or “Forgot my Password” or both and follow the instructions.</a:t>
            </a:r>
            <a:endParaRPr lang="en-US" dirty="0">
              <a:ea typeface="Times New Roman" panose="02020603050405020304" pitchFamily="18" charset="0"/>
              <a:cs typeface="Times New Roman" panose="02020603050405020304" pitchFamily="18" charset="0"/>
            </a:endParaRPr>
          </a:p>
          <a:p>
            <a:pPr marL="342900" lvl="1">
              <a:lnSpc>
                <a:spcPct val="107000"/>
              </a:lnSpc>
              <a:spcBef>
                <a:spcPts val="0"/>
              </a:spcBef>
            </a:pPr>
            <a:r>
              <a:rPr lang="en-US" dirty="0">
                <a:solidFill>
                  <a:srgbClr val="212121"/>
                </a:solidFill>
                <a:effectLst/>
                <a:ea typeface="Times New Roman" panose="02020603050405020304" pitchFamily="18" charset="0"/>
                <a:cs typeface="Times New Roman" panose="02020603050405020304" pitchFamily="18" charset="0"/>
              </a:rPr>
              <a:t>If you have trouble setting up your ID online, call: 1-800-433-3243 for assistance.</a:t>
            </a:r>
            <a:endParaRPr lang="en-US" dirty="0">
              <a:effectLst/>
              <a:ea typeface="Calibri" panose="020F0502020204030204" pitchFamily="34" charset="0"/>
              <a:cs typeface="Times New Roman" panose="02020603050405020304" pitchFamily="18" charset="0"/>
            </a:endParaRPr>
          </a:p>
          <a:p>
            <a:pPr>
              <a:spcBef>
                <a:spcPts val="0"/>
              </a:spcBef>
            </a:pPr>
            <a:r>
              <a:rPr lang="en-US" sz="2200" b="1" dirty="0"/>
              <a:t>Important</a:t>
            </a:r>
            <a:r>
              <a:rPr lang="en-US" sz="2200" dirty="0"/>
              <a:t>: In some cases, it can take multiple days for client to access a locked account or to obtain SSA verification for </a:t>
            </a:r>
            <a:r>
              <a:rPr lang="en-US" sz="2200" b="1" dirty="0"/>
              <a:t>a new account.</a:t>
            </a:r>
            <a:r>
              <a:rPr lang="en-US" sz="2200" dirty="0"/>
              <a:t> </a:t>
            </a:r>
          </a:p>
          <a:p>
            <a:pPr>
              <a:spcBef>
                <a:spcPts val="0"/>
              </a:spcBef>
            </a:pPr>
            <a:r>
              <a:rPr lang="en-US" sz="2200" dirty="0"/>
              <a:t>Creating or reestablishing the FSA eats up valuable session time, so check in with your borrower before the session to ensure they've tested their account. </a:t>
            </a:r>
          </a:p>
        </p:txBody>
      </p:sp>
      <p:sp>
        <p:nvSpPr>
          <p:cNvPr id="4" name="Slide Number Placeholder 3">
            <a:extLst>
              <a:ext uri="{FF2B5EF4-FFF2-40B4-BE49-F238E27FC236}">
                <a16:creationId xmlns:a16="http://schemas.microsoft.com/office/drawing/2014/main" id="{52407BD9-022B-40B5-9143-9E6FC038055A}"/>
              </a:ext>
            </a:extLst>
          </p:cNvPr>
          <p:cNvSpPr>
            <a:spLocks noGrp="1"/>
          </p:cNvSpPr>
          <p:nvPr>
            <p:ph type="sldNum" sz="quarter" idx="12"/>
          </p:nvPr>
        </p:nvSpPr>
        <p:spPr/>
        <p:txBody>
          <a:bodyPr/>
          <a:lstStyle/>
          <a:p>
            <a:pPr>
              <a:defRPr/>
            </a:pPr>
            <a:fld id="{E97B734B-BE99-4B13-8B3B-73BDADC290B3}" type="slidenum">
              <a:rPr lang="en-US" smtClean="0"/>
              <a:pPr>
                <a:defRPr/>
              </a:pPr>
              <a:t>7</a:t>
            </a:fld>
            <a:endParaRPr lang="en-US"/>
          </a:p>
        </p:txBody>
      </p:sp>
    </p:spTree>
    <p:extLst>
      <p:ext uri="{BB962C8B-B14F-4D97-AF65-F5344CB8AC3E}">
        <p14:creationId xmlns:p14="http://schemas.microsoft.com/office/powerpoint/2010/main" val="97863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D023-F5F6-41C9-9DF8-69C29E82C955}"/>
              </a:ext>
            </a:extLst>
          </p:cNvPr>
          <p:cNvSpPr>
            <a:spLocks noGrp="1"/>
          </p:cNvSpPr>
          <p:nvPr>
            <p:ph type="title"/>
          </p:nvPr>
        </p:nvSpPr>
        <p:spPr/>
        <p:txBody>
          <a:bodyPr/>
          <a:lstStyle/>
          <a:p>
            <a:r>
              <a:rPr lang="en-US" dirty="0"/>
              <a:t>My Aid: Client Dashboard Overview </a:t>
            </a:r>
          </a:p>
        </p:txBody>
      </p:sp>
      <p:sp>
        <p:nvSpPr>
          <p:cNvPr id="5" name="Slide Number Placeholder 4">
            <a:extLst>
              <a:ext uri="{FF2B5EF4-FFF2-40B4-BE49-F238E27FC236}">
                <a16:creationId xmlns:a16="http://schemas.microsoft.com/office/drawing/2014/main" id="{BA2D1C12-F5FD-43C4-AFCE-22C62CC1FDA1}"/>
              </a:ext>
            </a:extLst>
          </p:cNvPr>
          <p:cNvSpPr>
            <a:spLocks noGrp="1"/>
          </p:cNvSpPr>
          <p:nvPr>
            <p:ph type="sldNum" sz="quarter" idx="12"/>
          </p:nvPr>
        </p:nvSpPr>
        <p:spPr/>
        <p:txBody>
          <a:bodyPr/>
          <a:lstStyle/>
          <a:p>
            <a:pPr>
              <a:defRPr/>
            </a:pPr>
            <a:fld id="{E97B734B-BE99-4B13-8B3B-73BDADC290B3}" type="slidenum">
              <a:rPr lang="en-US" smtClean="0"/>
              <a:pPr>
                <a:defRPr/>
              </a:pPr>
              <a:t>8</a:t>
            </a:fld>
            <a:endParaRPr lang="en-US"/>
          </a:p>
        </p:txBody>
      </p:sp>
      <p:sp>
        <p:nvSpPr>
          <p:cNvPr id="10" name="Content Placeholder 9">
            <a:extLst>
              <a:ext uri="{FF2B5EF4-FFF2-40B4-BE49-F238E27FC236}">
                <a16:creationId xmlns:a16="http://schemas.microsoft.com/office/drawing/2014/main" id="{69487C13-134D-4C2C-BC93-D3D610C0E003}"/>
              </a:ext>
            </a:extLst>
          </p:cNvPr>
          <p:cNvSpPr>
            <a:spLocks noGrp="1"/>
          </p:cNvSpPr>
          <p:nvPr>
            <p:ph idx="1"/>
          </p:nvPr>
        </p:nvSpPr>
        <p:spPr/>
        <p:txBody>
          <a:bodyPr/>
          <a:lstStyle/>
          <a:p>
            <a:endParaRPr lang="en-US"/>
          </a:p>
        </p:txBody>
      </p:sp>
      <p:pic>
        <p:nvPicPr>
          <p:cNvPr id="11" name="object 6">
            <a:extLst>
              <a:ext uri="{FF2B5EF4-FFF2-40B4-BE49-F238E27FC236}">
                <a16:creationId xmlns:a16="http://schemas.microsoft.com/office/drawing/2014/main" id="{82B7E077-3640-40DD-979B-33825075FE5C}"/>
              </a:ext>
            </a:extLst>
          </p:cNvPr>
          <p:cNvPicPr>
            <a:picLocks/>
          </p:cNvPicPr>
          <p:nvPr/>
        </p:nvPicPr>
        <p:blipFill>
          <a:blip r:embed="rId2" cstate="print"/>
          <a:stretch>
            <a:fillRect/>
          </a:stretch>
        </p:blipFill>
        <p:spPr>
          <a:xfrm>
            <a:off x="533400" y="1676400"/>
            <a:ext cx="8077200" cy="4500563"/>
          </a:xfrm>
          <a:prstGeom prst="rect">
            <a:avLst/>
          </a:prstGeom>
        </p:spPr>
      </p:pic>
      <p:pic>
        <p:nvPicPr>
          <p:cNvPr id="12" name="Content Placeholder 6" descr="Cursor with solid fill">
            <a:extLst>
              <a:ext uri="{FF2B5EF4-FFF2-40B4-BE49-F238E27FC236}">
                <a16:creationId xmlns:a16="http://schemas.microsoft.com/office/drawing/2014/main" id="{878C360E-327E-4779-81BD-3B3D9D03D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2580" y="3184683"/>
            <a:ext cx="571977" cy="571977"/>
          </a:xfrm>
          <a:prstGeom prst="rect">
            <a:avLst/>
          </a:prstGeom>
        </p:spPr>
      </p:pic>
      <p:sp>
        <p:nvSpPr>
          <p:cNvPr id="13" name="Rectangle 12">
            <a:extLst>
              <a:ext uri="{FF2B5EF4-FFF2-40B4-BE49-F238E27FC236}">
                <a16:creationId xmlns:a16="http://schemas.microsoft.com/office/drawing/2014/main" id="{4455D56E-8259-4B60-8CD2-E22B23C594FD}"/>
              </a:ext>
            </a:extLst>
          </p:cNvPr>
          <p:cNvSpPr/>
          <p:nvPr/>
        </p:nvSpPr>
        <p:spPr>
          <a:xfrm>
            <a:off x="4823460" y="2994660"/>
            <a:ext cx="1021080" cy="32766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85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905000" y="6257544"/>
            <a:ext cx="2285999" cy="496811"/>
          </a:xfrm>
          <a:prstGeom prst="rect">
            <a:avLst/>
          </a:prstGeom>
        </p:spPr>
      </p:pic>
      <p:sp>
        <p:nvSpPr>
          <p:cNvPr id="4" name="object 4"/>
          <p:cNvSpPr txBox="1"/>
          <p:nvPr/>
        </p:nvSpPr>
        <p:spPr>
          <a:xfrm>
            <a:off x="612140" y="888597"/>
            <a:ext cx="3836670" cy="521938"/>
          </a:xfrm>
          <a:prstGeom prst="rect">
            <a:avLst/>
          </a:prstGeom>
        </p:spPr>
        <p:txBody>
          <a:bodyPr vert="horz" wrap="square" lIns="0" tIns="13970" rIns="0" bIns="0" rtlCol="0" anchor="t">
            <a:spAutoFit/>
          </a:bodyPr>
          <a:lstStyle/>
          <a:p>
            <a:pPr marL="12700">
              <a:spcBef>
                <a:spcPts val="110"/>
              </a:spcBef>
              <a:defRPr/>
            </a:pPr>
            <a:r>
              <a:rPr kumimoji="0" sz="3300" b="1" i="0" u="none" strike="noStrike" kern="1200" cap="none" spc="-5" normalizeH="0" baseline="0" noProof="0" dirty="0">
                <a:ln>
                  <a:noFill/>
                </a:ln>
                <a:solidFill>
                  <a:srgbClr val="414042"/>
                </a:solidFill>
                <a:effectLst/>
                <a:uLnTx/>
                <a:uFillTx/>
                <a:latin typeface="Barlow"/>
                <a:ea typeface="+mn-ea"/>
                <a:cs typeface="Barlow"/>
              </a:rPr>
              <a:t>Loan</a:t>
            </a:r>
            <a:r>
              <a:rPr kumimoji="0" sz="3300" b="1" i="0" u="none" strike="noStrike" kern="1200" cap="none" spc="-145" normalizeH="0" baseline="0" noProof="0" dirty="0">
                <a:ln>
                  <a:noFill/>
                </a:ln>
                <a:solidFill>
                  <a:srgbClr val="414042"/>
                </a:solidFill>
                <a:effectLst/>
                <a:uLnTx/>
                <a:uFillTx/>
                <a:latin typeface="Barlow"/>
                <a:ea typeface="+mn-ea"/>
                <a:cs typeface="Barlow"/>
              </a:rPr>
              <a:t> </a:t>
            </a:r>
            <a:r>
              <a:rPr kumimoji="0" sz="3300" b="1" i="0" u="none" strike="noStrike" kern="1200" cap="none" spc="-10" normalizeH="0" baseline="0" noProof="0" dirty="0">
                <a:ln>
                  <a:noFill/>
                </a:ln>
                <a:solidFill>
                  <a:srgbClr val="414042"/>
                </a:solidFill>
                <a:effectLst/>
                <a:uLnTx/>
                <a:uFillTx/>
                <a:latin typeface="Barlow"/>
                <a:ea typeface="+mn-ea"/>
                <a:cs typeface="Barlow"/>
              </a:rPr>
              <a:t>Types</a:t>
            </a:r>
            <a:r>
              <a:rPr kumimoji="0" lang="en-US" sz="3300" b="1" i="0" u="none" strike="noStrike" kern="1200" cap="none" spc="-140" normalizeH="0" baseline="0" noProof="0" dirty="0">
                <a:ln>
                  <a:noFill/>
                </a:ln>
                <a:solidFill>
                  <a:srgbClr val="414042"/>
                </a:solidFill>
                <a:effectLst/>
                <a:uLnTx/>
                <a:uFillTx/>
                <a:latin typeface="Barlow"/>
                <a:ea typeface="+mn-ea"/>
                <a:cs typeface="Barlow"/>
              </a:rPr>
              <a:t>: </a:t>
            </a:r>
            <a:r>
              <a:rPr lang="en-US" sz="3300" b="1" spc="-140" dirty="0">
                <a:solidFill>
                  <a:srgbClr val="414042"/>
                </a:solidFill>
                <a:latin typeface="Barlow"/>
                <a:cs typeface="Barlow"/>
              </a:rPr>
              <a:t>Summary</a:t>
            </a:r>
            <a:endParaRPr lang="en-US" sz="3300" b="1" i="0" u="none" strike="noStrike" kern="1200" cap="none" spc="-20" normalizeH="0" baseline="0" noProof="0" dirty="0">
              <a:ln>
                <a:noFill/>
              </a:ln>
              <a:solidFill>
                <a:srgbClr val="414042"/>
              </a:solidFill>
              <a:effectLst/>
              <a:uLnTx/>
              <a:uFillTx/>
              <a:latin typeface="Barlow"/>
              <a:cs typeface="Barlow"/>
            </a:endParaRPr>
          </a:p>
        </p:txBody>
      </p:sp>
      <p:sp>
        <p:nvSpPr>
          <p:cNvPr id="5" name="object 5"/>
          <p:cNvSpPr txBox="1"/>
          <p:nvPr/>
        </p:nvSpPr>
        <p:spPr>
          <a:xfrm>
            <a:off x="8525256" y="6420966"/>
            <a:ext cx="142875" cy="168275"/>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30" normalizeH="0" baseline="0" noProof="0">
                <a:ln>
                  <a:noFill/>
                </a:ln>
                <a:solidFill>
                  <a:srgbClr val="414042"/>
                </a:solidFill>
                <a:effectLst/>
                <a:uLnTx/>
                <a:uFillTx/>
                <a:latin typeface="Barlow"/>
                <a:ea typeface="+mn-ea"/>
                <a:cs typeface="Barlow"/>
              </a:rPr>
              <a:t>3</a:t>
            </a:r>
            <a:r>
              <a:rPr kumimoji="0" sz="1100" b="0" i="0" u="none" strike="noStrike" kern="1200" cap="none" spc="0" normalizeH="0" baseline="0" noProof="0">
                <a:ln>
                  <a:noFill/>
                </a:ln>
                <a:solidFill>
                  <a:srgbClr val="414042"/>
                </a:solidFill>
                <a:effectLst/>
                <a:uLnTx/>
                <a:uFillTx/>
                <a:latin typeface="Barlow"/>
                <a:ea typeface="+mn-ea"/>
                <a:cs typeface="Barlow"/>
              </a:rPr>
              <a:t>7</a:t>
            </a:r>
            <a:endParaRPr kumimoji="0" sz="1100" b="0" i="0" u="none" strike="noStrike" kern="1200" cap="none" spc="0" normalizeH="0" baseline="0" noProof="0">
              <a:ln>
                <a:noFill/>
              </a:ln>
              <a:solidFill>
                <a:prstClr val="black"/>
              </a:solidFill>
              <a:effectLst/>
              <a:uLnTx/>
              <a:uFillTx/>
              <a:latin typeface="Barlow"/>
              <a:ea typeface="+mn-ea"/>
              <a:cs typeface="Barlow"/>
            </a:endParaRPr>
          </a:p>
        </p:txBody>
      </p:sp>
      <p:graphicFrame>
        <p:nvGraphicFramePr>
          <p:cNvPr id="23" name="Diagram 22">
            <a:extLst>
              <a:ext uri="{FF2B5EF4-FFF2-40B4-BE49-F238E27FC236}">
                <a16:creationId xmlns:a16="http://schemas.microsoft.com/office/drawing/2014/main" id="{A9120FD9-DCA3-42F4-9DAB-9FC81E3382E6}"/>
              </a:ext>
            </a:extLst>
          </p:cNvPr>
          <p:cNvGraphicFramePr/>
          <p:nvPr>
            <p:extLst>
              <p:ext uri="{D42A27DB-BD31-4B8C-83A1-F6EECF244321}">
                <p14:modId xmlns:p14="http://schemas.microsoft.com/office/powerpoint/2010/main" val="4014764474"/>
              </p:ext>
            </p:extLst>
          </p:nvPr>
        </p:nvGraphicFramePr>
        <p:xfrm>
          <a:off x="4700972" y="630819"/>
          <a:ext cx="4121785" cy="99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lide Number Placeholder 19">
            <a:extLst>
              <a:ext uri="{FF2B5EF4-FFF2-40B4-BE49-F238E27FC236}">
                <a16:creationId xmlns:a16="http://schemas.microsoft.com/office/drawing/2014/main" id="{76EF3FFF-A867-497B-99EB-5AE7684874D2}"/>
              </a:ext>
            </a:extLst>
          </p:cNvPr>
          <p:cNvSpPr>
            <a:spLocks noGrp="1"/>
          </p:cNvSpPr>
          <p:nvPr>
            <p:ph type="sldNum" sz="quarter" idx="12"/>
          </p:nvPr>
        </p:nvSpPr>
        <p:spPr/>
        <p:txBody>
          <a:bodyPr/>
          <a:lstStyle/>
          <a:p>
            <a:pPr>
              <a:defRPr/>
            </a:pPr>
            <a:fld id="{E97B734B-BE99-4B13-8B3B-73BDADC290B3}" type="slidenum">
              <a:rPr lang="en-US" smtClean="0"/>
              <a:pPr>
                <a:defRPr/>
              </a:pPr>
              <a:t>9</a:t>
            </a:fld>
            <a:endParaRPr lang="en-US"/>
          </a:p>
        </p:txBody>
      </p:sp>
      <p:pic>
        <p:nvPicPr>
          <p:cNvPr id="22" name="Picture 21">
            <a:extLst>
              <a:ext uri="{FF2B5EF4-FFF2-40B4-BE49-F238E27FC236}">
                <a16:creationId xmlns:a16="http://schemas.microsoft.com/office/drawing/2014/main" id="{2A4B1E07-9F8C-469E-B9C2-98E088A501A9}"/>
              </a:ext>
            </a:extLst>
          </p:cNvPr>
          <p:cNvPicPr>
            <a:picLocks noChangeAspect="1"/>
          </p:cNvPicPr>
          <p:nvPr/>
        </p:nvPicPr>
        <p:blipFill>
          <a:blip r:embed="rId8"/>
          <a:stretch>
            <a:fillRect/>
          </a:stretch>
        </p:blipFill>
        <p:spPr>
          <a:xfrm>
            <a:off x="402336" y="2039360"/>
            <a:ext cx="8122920" cy="3589359"/>
          </a:xfrm>
          <a:prstGeom prst="rect">
            <a:avLst/>
          </a:prstGeom>
        </p:spPr>
      </p:pic>
      <p:pic>
        <p:nvPicPr>
          <p:cNvPr id="24" name="Content Placeholder 6" descr="Cursor with solid fill">
            <a:extLst>
              <a:ext uri="{FF2B5EF4-FFF2-40B4-BE49-F238E27FC236}">
                <a16:creationId xmlns:a16="http://schemas.microsoft.com/office/drawing/2014/main" id="{5927F7FA-E89F-45AA-BDD6-26E9DA8B9D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00972" y="3143011"/>
            <a:ext cx="571977" cy="571977"/>
          </a:xfrm>
          <a:prstGeom prst="rect">
            <a:avLst/>
          </a:prstGeom>
        </p:spPr>
      </p:pic>
      <p:pic>
        <p:nvPicPr>
          <p:cNvPr id="25" name="Content Placeholder 6" descr="Cursor with solid fill">
            <a:extLst>
              <a:ext uri="{FF2B5EF4-FFF2-40B4-BE49-F238E27FC236}">
                <a16:creationId xmlns:a16="http://schemas.microsoft.com/office/drawing/2014/main" id="{9C08CC31-42E5-46C1-BB33-756AB99E88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6121" y="4057824"/>
            <a:ext cx="571977" cy="571977"/>
          </a:xfrm>
          <a:prstGeom prst="rect">
            <a:avLst/>
          </a:prstGeom>
        </p:spPr>
      </p:pic>
      <p:pic>
        <p:nvPicPr>
          <p:cNvPr id="26" name="Content Placeholder 6" descr="Cursor with solid fill">
            <a:extLst>
              <a:ext uri="{FF2B5EF4-FFF2-40B4-BE49-F238E27FC236}">
                <a16:creationId xmlns:a16="http://schemas.microsoft.com/office/drawing/2014/main" id="{FD8F9730-2820-41FB-BC1A-B379314826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6121" y="4717076"/>
            <a:ext cx="571977" cy="57197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DE8BE3B56C6A47AF4E3327FAB9D9C6" ma:contentTypeVersion="6" ma:contentTypeDescription="Create a new document." ma:contentTypeScope="" ma:versionID="3dec239e038e8d8d5485fce92762278f">
  <xsd:schema xmlns:xsd="http://www.w3.org/2001/XMLSchema" xmlns:xs="http://www.w3.org/2001/XMLSchema" xmlns:p="http://schemas.microsoft.com/office/2006/metadata/properties" xmlns:ns2="ab280147-06ce-4bac-8225-3b3e9d6b0154" xmlns:ns3="8c463758-a593-41e4-86c7-86f209157f29" targetNamespace="http://schemas.microsoft.com/office/2006/metadata/properties" ma:root="true" ma:fieldsID="6c067fce349365c23280238b599889f4" ns2:_="" ns3:_="">
    <xsd:import namespace="ab280147-06ce-4bac-8225-3b3e9d6b0154"/>
    <xsd:import namespace="8c463758-a593-41e4-86c7-86f209157f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0147-06ce-4bac-8225-3b3e9d6b0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463758-a593-41e4-86c7-86f209157f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C86DFA-612E-41EB-B9FF-1621481DCA4C}">
  <ds:schemaRefs>
    <ds:schemaRef ds:uri="http://schemas.microsoft.com/sharepoint/v3/contenttype/forms"/>
  </ds:schemaRefs>
</ds:datastoreItem>
</file>

<file path=customXml/itemProps2.xml><?xml version="1.0" encoding="utf-8"?>
<ds:datastoreItem xmlns:ds="http://schemas.openxmlformats.org/officeDocument/2006/customXml" ds:itemID="{1DF83F86-D7D0-4B49-A573-716201DC4442}">
  <ds:schemaRefs>
    <ds:schemaRef ds:uri="http://purl.org/dc/dcmitype/"/>
    <ds:schemaRef ds:uri="http://purl.org/dc/terms/"/>
    <ds:schemaRef ds:uri="http://purl.org/dc/elements/1.1/"/>
    <ds:schemaRef ds:uri="8c463758-a593-41e4-86c7-86f209157f29"/>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b280147-06ce-4bac-8225-3b3e9d6b0154"/>
    <ds:schemaRef ds:uri="http://schemas.microsoft.com/office/2006/metadata/properties"/>
  </ds:schemaRefs>
</ds:datastoreItem>
</file>

<file path=customXml/itemProps3.xml><?xml version="1.0" encoding="utf-8"?>
<ds:datastoreItem xmlns:ds="http://schemas.openxmlformats.org/officeDocument/2006/customXml" ds:itemID="{B05A7638-8EE7-4058-8BCA-1D648E66CAA0}">
  <ds:schemaRefs>
    <ds:schemaRef ds:uri="8c463758-a593-41e4-86c7-86f209157f29"/>
    <ds:schemaRef ds:uri="ab280147-06ce-4bac-8225-3b3e9d6b01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1674</TotalTime>
  <Words>2828</Words>
  <Application>Microsoft Office PowerPoint</Application>
  <PresentationFormat>On-screen Show (4:3)</PresentationFormat>
  <Paragraphs>285</Paragraphs>
  <Slides>42</Slides>
  <Notes>19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EDCAP Counselor  Training 2021 Module 9: Student Loan Sessions  and the FSA Website</vt:lpstr>
      <vt:lpstr>Agenda</vt:lpstr>
      <vt:lpstr>The Federal Student Aid Website</vt:lpstr>
      <vt:lpstr>Federal Student Aid </vt:lpstr>
      <vt:lpstr>Student Loan Topic Research </vt:lpstr>
      <vt:lpstr>FSA ID</vt:lpstr>
      <vt:lpstr>Create or Re-Establish An FSA ID</vt:lpstr>
      <vt:lpstr>My Aid: Client Dashboard Overview </vt:lpstr>
      <vt:lpstr>PowerPoint Presentation</vt:lpstr>
      <vt:lpstr>Tip &amp; Reminder: Only “Direct” loans qualify for the  Public Service Loan Forgiveness Program. Borrowers who have Perkins or FFELP loans, must consolidate  them to make them Direct Loans. But get advice  before helping do a consolidation. </vt:lpstr>
      <vt:lpstr>Student Loan Servicer Information</vt:lpstr>
      <vt:lpstr>Loan Case Notes Example </vt:lpstr>
      <vt:lpstr> Counseling Sessions 101 </vt:lpstr>
      <vt:lpstr>Pre-Session: Prepare the Client</vt:lpstr>
      <vt:lpstr>Objectives</vt:lpstr>
      <vt:lpstr>Conducting a Session: What you need to know</vt:lpstr>
      <vt:lpstr>Conducting a Session: What you need to know, (Cont’d)</vt:lpstr>
      <vt:lpstr>Conducting a Session: What you need to know, (Cont’d)</vt:lpstr>
      <vt:lpstr>Conducting a Session: What you need to know, (Cont’d)</vt:lpstr>
      <vt:lpstr>Post-Session: Leave a Roadmap</vt:lpstr>
      <vt:lpstr> Using The FSA Simulator</vt:lpstr>
      <vt:lpstr>Student Loan Simulator</vt:lpstr>
      <vt:lpstr>Student Loan Simulator Step 1: Personal Information</vt:lpstr>
      <vt:lpstr>Student Loan Simulator Step 1: Personal Information, (Cont’d)</vt:lpstr>
      <vt:lpstr>Student Loan Simulator Step 2: Loan Information</vt:lpstr>
      <vt:lpstr>Student Loan Simulator Step 3: Repayment Goal</vt:lpstr>
      <vt:lpstr>Student Loan Simulator Step 3: Repayment Goal, (Cont’d)</vt:lpstr>
      <vt:lpstr>Student Loan Simulator Step 4: Review Options</vt:lpstr>
      <vt:lpstr>Loan Simulation Scenarios</vt:lpstr>
      <vt:lpstr>Loan Simulation Scenarios, (Cont’d)</vt:lpstr>
      <vt:lpstr>Loan Simulator: Issues</vt:lpstr>
      <vt:lpstr>Loan Simulator Issues, (Cont’d)</vt:lpstr>
      <vt:lpstr>Loan Simulator Issues, (Cont’d)</vt:lpstr>
      <vt:lpstr>Additional FSA Website Tools</vt:lpstr>
      <vt:lpstr>PSLF Help Tool</vt:lpstr>
      <vt:lpstr>PSLF Help Tool (cont.)</vt:lpstr>
      <vt:lpstr>Repayment Forms Menu</vt:lpstr>
      <vt:lpstr>Important Repayment Forms (Applications)</vt:lpstr>
      <vt:lpstr>Form Example: Rehabilitation</vt:lpstr>
      <vt:lpstr>Commonly Used Online Applications</vt:lpstr>
      <vt:lpstr>FSA Feedback Center </vt:lpstr>
      <vt:lpstr>Resolving Issues</vt:lpstr>
    </vt:vector>
  </TitlesOfParts>
  <Company>CSSNY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Mercedes Eustache</dc:creator>
  <cp:lastModifiedBy>Nancy Nierman</cp:lastModifiedBy>
  <cp:revision>7</cp:revision>
  <cp:lastPrinted>2019-03-28T21:42:03Z</cp:lastPrinted>
  <dcterms:created xsi:type="dcterms:W3CDTF">2008-09-17T15:15:56Z</dcterms:created>
  <dcterms:modified xsi:type="dcterms:W3CDTF">2021-11-12T23:24:00Z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0x010100F9DE8BE3B56C6A47AF4E3327FAB9D9C6</vt:lpwstr>
  </property>
</Properties>
</file>