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39.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1" r:id="rId4"/>
  </p:sldMasterIdLst>
  <p:notesMasterIdLst>
    <p:notesMasterId r:id="rId75"/>
  </p:notesMasterIdLst>
  <p:handoutMasterIdLst>
    <p:handoutMasterId r:id="rId76"/>
  </p:handoutMasterIdLst>
  <p:sldIdLst>
    <p:sldId id="307" r:id="rId5"/>
    <p:sldId id="400" r:id="rId6"/>
    <p:sldId id="520" r:id="rId7"/>
    <p:sldId id="525" r:id="rId8"/>
    <p:sldId id="464" r:id="rId9"/>
    <p:sldId id="519" r:id="rId10"/>
    <p:sldId id="524" r:id="rId11"/>
    <p:sldId id="500" r:id="rId12"/>
    <p:sldId id="405" r:id="rId13"/>
    <p:sldId id="553" r:id="rId14"/>
    <p:sldId id="554" r:id="rId15"/>
    <p:sldId id="440" r:id="rId16"/>
    <p:sldId id="454" r:id="rId17"/>
    <p:sldId id="555" r:id="rId18"/>
    <p:sldId id="556" r:id="rId19"/>
    <p:sldId id="557" r:id="rId20"/>
    <p:sldId id="558" r:id="rId21"/>
    <p:sldId id="559" r:id="rId22"/>
    <p:sldId id="560" r:id="rId23"/>
    <p:sldId id="561" r:id="rId24"/>
    <p:sldId id="563" r:id="rId25"/>
    <p:sldId id="562" r:id="rId26"/>
    <p:sldId id="487" r:id="rId27"/>
    <p:sldId id="564" r:id="rId28"/>
    <p:sldId id="541" r:id="rId29"/>
    <p:sldId id="490" r:id="rId30"/>
    <p:sldId id="491" r:id="rId31"/>
    <p:sldId id="504" r:id="rId32"/>
    <p:sldId id="503" r:id="rId33"/>
    <p:sldId id="493" r:id="rId34"/>
    <p:sldId id="507" r:id="rId35"/>
    <p:sldId id="501" r:id="rId36"/>
    <p:sldId id="458" r:id="rId37"/>
    <p:sldId id="448" r:id="rId38"/>
    <p:sldId id="542" r:id="rId39"/>
    <p:sldId id="531" r:id="rId40"/>
    <p:sldId id="544" r:id="rId41"/>
    <p:sldId id="543" r:id="rId42"/>
    <p:sldId id="455" r:id="rId43"/>
    <p:sldId id="479" r:id="rId44"/>
    <p:sldId id="483" r:id="rId45"/>
    <p:sldId id="502" r:id="rId46"/>
    <p:sldId id="472" r:id="rId47"/>
    <p:sldId id="465" r:id="rId48"/>
    <p:sldId id="473" r:id="rId49"/>
    <p:sldId id="474" r:id="rId50"/>
    <p:sldId id="523" r:id="rId51"/>
    <p:sldId id="496" r:id="rId52"/>
    <p:sldId id="494" r:id="rId53"/>
    <p:sldId id="495" r:id="rId54"/>
    <p:sldId id="526" r:id="rId55"/>
    <p:sldId id="529" r:id="rId56"/>
    <p:sldId id="530" r:id="rId57"/>
    <p:sldId id="527" r:id="rId58"/>
    <p:sldId id="532" r:id="rId59"/>
    <p:sldId id="534" r:id="rId60"/>
    <p:sldId id="535" r:id="rId61"/>
    <p:sldId id="536" r:id="rId62"/>
    <p:sldId id="545" r:id="rId63"/>
    <p:sldId id="546" r:id="rId64"/>
    <p:sldId id="547" r:id="rId65"/>
    <p:sldId id="552" r:id="rId66"/>
    <p:sldId id="549" r:id="rId67"/>
    <p:sldId id="551" r:id="rId68"/>
    <p:sldId id="435" r:id="rId69"/>
    <p:sldId id="461" r:id="rId70"/>
    <p:sldId id="436" r:id="rId71"/>
    <p:sldId id="460" r:id="rId72"/>
    <p:sldId id="565" r:id="rId73"/>
    <p:sldId id="508" r:id="rId7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Rodriguez" initials="CR" lastIdx="4" clrIdx="0">
    <p:extLst>
      <p:ext uri="{19B8F6BF-5375-455C-9EA6-DF929625EA0E}">
        <p15:presenceInfo xmlns:p15="http://schemas.microsoft.com/office/powerpoint/2012/main" userId="S::crodriguez@CSSNY.ORG::2c8a2a97-2971-4784-9eb4-99fb8dcff857" providerId="AD"/>
      </p:ext>
    </p:extLst>
  </p:cmAuthor>
  <p:cmAuthor id="2" name="Nancy Nierman" initials="NN" lastIdx="1" clrIdx="1">
    <p:extLst>
      <p:ext uri="{19B8F6BF-5375-455C-9EA6-DF929625EA0E}">
        <p15:presenceInfo xmlns:p15="http://schemas.microsoft.com/office/powerpoint/2012/main" userId="S-1-5-21-646398860-538523097-3768864150-3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EDA"/>
    <a:srgbClr val="414042"/>
    <a:srgbClr val="056839"/>
    <a:srgbClr val="D1D3D4"/>
    <a:srgbClr val="E7E7E8"/>
    <a:srgbClr val="D0E3CF"/>
    <a:srgbClr val="E6E6E6"/>
    <a:srgbClr val="FDE1D2"/>
    <a:srgbClr val="B3638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15E57-3DA9-376F-92C0-BE36B90B2908}" v="647" dt="2021-11-01T13:54:46.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4" autoAdjust="0"/>
  </p:normalViewPr>
  <p:slideViewPr>
    <p:cSldViewPr snapToGrid="0" showGuides="1">
      <p:cViewPr varScale="1">
        <p:scale>
          <a:sx n="80" d="100"/>
          <a:sy n="80" d="100"/>
        </p:scale>
        <p:origin x="1522" y="62"/>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Rodriguez" userId="S::crodriguez@cssny.org::2c8a2a97-2971-4784-9eb4-99fb8dcff857" providerId="AD" clId="Web-{49115E57-3DA9-376F-92C0-BE36B90B2908}"/>
    <pc:docChg chg="modSld">
      <pc:chgData name="Carolina Rodriguez" userId="S::crodriguez@cssny.org::2c8a2a97-2971-4784-9eb4-99fb8dcff857" providerId="AD" clId="Web-{49115E57-3DA9-376F-92C0-BE36B90B2908}" dt="2021-11-01T13:54:46.306" v="415" actId="20577"/>
      <pc:docMkLst>
        <pc:docMk/>
      </pc:docMkLst>
      <pc:sldChg chg="modSp">
        <pc:chgData name="Carolina Rodriguez" userId="S::crodriguez@cssny.org::2c8a2a97-2971-4784-9eb4-99fb8dcff857" providerId="AD" clId="Web-{49115E57-3DA9-376F-92C0-BE36B90B2908}" dt="2021-11-01T13:16:27.679" v="33" actId="20577"/>
        <pc:sldMkLst>
          <pc:docMk/>
          <pc:sldMk cId="1315922093" sldId="464"/>
        </pc:sldMkLst>
        <pc:spChg chg="mod">
          <ac:chgData name="Carolina Rodriguez" userId="S::crodriguez@cssny.org::2c8a2a97-2971-4784-9eb4-99fb8dcff857" providerId="AD" clId="Web-{49115E57-3DA9-376F-92C0-BE36B90B2908}" dt="2021-11-01T13:16:27.679" v="33" actId="20577"/>
          <ac:spMkLst>
            <pc:docMk/>
            <pc:sldMk cId="1315922093" sldId="464"/>
            <ac:spMk id="5" creationId="{7777B73E-60DA-4898-A12D-9EC7D26A2DFB}"/>
          </ac:spMkLst>
        </pc:spChg>
      </pc:sldChg>
      <pc:sldChg chg="modSp">
        <pc:chgData name="Carolina Rodriguez" userId="S::crodriguez@cssny.org::2c8a2a97-2971-4784-9eb4-99fb8dcff857" providerId="AD" clId="Web-{49115E57-3DA9-376F-92C0-BE36B90B2908}" dt="2021-11-01T13:27:48.776" v="269" actId="20577"/>
        <pc:sldMkLst>
          <pc:docMk/>
          <pc:sldMk cId="3715685377" sldId="500"/>
        </pc:sldMkLst>
        <pc:spChg chg="mod">
          <ac:chgData name="Carolina Rodriguez" userId="S::crodriguez@cssny.org::2c8a2a97-2971-4784-9eb4-99fb8dcff857" providerId="AD" clId="Web-{49115E57-3DA9-376F-92C0-BE36B90B2908}" dt="2021-11-01T13:27:48.776" v="269" actId="20577"/>
          <ac:spMkLst>
            <pc:docMk/>
            <pc:sldMk cId="3715685377" sldId="500"/>
            <ac:spMk id="8" creationId="{405950F0-F233-4960-A12D-2AEBAC44F197}"/>
          </ac:spMkLst>
        </pc:spChg>
      </pc:sldChg>
      <pc:sldChg chg="modSp">
        <pc:chgData name="Carolina Rodriguez" userId="S::crodriguez@cssny.org::2c8a2a97-2971-4784-9eb4-99fb8dcff857" providerId="AD" clId="Web-{49115E57-3DA9-376F-92C0-BE36B90B2908}" dt="2021-11-01T13:26:39.837" v="206" actId="20577"/>
        <pc:sldMkLst>
          <pc:docMk/>
          <pc:sldMk cId="2847644873" sldId="519"/>
        </pc:sldMkLst>
        <pc:spChg chg="mod">
          <ac:chgData name="Carolina Rodriguez" userId="S::crodriguez@cssny.org::2c8a2a97-2971-4784-9eb4-99fb8dcff857" providerId="AD" clId="Web-{49115E57-3DA9-376F-92C0-BE36B90B2908}" dt="2021-11-01T13:26:39.837" v="206" actId="20577"/>
          <ac:spMkLst>
            <pc:docMk/>
            <pc:sldMk cId="2847644873" sldId="519"/>
            <ac:spMk id="7" creationId="{B8D1FCE9-F420-41D8-90D9-B534BBCC245B}"/>
          </ac:spMkLst>
        </pc:spChg>
        <pc:spChg chg="mod">
          <ac:chgData name="Carolina Rodriguez" userId="S::crodriguez@cssny.org::2c8a2a97-2971-4784-9eb4-99fb8dcff857" providerId="AD" clId="Web-{49115E57-3DA9-376F-92C0-BE36B90B2908}" dt="2021-11-01T13:25:19.194" v="186" actId="1076"/>
          <ac:spMkLst>
            <pc:docMk/>
            <pc:sldMk cId="2847644873" sldId="519"/>
            <ac:spMk id="8" creationId="{87330965-58D1-4742-80DE-0132326F0187}"/>
          </ac:spMkLst>
        </pc:spChg>
      </pc:sldChg>
      <pc:sldChg chg="modSp">
        <pc:chgData name="Carolina Rodriguez" userId="S::crodriguez@cssny.org::2c8a2a97-2971-4784-9eb4-99fb8dcff857" providerId="AD" clId="Web-{49115E57-3DA9-376F-92C0-BE36B90B2908}" dt="2021-11-01T13:54:46.306" v="415" actId="20577"/>
        <pc:sldMkLst>
          <pc:docMk/>
          <pc:sldMk cId="420310324" sldId="549"/>
        </pc:sldMkLst>
        <pc:spChg chg="mod">
          <ac:chgData name="Carolina Rodriguez" userId="S::crodriguez@cssny.org::2c8a2a97-2971-4784-9eb4-99fb8dcff857" providerId="AD" clId="Web-{49115E57-3DA9-376F-92C0-BE36B90B2908}" dt="2021-11-01T13:54:46.306" v="415" actId="20577"/>
          <ac:spMkLst>
            <pc:docMk/>
            <pc:sldMk cId="420310324" sldId="549"/>
            <ac:spMk id="8" creationId="{DA1A423A-FEDF-47E3-A49E-631A978C9A68}"/>
          </ac:spMkLst>
        </pc:spChg>
      </pc:sldChg>
      <pc:sldChg chg="modSp">
        <pc:chgData name="Carolina Rodriguez" userId="S::crodriguez@cssny.org::2c8a2a97-2971-4784-9eb4-99fb8dcff857" providerId="AD" clId="Web-{49115E57-3DA9-376F-92C0-BE36B90B2908}" dt="2021-11-01T13:53:43.101" v="409" actId="20577"/>
        <pc:sldMkLst>
          <pc:docMk/>
          <pc:sldMk cId="532590919" sldId="552"/>
        </pc:sldMkLst>
        <pc:spChg chg="mod">
          <ac:chgData name="Carolina Rodriguez" userId="S::crodriguez@cssny.org::2c8a2a97-2971-4784-9eb4-99fb8dcff857" providerId="AD" clId="Web-{49115E57-3DA9-376F-92C0-BE36B90B2908}" dt="2021-11-01T13:53:43.101" v="409" actId="20577"/>
          <ac:spMkLst>
            <pc:docMk/>
            <pc:sldMk cId="532590919" sldId="552"/>
            <ac:spMk id="9" creationId="{F81676D7-6C40-46FE-9F23-4A6A3843EBF7}"/>
          </ac:spMkLst>
        </pc:spChg>
      </pc:sldChg>
      <pc:sldChg chg="modSp">
        <pc:chgData name="Carolina Rodriguez" userId="S::crodriguez@cssny.org::2c8a2a97-2971-4784-9eb4-99fb8dcff857" providerId="AD" clId="Web-{49115E57-3DA9-376F-92C0-BE36B90B2908}" dt="2021-11-01T13:33:20.989" v="339" actId="20577"/>
        <pc:sldMkLst>
          <pc:docMk/>
          <pc:sldMk cId="882395541" sldId="553"/>
        </pc:sldMkLst>
        <pc:spChg chg="mod">
          <ac:chgData name="Carolina Rodriguez" userId="S::crodriguez@cssny.org::2c8a2a97-2971-4784-9eb4-99fb8dcff857" providerId="AD" clId="Web-{49115E57-3DA9-376F-92C0-BE36B90B2908}" dt="2021-11-01T13:33:20.989" v="339" actId="20577"/>
          <ac:spMkLst>
            <pc:docMk/>
            <pc:sldMk cId="882395541" sldId="553"/>
            <ac:spMk id="5" creationId="{7777B73E-60DA-4898-A12D-9EC7D26A2DFB}"/>
          </ac:spMkLst>
        </pc:spChg>
        <pc:picChg chg="mod">
          <ac:chgData name="Carolina Rodriguez" userId="S::crodriguez@cssny.org::2c8a2a97-2971-4784-9eb4-99fb8dcff857" providerId="AD" clId="Web-{49115E57-3DA9-376F-92C0-BE36B90B2908}" dt="2021-11-01T13:31:32.376" v="333" actId="1076"/>
          <ac:picMkLst>
            <pc:docMk/>
            <pc:sldMk cId="882395541" sldId="553"/>
            <ac:picMk id="8" creationId="{5C15FCBF-D594-49FA-B5B1-9D53691D4F0E}"/>
          </ac:picMkLst>
        </pc:picChg>
      </pc:sldChg>
      <pc:sldChg chg="modSp">
        <pc:chgData name="Carolina Rodriguez" userId="S::crodriguez@cssny.org::2c8a2a97-2971-4784-9eb4-99fb8dcff857" providerId="AD" clId="Web-{49115E57-3DA9-376F-92C0-BE36B90B2908}" dt="2021-11-01T13:35:04.882" v="340" actId="1076"/>
        <pc:sldMkLst>
          <pc:docMk/>
          <pc:sldMk cId="3597039732" sldId="555"/>
        </pc:sldMkLst>
        <pc:graphicFrameChg chg="mod">
          <ac:chgData name="Carolina Rodriguez" userId="S::crodriguez@cssny.org::2c8a2a97-2971-4784-9eb4-99fb8dcff857" providerId="AD" clId="Web-{49115E57-3DA9-376F-92C0-BE36B90B2908}" dt="2021-11-01T13:35:04.882" v="340" actId="1076"/>
          <ac:graphicFrameMkLst>
            <pc:docMk/>
            <pc:sldMk cId="3597039732" sldId="555"/>
            <ac:graphicFrameMk id="8" creationId="{8AC6ADDD-B613-4E41-9049-5F1250B05556}"/>
          </ac:graphicFrameMkLst>
        </pc:graphicFrameChg>
      </pc:sldChg>
      <pc:sldChg chg="modSp">
        <pc:chgData name="Carolina Rodriguez" userId="S::crodriguez@cssny.org::2c8a2a97-2971-4784-9eb4-99fb8dcff857" providerId="AD" clId="Web-{49115E57-3DA9-376F-92C0-BE36B90B2908}" dt="2021-11-01T13:35:09.054" v="341" actId="1076"/>
        <pc:sldMkLst>
          <pc:docMk/>
          <pc:sldMk cId="2074006746" sldId="556"/>
        </pc:sldMkLst>
        <pc:graphicFrameChg chg="mod">
          <ac:chgData name="Carolina Rodriguez" userId="S::crodriguez@cssny.org::2c8a2a97-2971-4784-9eb4-99fb8dcff857" providerId="AD" clId="Web-{49115E57-3DA9-376F-92C0-BE36B90B2908}" dt="2021-11-01T13:35:09.054" v="341" actId="1076"/>
          <ac:graphicFrameMkLst>
            <pc:docMk/>
            <pc:sldMk cId="2074006746" sldId="556"/>
            <ac:graphicFrameMk id="7" creationId="{1E3F6F0A-301C-48D2-9973-06D9B49E484D}"/>
          </ac:graphicFrameMkLst>
        </pc:graphicFrameChg>
      </pc:sldChg>
      <pc:sldChg chg="modSp">
        <pc:chgData name="Carolina Rodriguez" userId="S::crodriguez@cssny.org::2c8a2a97-2971-4784-9eb4-99fb8dcff857" providerId="AD" clId="Web-{49115E57-3DA9-376F-92C0-BE36B90B2908}" dt="2021-11-01T13:35:14.476" v="342" actId="1076"/>
        <pc:sldMkLst>
          <pc:docMk/>
          <pc:sldMk cId="3208795981" sldId="557"/>
        </pc:sldMkLst>
        <pc:graphicFrameChg chg="mod">
          <ac:chgData name="Carolina Rodriguez" userId="S::crodriguez@cssny.org::2c8a2a97-2971-4784-9eb4-99fb8dcff857" providerId="AD" clId="Web-{49115E57-3DA9-376F-92C0-BE36B90B2908}" dt="2021-11-01T13:35:14.476" v="342" actId="1076"/>
          <ac:graphicFrameMkLst>
            <pc:docMk/>
            <pc:sldMk cId="3208795981" sldId="557"/>
            <ac:graphicFrameMk id="7" creationId="{1E3F6F0A-301C-48D2-9973-06D9B49E484D}"/>
          </ac:graphicFrameMkLst>
        </pc:graphicFrameChg>
      </pc:sldChg>
      <pc:sldChg chg="modSp">
        <pc:chgData name="Carolina Rodriguez" userId="S::crodriguez@cssny.org::2c8a2a97-2971-4784-9eb4-99fb8dcff857" providerId="AD" clId="Web-{49115E57-3DA9-376F-92C0-BE36B90B2908}" dt="2021-11-01T13:35:59.290" v="344" actId="20577"/>
        <pc:sldMkLst>
          <pc:docMk/>
          <pc:sldMk cId="3970719893" sldId="558"/>
        </pc:sldMkLst>
        <pc:spChg chg="mod">
          <ac:chgData name="Carolina Rodriguez" userId="S::crodriguez@cssny.org::2c8a2a97-2971-4784-9eb4-99fb8dcff857" providerId="AD" clId="Web-{49115E57-3DA9-376F-92C0-BE36B90B2908}" dt="2021-11-01T13:35:59.290" v="344" actId="20577"/>
          <ac:spMkLst>
            <pc:docMk/>
            <pc:sldMk cId="3970719893" sldId="558"/>
            <ac:spMk id="15" creationId="{4D1675B0-C2A0-4F33-800C-DD15BEA9ED68}"/>
          </ac:spMkLst>
        </pc:spChg>
      </pc:sldChg>
      <pc:sldChg chg="modSp">
        <pc:chgData name="Carolina Rodriguez" userId="S::crodriguez@cssny.org::2c8a2a97-2971-4784-9eb4-99fb8dcff857" providerId="AD" clId="Web-{49115E57-3DA9-376F-92C0-BE36B90B2908}" dt="2021-11-01T13:36:07.822" v="345" actId="1076"/>
        <pc:sldMkLst>
          <pc:docMk/>
          <pc:sldMk cId="4142301618" sldId="559"/>
        </pc:sldMkLst>
        <pc:graphicFrameChg chg="mod">
          <ac:chgData name="Carolina Rodriguez" userId="S::crodriguez@cssny.org::2c8a2a97-2971-4784-9eb4-99fb8dcff857" providerId="AD" clId="Web-{49115E57-3DA9-376F-92C0-BE36B90B2908}" dt="2021-11-01T13:36:07.822" v="345" actId="1076"/>
          <ac:graphicFrameMkLst>
            <pc:docMk/>
            <pc:sldMk cId="4142301618" sldId="559"/>
            <ac:graphicFrameMk id="10" creationId="{572EA6D6-CBCF-40A2-AF97-655436B7BF15}"/>
          </ac:graphicFrameMkLst>
        </pc:graphicFrameChg>
      </pc:sldChg>
      <pc:sldChg chg="modSp">
        <pc:chgData name="Carolina Rodriguez" userId="S::crodriguez@cssny.org::2c8a2a97-2971-4784-9eb4-99fb8dcff857" providerId="AD" clId="Web-{49115E57-3DA9-376F-92C0-BE36B90B2908}" dt="2021-11-01T13:36:15.228" v="346" actId="1076"/>
        <pc:sldMkLst>
          <pc:docMk/>
          <pc:sldMk cId="3972984964" sldId="560"/>
        </pc:sldMkLst>
        <pc:graphicFrameChg chg="mod">
          <ac:chgData name="Carolina Rodriguez" userId="S::crodriguez@cssny.org::2c8a2a97-2971-4784-9eb4-99fb8dcff857" providerId="AD" clId="Web-{49115E57-3DA9-376F-92C0-BE36B90B2908}" dt="2021-11-01T13:36:15.228" v="346" actId="1076"/>
          <ac:graphicFrameMkLst>
            <pc:docMk/>
            <pc:sldMk cId="3972984964" sldId="560"/>
            <ac:graphicFrameMk id="12" creationId="{DA3999C7-945C-4D00-BB1B-551504CF97D6}"/>
          </ac:graphicFrameMkLst>
        </pc:graphicFrameChg>
      </pc:sldChg>
      <pc:sldChg chg="modSp">
        <pc:chgData name="Carolina Rodriguez" userId="S::crodriguez@cssny.org::2c8a2a97-2971-4784-9eb4-99fb8dcff857" providerId="AD" clId="Web-{49115E57-3DA9-376F-92C0-BE36B90B2908}" dt="2021-11-01T13:36:45.823" v="348" actId="1076"/>
        <pc:sldMkLst>
          <pc:docMk/>
          <pc:sldMk cId="1439893524" sldId="561"/>
        </pc:sldMkLst>
        <pc:graphicFrameChg chg="mod">
          <ac:chgData name="Carolina Rodriguez" userId="S::crodriguez@cssny.org::2c8a2a97-2971-4784-9eb4-99fb8dcff857" providerId="AD" clId="Web-{49115E57-3DA9-376F-92C0-BE36B90B2908}" dt="2021-11-01T13:36:40.900" v="347" actId="1076"/>
          <ac:graphicFrameMkLst>
            <pc:docMk/>
            <pc:sldMk cId="1439893524" sldId="561"/>
            <ac:graphicFrameMk id="5" creationId="{E2146AB3-DBB6-4D65-AEFD-69128F9BC814}"/>
          </ac:graphicFrameMkLst>
        </pc:graphicFrameChg>
        <pc:picChg chg="mod">
          <ac:chgData name="Carolina Rodriguez" userId="S::crodriguez@cssny.org::2c8a2a97-2971-4784-9eb4-99fb8dcff857" providerId="AD" clId="Web-{49115E57-3DA9-376F-92C0-BE36B90B2908}" dt="2021-11-01T13:36:45.823" v="348" actId="1076"/>
          <ac:picMkLst>
            <pc:docMk/>
            <pc:sldMk cId="1439893524" sldId="561"/>
            <ac:picMk id="8" creationId="{9F75793A-95ED-4287-90E0-05414CC04294}"/>
          </ac:picMkLst>
        </pc:picChg>
      </pc:sldChg>
      <pc:sldChg chg="modSp">
        <pc:chgData name="Carolina Rodriguez" userId="S::crodriguez@cssny.org::2c8a2a97-2971-4784-9eb4-99fb8dcff857" providerId="AD" clId="Web-{49115E57-3DA9-376F-92C0-BE36B90B2908}" dt="2021-11-01T13:39:32.921" v="393" actId="1076"/>
        <pc:sldMkLst>
          <pc:docMk/>
          <pc:sldMk cId="3578369856" sldId="563"/>
        </pc:sldMkLst>
        <pc:graphicFrameChg chg="mod modGraphic">
          <ac:chgData name="Carolina Rodriguez" userId="S::crodriguez@cssny.org::2c8a2a97-2971-4784-9eb4-99fb8dcff857" providerId="AD" clId="Web-{49115E57-3DA9-376F-92C0-BE36B90B2908}" dt="2021-11-01T13:39:27.827" v="392" actId="1076"/>
          <ac:graphicFrameMkLst>
            <pc:docMk/>
            <pc:sldMk cId="3578369856" sldId="563"/>
            <ac:graphicFrameMk id="5" creationId="{E2146AB3-DBB6-4D65-AEFD-69128F9BC814}"/>
          </ac:graphicFrameMkLst>
        </pc:graphicFrameChg>
        <pc:picChg chg="mod">
          <ac:chgData name="Carolina Rodriguez" userId="S::crodriguez@cssny.org::2c8a2a97-2971-4784-9eb4-99fb8dcff857" providerId="AD" clId="Web-{49115E57-3DA9-376F-92C0-BE36B90B2908}" dt="2021-11-01T13:39:32.921" v="393" actId="1076"/>
          <ac:picMkLst>
            <pc:docMk/>
            <pc:sldMk cId="3578369856" sldId="563"/>
            <ac:picMk id="8" creationId="{9F75793A-95ED-4287-90E0-05414CC04294}"/>
          </ac:picMkLst>
        </pc:picChg>
      </pc:sldChg>
    </pc:docChg>
  </pc:docChgLst>
  <pc:docChgLst>
    <pc:chgData name="Nancy Nierman" userId="3983efe3bbf6bf9a" providerId="LiveId" clId="{9CADC379-06E1-4738-BA8F-82B30D41B668}"/>
    <pc:docChg chg="undo custSel addSld delSld modSld">
      <pc:chgData name="Nancy Nierman" userId="3983efe3bbf6bf9a" providerId="LiveId" clId="{9CADC379-06E1-4738-BA8F-82B30D41B668}" dt="2021-10-31T21:38:22.041" v="1369" actId="47"/>
      <pc:docMkLst>
        <pc:docMk/>
      </pc:docMkLst>
      <pc:sldChg chg="modSp mod">
        <pc:chgData name="Nancy Nierman" userId="3983efe3bbf6bf9a" providerId="LiveId" clId="{9CADC379-06E1-4738-BA8F-82B30D41B668}" dt="2021-10-31T21:28:48.392" v="1212" actId="20577"/>
        <pc:sldMkLst>
          <pc:docMk/>
          <pc:sldMk cId="3622661845" sldId="440"/>
        </pc:sldMkLst>
        <pc:spChg chg="mod">
          <ac:chgData name="Nancy Nierman" userId="3983efe3bbf6bf9a" providerId="LiveId" clId="{9CADC379-06E1-4738-BA8F-82B30D41B668}" dt="2021-10-31T21:28:48.392" v="1212" actId="20577"/>
          <ac:spMkLst>
            <pc:docMk/>
            <pc:sldMk cId="3622661845" sldId="440"/>
            <ac:spMk id="8" creationId="{CED7D0FF-CA6E-4B16-8FF0-E4F5627ABB77}"/>
          </ac:spMkLst>
        </pc:spChg>
      </pc:sldChg>
      <pc:sldChg chg="add del">
        <pc:chgData name="Nancy Nierman" userId="3983efe3bbf6bf9a" providerId="LiveId" clId="{9CADC379-06E1-4738-BA8F-82B30D41B668}" dt="2021-10-31T20:16:42.466" v="363" actId="2696"/>
        <pc:sldMkLst>
          <pc:docMk/>
          <pc:sldMk cId="4071075522" sldId="440"/>
        </pc:sldMkLst>
      </pc:sldChg>
      <pc:sldChg chg="add del">
        <pc:chgData name="Nancy Nierman" userId="3983efe3bbf6bf9a" providerId="LiveId" clId="{9CADC379-06E1-4738-BA8F-82B30D41B668}" dt="2021-10-31T20:17:41.958" v="365" actId="47"/>
        <pc:sldMkLst>
          <pc:docMk/>
          <pc:sldMk cId="4209848487" sldId="442"/>
        </pc:sldMkLst>
      </pc:sldChg>
      <pc:sldChg chg="add del">
        <pc:chgData name="Nancy Nierman" userId="3983efe3bbf6bf9a" providerId="LiveId" clId="{9CADC379-06E1-4738-BA8F-82B30D41B668}" dt="2021-10-31T20:17:46.939" v="368" actId="47"/>
        <pc:sldMkLst>
          <pc:docMk/>
          <pc:sldMk cId="2333118475" sldId="443"/>
        </pc:sldMkLst>
      </pc:sldChg>
      <pc:sldChg chg="add del">
        <pc:chgData name="Nancy Nierman" userId="3983efe3bbf6bf9a" providerId="LiveId" clId="{9CADC379-06E1-4738-BA8F-82B30D41B668}" dt="2021-10-31T20:17:45.899" v="367" actId="47"/>
        <pc:sldMkLst>
          <pc:docMk/>
          <pc:sldMk cId="2817239600" sldId="445"/>
        </pc:sldMkLst>
      </pc:sldChg>
      <pc:sldChg chg="modSp mod">
        <pc:chgData name="Nancy Nierman" userId="3983efe3bbf6bf9a" providerId="LiveId" clId="{9CADC379-06E1-4738-BA8F-82B30D41B668}" dt="2021-10-31T20:19:51.917" v="406" actId="12"/>
        <pc:sldMkLst>
          <pc:docMk/>
          <pc:sldMk cId="3394118783" sldId="448"/>
        </pc:sldMkLst>
        <pc:spChg chg="mod">
          <ac:chgData name="Nancy Nierman" userId="3983efe3bbf6bf9a" providerId="LiveId" clId="{9CADC379-06E1-4738-BA8F-82B30D41B668}" dt="2021-10-31T20:19:51.917" v="406" actId="12"/>
          <ac:spMkLst>
            <pc:docMk/>
            <pc:sldMk cId="3394118783" sldId="448"/>
            <ac:spMk id="5" creationId="{AEBFAA8A-7E49-4BA8-A492-26417B14BF0C}"/>
          </ac:spMkLst>
        </pc:spChg>
      </pc:sldChg>
      <pc:sldChg chg="del">
        <pc:chgData name="Nancy Nierman" userId="3983efe3bbf6bf9a" providerId="LiveId" clId="{9CADC379-06E1-4738-BA8F-82B30D41B668}" dt="2021-10-31T20:16:42.466" v="363" actId="2696"/>
        <pc:sldMkLst>
          <pc:docMk/>
          <pc:sldMk cId="526457167" sldId="454"/>
        </pc:sldMkLst>
      </pc:sldChg>
      <pc:sldChg chg="modSp mod">
        <pc:chgData name="Nancy Nierman" userId="3983efe3bbf6bf9a" providerId="LiveId" clId="{9CADC379-06E1-4738-BA8F-82B30D41B668}" dt="2021-10-31T21:00:29.610" v="948" actId="20577"/>
        <pc:sldMkLst>
          <pc:docMk/>
          <pc:sldMk cId="431724501" sldId="460"/>
        </pc:sldMkLst>
        <pc:spChg chg="mod">
          <ac:chgData name="Nancy Nierman" userId="3983efe3bbf6bf9a" providerId="LiveId" clId="{9CADC379-06E1-4738-BA8F-82B30D41B668}" dt="2021-10-31T21:00:29.610" v="948" actId="20577"/>
          <ac:spMkLst>
            <pc:docMk/>
            <pc:sldMk cId="431724501" sldId="460"/>
            <ac:spMk id="2" creationId="{8DC84E61-33A1-41F4-A59F-3CA04BB85581}"/>
          </ac:spMkLst>
        </pc:spChg>
        <pc:spChg chg="mod">
          <ac:chgData name="Nancy Nierman" userId="3983efe3bbf6bf9a" providerId="LiveId" clId="{9CADC379-06E1-4738-BA8F-82B30D41B668}" dt="2021-10-31T20:59:49.064" v="927" actId="1076"/>
          <ac:spMkLst>
            <pc:docMk/>
            <pc:sldMk cId="431724501" sldId="460"/>
            <ac:spMk id="6" creationId="{B09A79C7-6378-4CA5-BE86-A7E0339322E8}"/>
          </ac:spMkLst>
        </pc:spChg>
      </pc:sldChg>
      <pc:sldChg chg="modSp mod">
        <pc:chgData name="Nancy Nierman" userId="3983efe3bbf6bf9a" providerId="LiveId" clId="{9CADC379-06E1-4738-BA8F-82B30D41B668}" dt="2021-10-31T21:27:03.392" v="1165" actId="1036"/>
        <pc:sldMkLst>
          <pc:docMk/>
          <pc:sldMk cId="1315922093" sldId="464"/>
        </pc:sldMkLst>
        <pc:spChg chg="mod">
          <ac:chgData name="Nancy Nierman" userId="3983efe3bbf6bf9a" providerId="LiveId" clId="{9CADC379-06E1-4738-BA8F-82B30D41B668}" dt="2021-10-31T21:27:03.392" v="1165" actId="1036"/>
          <ac:spMkLst>
            <pc:docMk/>
            <pc:sldMk cId="1315922093" sldId="464"/>
            <ac:spMk id="5" creationId="{7777B73E-60DA-4898-A12D-9EC7D26A2DFB}"/>
          </ac:spMkLst>
        </pc:spChg>
      </pc:sldChg>
      <pc:sldChg chg="del">
        <pc:chgData name="Nancy Nierman" userId="3983efe3bbf6bf9a" providerId="LiveId" clId="{9CADC379-06E1-4738-BA8F-82B30D41B668}" dt="2021-10-31T20:15:23.406" v="355" actId="47"/>
        <pc:sldMkLst>
          <pc:docMk/>
          <pc:sldMk cId="3847091451" sldId="466"/>
        </pc:sldMkLst>
      </pc:sldChg>
      <pc:sldChg chg="add del">
        <pc:chgData name="Nancy Nierman" userId="3983efe3bbf6bf9a" providerId="LiveId" clId="{9CADC379-06E1-4738-BA8F-82B30D41B668}" dt="2021-10-31T20:17:43.615" v="366" actId="47"/>
        <pc:sldMkLst>
          <pc:docMk/>
          <pc:sldMk cId="2149816207" sldId="469"/>
        </pc:sldMkLst>
      </pc:sldChg>
      <pc:sldChg chg="add del">
        <pc:chgData name="Nancy Nierman" userId="3983efe3bbf6bf9a" providerId="LiveId" clId="{9CADC379-06E1-4738-BA8F-82B30D41B668}" dt="2021-10-31T20:17:47.872" v="369" actId="47"/>
        <pc:sldMkLst>
          <pc:docMk/>
          <pc:sldMk cId="113047915" sldId="470"/>
        </pc:sldMkLst>
      </pc:sldChg>
      <pc:sldChg chg="add del">
        <pc:chgData name="Nancy Nierman" userId="3983efe3bbf6bf9a" providerId="LiveId" clId="{9CADC379-06E1-4738-BA8F-82B30D41B668}" dt="2021-10-31T20:17:48.858" v="370" actId="47"/>
        <pc:sldMkLst>
          <pc:docMk/>
          <pc:sldMk cId="3420986786" sldId="471"/>
        </pc:sldMkLst>
      </pc:sldChg>
      <pc:sldChg chg="add del">
        <pc:chgData name="Nancy Nierman" userId="3983efe3bbf6bf9a" providerId="LiveId" clId="{9CADC379-06E1-4738-BA8F-82B30D41B668}" dt="2021-10-31T20:17:37.713" v="364" actId="47"/>
        <pc:sldMkLst>
          <pc:docMk/>
          <pc:sldMk cId="2536361189" sldId="475"/>
        </pc:sldMkLst>
      </pc:sldChg>
      <pc:sldChg chg="modSp mod">
        <pc:chgData name="Nancy Nierman" userId="3983efe3bbf6bf9a" providerId="LiveId" clId="{9CADC379-06E1-4738-BA8F-82B30D41B668}" dt="2021-10-31T20:27:53.979" v="778" actId="14100"/>
        <pc:sldMkLst>
          <pc:docMk/>
          <pc:sldMk cId="822271562" sldId="502"/>
        </pc:sldMkLst>
        <pc:spChg chg="mod">
          <ac:chgData name="Nancy Nierman" userId="3983efe3bbf6bf9a" providerId="LiveId" clId="{9CADC379-06E1-4738-BA8F-82B30D41B668}" dt="2021-10-31T20:27:53.979" v="778" actId="14100"/>
          <ac:spMkLst>
            <pc:docMk/>
            <pc:sldMk cId="822271562" sldId="502"/>
            <ac:spMk id="5" creationId="{A67300A7-F999-47B9-99C2-B391854A9141}"/>
          </ac:spMkLst>
        </pc:spChg>
        <pc:spChg chg="mod">
          <ac:chgData name="Nancy Nierman" userId="3983efe3bbf6bf9a" providerId="LiveId" clId="{9CADC379-06E1-4738-BA8F-82B30D41B668}" dt="2021-10-31T20:27:07.318" v="776" actId="120"/>
          <ac:spMkLst>
            <pc:docMk/>
            <pc:sldMk cId="822271562" sldId="502"/>
            <ac:spMk id="6" creationId="{81247F0B-B945-4653-B73E-4B2AFA3559C1}"/>
          </ac:spMkLst>
        </pc:spChg>
      </pc:sldChg>
      <pc:sldChg chg="modSp mod">
        <pc:chgData name="Nancy Nierman" userId="3983efe3bbf6bf9a" providerId="LiveId" clId="{9CADC379-06E1-4738-BA8F-82B30D41B668}" dt="2021-10-31T21:25:47.725" v="1147" actId="313"/>
        <pc:sldMkLst>
          <pc:docMk/>
          <pc:sldMk cId="3609630352" sldId="508"/>
        </pc:sldMkLst>
        <pc:spChg chg="mod">
          <ac:chgData name="Nancy Nierman" userId="3983efe3bbf6bf9a" providerId="LiveId" clId="{9CADC379-06E1-4738-BA8F-82B30D41B668}" dt="2021-10-31T21:14:29.464" v="1034" actId="20577"/>
          <ac:spMkLst>
            <pc:docMk/>
            <pc:sldMk cId="3609630352" sldId="508"/>
            <ac:spMk id="2" creationId="{8DC84E61-33A1-41F4-A59F-3CA04BB85581}"/>
          </ac:spMkLst>
        </pc:spChg>
        <pc:spChg chg="mod">
          <ac:chgData name="Nancy Nierman" userId="3983efe3bbf6bf9a" providerId="LiveId" clId="{9CADC379-06E1-4738-BA8F-82B30D41B668}" dt="2021-10-31T21:25:47.725" v="1147" actId="313"/>
          <ac:spMkLst>
            <pc:docMk/>
            <pc:sldMk cId="3609630352" sldId="508"/>
            <ac:spMk id="6" creationId="{B09A79C7-6378-4CA5-BE86-A7E0339322E8}"/>
          </ac:spMkLst>
        </pc:spChg>
      </pc:sldChg>
      <pc:sldChg chg="del">
        <pc:chgData name="Nancy Nierman" userId="3983efe3bbf6bf9a" providerId="LiveId" clId="{9CADC379-06E1-4738-BA8F-82B30D41B668}" dt="2021-10-31T21:24:49.351" v="1146" actId="2696"/>
        <pc:sldMkLst>
          <pc:docMk/>
          <pc:sldMk cId="573225104" sldId="509"/>
        </pc:sldMkLst>
      </pc:sldChg>
      <pc:sldChg chg="del">
        <pc:chgData name="Nancy Nierman" userId="3983efe3bbf6bf9a" providerId="LiveId" clId="{9CADC379-06E1-4738-BA8F-82B30D41B668}" dt="2021-10-31T21:38:22.041" v="1369" actId="47"/>
        <pc:sldMkLst>
          <pc:docMk/>
          <pc:sldMk cId="743532757" sldId="509"/>
        </pc:sldMkLst>
      </pc:sldChg>
      <pc:sldChg chg="del">
        <pc:chgData name="Nancy Nierman" userId="3983efe3bbf6bf9a" providerId="LiveId" clId="{9CADC379-06E1-4738-BA8F-82B30D41B668}" dt="2021-10-31T21:38:22.041" v="1369" actId="47"/>
        <pc:sldMkLst>
          <pc:docMk/>
          <pc:sldMk cId="1408110485" sldId="510"/>
        </pc:sldMkLst>
      </pc:sldChg>
      <pc:sldChg chg="del">
        <pc:chgData name="Nancy Nierman" userId="3983efe3bbf6bf9a" providerId="LiveId" clId="{9CADC379-06E1-4738-BA8F-82B30D41B668}" dt="2021-10-31T21:24:49.351" v="1146" actId="2696"/>
        <pc:sldMkLst>
          <pc:docMk/>
          <pc:sldMk cId="1639729018" sldId="510"/>
        </pc:sldMkLst>
      </pc:sldChg>
      <pc:sldChg chg="del">
        <pc:chgData name="Nancy Nierman" userId="3983efe3bbf6bf9a" providerId="LiveId" clId="{9CADC379-06E1-4738-BA8F-82B30D41B668}" dt="2021-10-31T21:38:22.041" v="1369" actId="47"/>
        <pc:sldMkLst>
          <pc:docMk/>
          <pc:sldMk cId="3155093218" sldId="511"/>
        </pc:sldMkLst>
      </pc:sldChg>
      <pc:sldChg chg="del">
        <pc:chgData name="Nancy Nierman" userId="3983efe3bbf6bf9a" providerId="LiveId" clId="{9CADC379-06E1-4738-BA8F-82B30D41B668}" dt="2021-10-31T21:24:49.351" v="1146" actId="2696"/>
        <pc:sldMkLst>
          <pc:docMk/>
          <pc:sldMk cId="3821341995" sldId="511"/>
        </pc:sldMkLst>
      </pc:sldChg>
      <pc:sldChg chg="del">
        <pc:chgData name="Nancy Nierman" userId="3983efe3bbf6bf9a" providerId="LiveId" clId="{9CADC379-06E1-4738-BA8F-82B30D41B668}" dt="2021-10-31T21:38:22.041" v="1369" actId="47"/>
        <pc:sldMkLst>
          <pc:docMk/>
          <pc:sldMk cId="2219708264" sldId="512"/>
        </pc:sldMkLst>
      </pc:sldChg>
      <pc:sldChg chg="del">
        <pc:chgData name="Nancy Nierman" userId="3983efe3bbf6bf9a" providerId="LiveId" clId="{9CADC379-06E1-4738-BA8F-82B30D41B668}" dt="2021-10-31T21:24:49.351" v="1146" actId="2696"/>
        <pc:sldMkLst>
          <pc:docMk/>
          <pc:sldMk cId="3118635915" sldId="512"/>
        </pc:sldMkLst>
      </pc:sldChg>
      <pc:sldChg chg="del">
        <pc:chgData name="Nancy Nierman" userId="3983efe3bbf6bf9a" providerId="LiveId" clId="{9CADC379-06E1-4738-BA8F-82B30D41B668}" dt="2021-10-31T20:15:27.227" v="356" actId="47"/>
        <pc:sldMkLst>
          <pc:docMk/>
          <pc:sldMk cId="969053806" sldId="517"/>
        </pc:sldMkLst>
      </pc:sldChg>
      <pc:sldChg chg="modSp mod">
        <pc:chgData name="Nancy Nierman" userId="3983efe3bbf6bf9a" providerId="LiveId" clId="{9CADC379-06E1-4738-BA8F-82B30D41B668}" dt="2021-10-31T21:27:32.853" v="1166" actId="1076"/>
        <pc:sldMkLst>
          <pc:docMk/>
          <pc:sldMk cId="2847644873" sldId="519"/>
        </pc:sldMkLst>
        <pc:spChg chg="mod">
          <ac:chgData name="Nancy Nierman" userId="3983efe3bbf6bf9a" providerId="LiveId" clId="{9CADC379-06E1-4738-BA8F-82B30D41B668}" dt="2021-10-31T21:27:32.853" v="1166" actId="1076"/>
          <ac:spMkLst>
            <pc:docMk/>
            <pc:sldMk cId="2847644873" sldId="519"/>
            <ac:spMk id="8" creationId="{87330965-58D1-4742-80DE-0132326F0187}"/>
          </ac:spMkLst>
        </pc:spChg>
      </pc:sldChg>
      <pc:sldChg chg="del">
        <pc:chgData name="Nancy Nierman" userId="3983efe3bbf6bf9a" providerId="LiveId" clId="{9CADC379-06E1-4738-BA8F-82B30D41B668}" dt="2021-10-31T20:08:06.326" v="0" actId="47"/>
        <pc:sldMkLst>
          <pc:docMk/>
          <pc:sldMk cId="1098372535" sldId="522"/>
        </pc:sldMkLst>
      </pc:sldChg>
      <pc:sldChg chg="modSp mod">
        <pc:chgData name="Nancy Nierman" userId="3983efe3bbf6bf9a" providerId="LiveId" clId="{9CADC379-06E1-4738-BA8F-82B30D41B668}" dt="2021-10-31T21:34:36.460" v="1366" actId="20577"/>
        <pc:sldMkLst>
          <pc:docMk/>
          <pc:sldMk cId="2599937751" sldId="527"/>
        </pc:sldMkLst>
        <pc:spChg chg="mod">
          <ac:chgData name="Nancy Nierman" userId="3983efe3bbf6bf9a" providerId="LiveId" clId="{9CADC379-06E1-4738-BA8F-82B30D41B668}" dt="2021-10-31T21:34:36.460" v="1366" actId="20577"/>
          <ac:spMkLst>
            <pc:docMk/>
            <pc:sldMk cId="2599937751" sldId="527"/>
            <ac:spMk id="7" creationId="{758FAEA5-6383-47D4-BB1F-1982D51FE682}"/>
          </ac:spMkLst>
        </pc:spChg>
      </pc:sldChg>
      <pc:sldChg chg="modSp mod">
        <pc:chgData name="Nancy Nierman" userId="3983efe3bbf6bf9a" providerId="LiveId" clId="{9CADC379-06E1-4738-BA8F-82B30D41B668}" dt="2021-10-31T21:33:27.978" v="1351" actId="20577"/>
        <pc:sldMkLst>
          <pc:docMk/>
          <pc:sldMk cId="2324605648" sldId="529"/>
        </pc:sldMkLst>
        <pc:spChg chg="mod">
          <ac:chgData name="Nancy Nierman" userId="3983efe3bbf6bf9a" providerId="LiveId" clId="{9CADC379-06E1-4738-BA8F-82B30D41B668}" dt="2021-10-31T21:33:27.978" v="1351" actId="20577"/>
          <ac:spMkLst>
            <pc:docMk/>
            <pc:sldMk cId="2324605648" sldId="529"/>
            <ac:spMk id="7" creationId="{758FAEA5-6383-47D4-BB1F-1982D51FE682}"/>
          </ac:spMkLst>
        </pc:spChg>
      </pc:sldChg>
      <pc:sldChg chg="modSp mod">
        <pc:chgData name="Nancy Nierman" userId="3983efe3bbf6bf9a" providerId="LiveId" clId="{9CADC379-06E1-4738-BA8F-82B30D41B668}" dt="2021-10-31T21:34:12.710" v="1365" actId="20577"/>
        <pc:sldMkLst>
          <pc:docMk/>
          <pc:sldMk cId="577577049" sldId="530"/>
        </pc:sldMkLst>
        <pc:spChg chg="mod">
          <ac:chgData name="Nancy Nierman" userId="3983efe3bbf6bf9a" providerId="LiveId" clId="{9CADC379-06E1-4738-BA8F-82B30D41B668}" dt="2021-10-31T21:34:12.710" v="1365" actId="20577"/>
          <ac:spMkLst>
            <pc:docMk/>
            <pc:sldMk cId="577577049" sldId="530"/>
            <ac:spMk id="7" creationId="{758FAEA5-6383-47D4-BB1F-1982D51FE682}"/>
          </ac:spMkLst>
        </pc:spChg>
      </pc:sldChg>
      <pc:sldChg chg="modSp mod">
        <pc:chgData name="Nancy Nierman" userId="3983efe3bbf6bf9a" providerId="LiveId" clId="{9CADC379-06E1-4738-BA8F-82B30D41B668}" dt="2021-10-31T20:32:18.280" v="787" actId="20577"/>
        <pc:sldMkLst>
          <pc:docMk/>
          <pc:sldMk cId="1161031196" sldId="532"/>
        </pc:sldMkLst>
        <pc:graphicFrameChg chg="modGraphic">
          <ac:chgData name="Nancy Nierman" userId="3983efe3bbf6bf9a" providerId="LiveId" clId="{9CADC379-06E1-4738-BA8F-82B30D41B668}" dt="2021-10-31T20:32:18.280" v="787" actId="20577"/>
          <ac:graphicFrameMkLst>
            <pc:docMk/>
            <pc:sldMk cId="1161031196" sldId="532"/>
            <ac:graphicFrameMk id="9" creationId="{D9F8F4D1-687D-4EE0-8F24-0B73E97C66E2}"/>
          </ac:graphicFrameMkLst>
        </pc:graphicFrameChg>
      </pc:sldChg>
      <pc:sldChg chg="del">
        <pc:chgData name="Nancy Nierman" userId="3983efe3bbf6bf9a" providerId="LiveId" clId="{9CADC379-06E1-4738-BA8F-82B30D41B668}" dt="2021-10-31T21:24:28.216" v="1144" actId="47"/>
        <pc:sldMkLst>
          <pc:docMk/>
          <pc:sldMk cId="831588124" sldId="538"/>
        </pc:sldMkLst>
      </pc:sldChg>
      <pc:sldChg chg="del">
        <pc:chgData name="Nancy Nierman" userId="3983efe3bbf6bf9a" providerId="LiveId" clId="{9CADC379-06E1-4738-BA8F-82B30D41B668}" dt="2021-10-31T21:24:35.725" v="1145" actId="47"/>
        <pc:sldMkLst>
          <pc:docMk/>
          <pc:sldMk cId="3552378746" sldId="539"/>
        </pc:sldMkLst>
      </pc:sldChg>
      <pc:sldChg chg="modSp del mod">
        <pc:chgData name="Nancy Nierman" userId="3983efe3bbf6bf9a" providerId="LiveId" clId="{9CADC379-06E1-4738-BA8F-82B30D41B668}" dt="2021-10-31T20:30:16.786" v="785" actId="47"/>
        <pc:sldMkLst>
          <pc:docMk/>
          <pc:sldMk cId="1494264441" sldId="540"/>
        </pc:sldMkLst>
        <pc:spChg chg="mod">
          <ac:chgData name="Nancy Nierman" userId="3983efe3bbf6bf9a" providerId="LiveId" clId="{9CADC379-06E1-4738-BA8F-82B30D41B668}" dt="2021-10-31T20:29:02.595" v="780" actId="1076"/>
          <ac:spMkLst>
            <pc:docMk/>
            <pc:sldMk cId="1494264441" sldId="540"/>
            <ac:spMk id="2" creationId="{8DC84E61-33A1-41F4-A59F-3CA04BB85581}"/>
          </ac:spMkLst>
        </pc:spChg>
      </pc:sldChg>
      <pc:sldChg chg="modSp mod">
        <pc:chgData name="Nancy Nierman" userId="3983efe3bbf6bf9a" providerId="LiveId" clId="{9CADC379-06E1-4738-BA8F-82B30D41B668}" dt="2021-10-31T20:19:38.786" v="405" actId="12"/>
        <pc:sldMkLst>
          <pc:docMk/>
          <pc:sldMk cId="2570513499" sldId="543"/>
        </pc:sldMkLst>
        <pc:spChg chg="mod">
          <ac:chgData name="Nancy Nierman" userId="3983efe3bbf6bf9a" providerId="LiveId" clId="{9CADC379-06E1-4738-BA8F-82B30D41B668}" dt="2021-10-31T20:19:38.786" v="405" actId="12"/>
          <ac:spMkLst>
            <pc:docMk/>
            <pc:sldMk cId="2570513499" sldId="543"/>
            <ac:spMk id="2" creationId="{8DC84E61-33A1-41F4-A59F-3CA04BB85581}"/>
          </ac:spMkLst>
        </pc:spChg>
      </pc:sldChg>
      <pc:sldChg chg="modSp mod">
        <pc:chgData name="Nancy Nierman" userId="3983efe3bbf6bf9a" providerId="LiveId" clId="{9CADC379-06E1-4738-BA8F-82B30D41B668}" dt="2021-10-31T20:33:23.247" v="788" actId="20577"/>
        <pc:sldMkLst>
          <pc:docMk/>
          <pc:sldMk cId="4068175297" sldId="545"/>
        </pc:sldMkLst>
        <pc:spChg chg="mod">
          <ac:chgData name="Nancy Nierman" userId="3983efe3bbf6bf9a" providerId="LiveId" clId="{9CADC379-06E1-4738-BA8F-82B30D41B668}" dt="2021-10-31T20:33:23.247" v="788" actId="20577"/>
          <ac:spMkLst>
            <pc:docMk/>
            <pc:sldMk cId="4068175297" sldId="545"/>
            <ac:spMk id="8" creationId="{DA1A423A-FEDF-47E3-A49E-631A978C9A68}"/>
          </ac:spMkLst>
        </pc:spChg>
      </pc:sldChg>
      <pc:sldChg chg="modSp mod">
        <pc:chgData name="Nancy Nierman" userId="3983efe3bbf6bf9a" providerId="LiveId" clId="{9CADC379-06E1-4738-BA8F-82B30D41B668}" dt="2021-10-31T20:34:13.263" v="792" actId="113"/>
        <pc:sldMkLst>
          <pc:docMk/>
          <pc:sldMk cId="3950868490" sldId="546"/>
        </pc:sldMkLst>
        <pc:spChg chg="mod">
          <ac:chgData name="Nancy Nierman" userId="3983efe3bbf6bf9a" providerId="LiveId" clId="{9CADC379-06E1-4738-BA8F-82B30D41B668}" dt="2021-10-31T20:34:13.263" v="792" actId="113"/>
          <ac:spMkLst>
            <pc:docMk/>
            <pc:sldMk cId="3950868490" sldId="546"/>
            <ac:spMk id="8" creationId="{DA1A423A-FEDF-47E3-A49E-631A978C9A68}"/>
          </ac:spMkLst>
        </pc:spChg>
      </pc:sldChg>
      <pc:sldChg chg="modSp mod">
        <pc:chgData name="Nancy Nierman" userId="3983efe3bbf6bf9a" providerId="LiveId" clId="{9CADC379-06E1-4738-BA8F-82B30D41B668}" dt="2021-10-31T20:44:06.673" v="868" actId="20577"/>
        <pc:sldMkLst>
          <pc:docMk/>
          <pc:sldMk cId="532590919" sldId="552"/>
        </pc:sldMkLst>
        <pc:spChg chg="mod">
          <ac:chgData name="Nancy Nierman" userId="3983efe3bbf6bf9a" providerId="LiveId" clId="{9CADC379-06E1-4738-BA8F-82B30D41B668}" dt="2021-10-31T20:44:06.673" v="868" actId="20577"/>
          <ac:spMkLst>
            <pc:docMk/>
            <pc:sldMk cId="532590919" sldId="552"/>
            <ac:spMk id="9" creationId="{F81676D7-6C40-46FE-9F23-4A6A3843EBF7}"/>
          </ac:spMkLst>
        </pc:spChg>
      </pc:sldChg>
      <pc:sldChg chg="modSp mod">
        <pc:chgData name="Nancy Nierman" userId="3983efe3bbf6bf9a" providerId="LiveId" clId="{9CADC379-06E1-4738-BA8F-82B30D41B668}" dt="2021-10-31T20:12:35.494" v="137" actId="1076"/>
        <pc:sldMkLst>
          <pc:docMk/>
          <pc:sldMk cId="2074006746" sldId="556"/>
        </pc:sldMkLst>
        <pc:picChg chg="mod">
          <ac:chgData name="Nancy Nierman" userId="3983efe3bbf6bf9a" providerId="LiveId" clId="{9CADC379-06E1-4738-BA8F-82B30D41B668}" dt="2021-10-31T20:12:35.494" v="137" actId="1076"/>
          <ac:picMkLst>
            <pc:docMk/>
            <pc:sldMk cId="2074006746" sldId="556"/>
            <ac:picMk id="5" creationId="{5D698C87-D374-4942-871C-780C95F1E4B1}"/>
          </ac:picMkLst>
        </pc:picChg>
      </pc:sldChg>
      <pc:sldChg chg="modSp mod">
        <pc:chgData name="Nancy Nierman" userId="3983efe3bbf6bf9a" providerId="LiveId" clId="{9CADC379-06E1-4738-BA8F-82B30D41B668}" dt="2021-10-31T20:12:20.936" v="136" actId="1076"/>
        <pc:sldMkLst>
          <pc:docMk/>
          <pc:sldMk cId="3208795981" sldId="557"/>
        </pc:sldMkLst>
        <pc:picChg chg="mod">
          <ac:chgData name="Nancy Nierman" userId="3983efe3bbf6bf9a" providerId="LiveId" clId="{9CADC379-06E1-4738-BA8F-82B30D41B668}" dt="2021-10-31T20:12:20.936" v="136" actId="1076"/>
          <ac:picMkLst>
            <pc:docMk/>
            <pc:sldMk cId="3208795981" sldId="557"/>
            <ac:picMk id="9" creationId="{37DE6AD2-E2FD-4BDB-9C14-D10055163CEC}"/>
          </ac:picMkLst>
        </pc:picChg>
      </pc:sldChg>
      <pc:sldChg chg="modSp mod">
        <pc:chgData name="Nancy Nierman" userId="3983efe3bbf6bf9a" providerId="LiveId" clId="{9CADC379-06E1-4738-BA8F-82B30D41B668}" dt="2021-10-31T20:12:11.482" v="134" actId="1076"/>
        <pc:sldMkLst>
          <pc:docMk/>
          <pc:sldMk cId="1439893524" sldId="561"/>
        </pc:sldMkLst>
        <pc:picChg chg="mod">
          <ac:chgData name="Nancy Nierman" userId="3983efe3bbf6bf9a" providerId="LiveId" clId="{9CADC379-06E1-4738-BA8F-82B30D41B668}" dt="2021-10-31T20:12:11.482" v="134" actId="1076"/>
          <ac:picMkLst>
            <pc:docMk/>
            <pc:sldMk cId="1439893524" sldId="561"/>
            <ac:picMk id="8" creationId="{9F75793A-95ED-4287-90E0-05414CC04294}"/>
          </ac:picMkLst>
        </pc:picChg>
      </pc:sldChg>
      <pc:sldChg chg="delSp modSp mod">
        <pc:chgData name="Nancy Nierman" userId="3983efe3bbf6bf9a" providerId="LiveId" clId="{9CADC379-06E1-4738-BA8F-82B30D41B668}" dt="2021-10-31T20:14:51.487" v="354" actId="1076"/>
        <pc:sldMkLst>
          <pc:docMk/>
          <pc:sldMk cId="419966124" sldId="562"/>
        </pc:sldMkLst>
        <pc:graphicFrameChg chg="mod modGraphic">
          <ac:chgData name="Nancy Nierman" userId="3983efe3bbf6bf9a" providerId="LiveId" clId="{9CADC379-06E1-4738-BA8F-82B30D41B668}" dt="2021-10-31T20:14:51.487" v="354" actId="1076"/>
          <ac:graphicFrameMkLst>
            <pc:docMk/>
            <pc:sldMk cId="419966124" sldId="562"/>
            <ac:graphicFrameMk id="7" creationId="{1E3F6F0A-301C-48D2-9973-06D9B49E484D}"/>
          </ac:graphicFrameMkLst>
        </pc:graphicFrameChg>
        <pc:picChg chg="del mod">
          <ac:chgData name="Nancy Nierman" userId="3983efe3bbf6bf9a" providerId="LiveId" clId="{9CADC379-06E1-4738-BA8F-82B30D41B668}" dt="2021-10-31T20:12:52.524" v="138" actId="478"/>
          <ac:picMkLst>
            <pc:docMk/>
            <pc:sldMk cId="419966124" sldId="562"/>
            <ac:picMk id="5" creationId="{6CA7AB2F-92A7-463F-9CFA-6E9A3726C298}"/>
          </ac:picMkLst>
        </pc:picChg>
      </pc:sldChg>
      <pc:sldChg chg="modSp mod">
        <pc:chgData name="Nancy Nierman" userId="3983efe3bbf6bf9a" providerId="LiveId" clId="{9CADC379-06E1-4738-BA8F-82B30D41B668}" dt="2021-10-31T21:29:41.528" v="1232" actId="20577"/>
        <pc:sldMkLst>
          <pc:docMk/>
          <pc:sldMk cId="3578369856" sldId="563"/>
        </pc:sldMkLst>
        <pc:graphicFrameChg chg="modGraphic">
          <ac:chgData name="Nancy Nierman" userId="3983efe3bbf6bf9a" providerId="LiveId" clId="{9CADC379-06E1-4738-BA8F-82B30D41B668}" dt="2021-10-31T21:29:41.528" v="1232" actId="20577"/>
          <ac:graphicFrameMkLst>
            <pc:docMk/>
            <pc:sldMk cId="3578369856" sldId="563"/>
            <ac:graphicFrameMk id="5" creationId="{E2146AB3-DBB6-4D65-AEFD-69128F9BC814}"/>
          </ac:graphicFrameMkLst>
        </pc:graphicFrameChg>
        <pc:picChg chg="mod">
          <ac:chgData name="Nancy Nierman" userId="3983efe3bbf6bf9a" providerId="LiveId" clId="{9CADC379-06E1-4738-BA8F-82B30D41B668}" dt="2021-10-31T20:12:06.112" v="133" actId="1076"/>
          <ac:picMkLst>
            <pc:docMk/>
            <pc:sldMk cId="3578369856" sldId="563"/>
            <ac:picMk id="8" creationId="{9F75793A-95ED-4287-90E0-05414CC04294}"/>
          </ac:picMkLst>
        </pc:picChg>
      </pc:sldChg>
      <pc:sldChg chg="addSp delSp modSp mod">
        <pc:chgData name="Nancy Nierman" userId="3983efe3bbf6bf9a" providerId="LiveId" clId="{9CADC379-06E1-4738-BA8F-82B30D41B668}" dt="2021-10-31T20:30:03.250" v="784" actId="6549"/>
        <pc:sldMkLst>
          <pc:docMk/>
          <pc:sldMk cId="3395554297" sldId="564"/>
        </pc:sldMkLst>
        <pc:spChg chg="mod">
          <ac:chgData name="Nancy Nierman" userId="3983efe3bbf6bf9a" providerId="LiveId" clId="{9CADC379-06E1-4738-BA8F-82B30D41B668}" dt="2021-10-31T20:30:03.250" v="784" actId="6549"/>
          <ac:spMkLst>
            <pc:docMk/>
            <pc:sldMk cId="3395554297" sldId="564"/>
            <ac:spMk id="2" creationId="{8DC84E61-33A1-41F4-A59F-3CA04BB85581}"/>
          </ac:spMkLst>
        </pc:spChg>
        <pc:spChg chg="add del mod">
          <ac:chgData name="Nancy Nierman" userId="3983efe3bbf6bf9a" providerId="LiveId" clId="{9CADC379-06E1-4738-BA8F-82B30D41B668}" dt="2021-10-31T20:29:51.575" v="782"/>
          <ac:spMkLst>
            <pc:docMk/>
            <pc:sldMk cId="3395554297" sldId="564"/>
            <ac:spMk id="5" creationId="{84EE420D-690D-4F0A-8C21-3A82D8302CB6}"/>
          </ac:spMkLst>
        </pc:spChg>
        <pc:spChg chg="del">
          <ac:chgData name="Nancy Nierman" userId="3983efe3bbf6bf9a" providerId="LiveId" clId="{9CADC379-06E1-4738-BA8F-82B30D41B668}" dt="2021-10-31T20:29:40.034" v="781" actId="478"/>
          <ac:spMkLst>
            <pc:docMk/>
            <pc:sldMk cId="3395554297" sldId="564"/>
            <ac:spMk id="8" creationId="{64A1D52D-6E55-45BA-8611-18BE08FD6891}"/>
          </ac:spMkLst>
        </pc:spChg>
        <pc:graphicFrameChg chg="add mod">
          <ac:chgData name="Nancy Nierman" userId="3983efe3bbf6bf9a" providerId="LiveId" clId="{9CADC379-06E1-4738-BA8F-82B30D41B668}" dt="2021-10-31T20:29:55.403" v="783" actId="1076"/>
          <ac:graphicFrameMkLst>
            <pc:docMk/>
            <pc:sldMk cId="3395554297" sldId="564"/>
            <ac:graphicFrameMk id="7" creationId="{B7FB0C1A-2796-47FE-BBF6-47C985E9F8C1}"/>
          </ac:graphicFrameMkLst>
        </pc:graphicFrameChg>
      </pc:sldChg>
      <pc:sldChg chg="modSp mod">
        <pc:chgData name="Nancy Nierman" userId="3983efe3bbf6bf9a" providerId="LiveId" clId="{9CADC379-06E1-4738-BA8F-82B30D41B668}" dt="2021-10-31T21:37:35.030" v="1368" actId="27636"/>
        <pc:sldMkLst>
          <pc:docMk/>
          <pc:sldMk cId="1442276139" sldId="565"/>
        </pc:sldMkLst>
        <pc:spChg chg="mod">
          <ac:chgData name="Nancy Nierman" userId="3983efe3bbf6bf9a" providerId="LiveId" clId="{9CADC379-06E1-4738-BA8F-82B30D41B668}" dt="2021-10-31T21:00:44.387" v="993" actId="6549"/>
          <ac:spMkLst>
            <pc:docMk/>
            <pc:sldMk cId="1442276139" sldId="565"/>
            <ac:spMk id="2" creationId="{8DC84E61-33A1-41F4-A59F-3CA04BB85581}"/>
          </ac:spMkLst>
        </pc:spChg>
        <pc:spChg chg="mod">
          <ac:chgData name="Nancy Nierman" userId="3983efe3bbf6bf9a" providerId="LiveId" clId="{9CADC379-06E1-4738-BA8F-82B30D41B668}" dt="2021-10-31T21:37:35.030" v="1368" actId="27636"/>
          <ac:spMkLst>
            <pc:docMk/>
            <pc:sldMk cId="1442276139" sldId="565"/>
            <ac:spMk id="6" creationId="{B09A79C7-6378-4CA5-BE86-A7E0339322E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hyperlink" Target="https://studentaid.gov/sites/default/files/public-service-application-for-forgiveness.pdf" TargetMode="Externa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studentaid.gov/sites/default/files/public-service-application-for-forgiveness.pdf" TargetMode="External"/><Relationship Id="rId7" Type="http://schemas.openxmlformats.org/officeDocument/2006/relationships/image" Target="../media/image13.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6B0D8-C33A-4F81-8C86-372814AF5569}"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FFDABB2-400D-4B13-9CF6-40397123668D}">
      <dgm:prSet/>
      <dgm:spPr/>
      <dgm:t>
        <a:bodyPr/>
        <a:lstStyle/>
        <a:p>
          <a:r>
            <a:rPr lang="en-US" dirty="0">
              <a:latin typeface="Barlow" panose="00000500000000000000" pitchFamily="2" charset="0"/>
            </a:rPr>
            <a:t>File the form </a:t>
          </a:r>
          <a:r>
            <a:rPr lang="en-US" b="1" dirty="0">
              <a:latin typeface="Barlow" panose="00000500000000000000" pitchFamily="2" charset="0"/>
            </a:rPr>
            <a:t>annually </a:t>
          </a:r>
          <a:r>
            <a:rPr lang="en-US" dirty="0">
              <a:latin typeface="Barlow" panose="00000500000000000000" pitchFamily="2" charset="0"/>
            </a:rPr>
            <a:t>to track your payments: </a:t>
          </a:r>
          <a:r>
            <a:rPr lang="en-US" u="sng" dirty="0">
              <a:latin typeface="Barlow" panose="00000500000000000000" pitchFamily="2" charset="0"/>
              <a:hlinkClick xmlns:r="http://schemas.openxmlformats.org/officeDocument/2006/relationships" r:id="rId1"/>
            </a:rPr>
            <a:t>Click here for form.</a:t>
          </a:r>
          <a:endParaRPr lang="en-US" dirty="0">
            <a:latin typeface="Barlow" panose="00000500000000000000" pitchFamily="2" charset="0"/>
          </a:endParaRPr>
        </a:p>
      </dgm:t>
    </dgm:pt>
    <dgm:pt modelId="{1058D75E-646C-4D44-8E7F-8E4EDFD49347}" type="parTrans" cxnId="{83193DA9-50A1-439B-BF2A-D4B6AFA96B54}">
      <dgm:prSet/>
      <dgm:spPr/>
      <dgm:t>
        <a:bodyPr/>
        <a:lstStyle/>
        <a:p>
          <a:endParaRPr lang="en-US"/>
        </a:p>
      </dgm:t>
    </dgm:pt>
    <dgm:pt modelId="{DFC1704B-3B54-4FA8-AD21-6DB88E41FB0C}" type="sibTrans" cxnId="{83193DA9-50A1-439B-BF2A-D4B6AFA96B54}">
      <dgm:prSet/>
      <dgm:spPr/>
      <dgm:t>
        <a:bodyPr/>
        <a:lstStyle/>
        <a:p>
          <a:endParaRPr lang="en-US"/>
        </a:p>
      </dgm:t>
    </dgm:pt>
    <dgm:pt modelId="{599EA472-5B86-49C7-9DDF-68675A066599}">
      <dgm:prSet/>
      <dgm:spPr/>
      <dgm:t>
        <a:bodyPr/>
        <a:lstStyle/>
        <a:p>
          <a:r>
            <a:rPr lang="en-US" dirty="0">
              <a:latin typeface="Barlow" panose="00000500000000000000" pitchFamily="2" charset="0"/>
            </a:rPr>
            <a:t>Your employer (usually HR) must certify your employment by completing the employer section. </a:t>
          </a:r>
        </a:p>
      </dgm:t>
    </dgm:pt>
    <dgm:pt modelId="{6192DC56-67D0-4D19-BE17-9FDC3F6321DD}" type="parTrans" cxnId="{0AD40014-03ED-47FE-87F8-18AA294084B0}">
      <dgm:prSet/>
      <dgm:spPr/>
      <dgm:t>
        <a:bodyPr/>
        <a:lstStyle/>
        <a:p>
          <a:endParaRPr lang="en-US"/>
        </a:p>
      </dgm:t>
    </dgm:pt>
    <dgm:pt modelId="{E9BD780B-10EE-4640-B8D9-25A644C7A2B4}" type="sibTrans" cxnId="{0AD40014-03ED-47FE-87F8-18AA294084B0}">
      <dgm:prSet/>
      <dgm:spPr/>
      <dgm:t>
        <a:bodyPr/>
        <a:lstStyle/>
        <a:p>
          <a:endParaRPr lang="en-US"/>
        </a:p>
      </dgm:t>
    </dgm:pt>
    <dgm:pt modelId="{BBA97BB6-CA9A-4CB2-9EFD-4EF43B112C53}">
      <dgm:prSet/>
      <dgm:spPr/>
      <dgm:t>
        <a:bodyPr/>
        <a:lstStyle/>
        <a:p>
          <a:r>
            <a:rPr lang="en-US" b="1" dirty="0">
              <a:latin typeface="Barlow" panose="00000500000000000000" pitchFamily="2" charset="0"/>
            </a:rPr>
            <a:t>If your loans are currently with FedLoan</a:t>
          </a:r>
          <a:r>
            <a:rPr lang="en-US" dirty="0">
              <a:latin typeface="Barlow" panose="00000500000000000000" pitchFamily="2" charset="0"/>
            </a:rPr>
            <a:t>, you should file the PSLF Certification form now to get an </a:t>
          </a:r>
          <a:r>
            <a:rPr lang="en-US" b="1" dirty="0">
              <a:latin typeface="Barlow" panose="00000500000000000000" pitchFamily="2" charset="0"/>
            </a:rPr>
            <a:t>updated</a:t>
          </a:r>
          <a:r>
            <a:rPr lang="en-US" dirty="0">
              <a:latin typeface="Barlow" panose="00000500000000000000" pitchFamily="2" charset="0"/>
            </a:rPr>
            <a:t> </a:t>
          </a:r>
          <a:r>
            <a:rPr lang="en-US" b="1" dirty="0">
              <a:latin typeface="Barlow" panose="00000500000000000000" pitchFamily="2" charset="0"/>
            </a:rPr>
            <a:t>count</a:t>
          </a:r>
          <a:r>
            <a:rPr lang="en-US" dirty="0">
              <a:latin typeface="Barlow" panose="00000500000000000000" pitchFamily="2" charset="0"/>
            </a:rPr>
            <a:t> of your qualifying payments.</a:t>
          </a:r>
        </a:p>
      </dgm:t>
    </dgm:pt>
    <dgm:pt modelId="{D2D582EE-AC78-470C-A5BF-6D2FF278656C}" type="parTrans" cxnId="{71781036-D263-45ED-A706-FCE3033FF98B}">
      <dgm:prSet/>
      <dgm:spPr/>
      <dgm:t>
        <a:bodyPr/>
        <a:lstStyle/>
        <a:p>
          <a:endParaRPr lang="en-US"/>
        </a:p>
      </dgm:t>
    </dgm:pt>
    <dgm:pt modelId="{57BDA5E6-2FAE-424C-9B95-A0BE5FAD03B0}" type="sibTrans" cxnId="{71781036-D263-45ED-A706-FCE3033FF98B}">
      <dgm:prSet/>
      <dgm:spPr/>
      <dgm:t>
        <a:bodyPr/>
        <a:lstStyle/>
        <a:p>
          <a:endParaRPr lang="en-US"/>
        </a:p>
      </dgm:t>
    </dgm:pt>
    <dgm:pt modelId="{9CAE88D2-97A2-41E9-B10E-B41FD7A409DA}">
      <dgm:prSet/>
      <dgm:spPr/>
      <dgm:t>
        <a:bodyPr/>
        <a:lstStyle/>
        <a:p>
          <a:r>
            <a:rPr lang="en-US" b="1" dirty="0">
              <a:latin typeface="Barlow" panose="00000500000000000000" pitchFamily="2" charset="0"/>
            </a:rPr>
            <a:t>If your loans are NOT with FedLoan AND you are not requesting a review under the Temporary Waiver Opportunity: </a:t>
          </a:r>
          <a:endParaRPr lang="en-US" dirty="0">
            <a:latin typeface="Barlow" panose="00000500000000000000" pitchFamily="2" charset="0"/>
          </a:endParaRPr>
        </a:p>
      </dgm:t>
    </dgm:pt>
    <dgm:pt modelId="{63105269-2F58-4CC4-A511-8F43F22991D3}" type="parTrans" cxnId="{B78FD356-234D-40CF-BF3C-96D52577C548}">
      <dgm:prSet/>
      <dgm:spPr/>
      <dgm:t>
        <a:bodyPr/>
        <a:lstStyle/>
        <a:p>
          <a:endParaRPr lang="en-US"/>
        </a:p>
      </dgm:t>
    </dgm:pt>
    <dgm:pt modelId="{2F82205F-4F7C-401A-9937-1A04C9CE69C3}" type="sibTrans" cxnId="{B78FD356-234D-40CF-BF3C-96D52577C548}">
      <dgm:prSet/>
      <dgm:spPr/>
      <dgm:t>
        <a:bodyPr/>
        <a:lstStyle/>
        <a:p>
          <a:endParaRPr lang="en-US"/>
        </a:p>
      </dgm:t>
    </dgm:pt>
    <dgm:pt modelId="{751495B2-550B-4F10-8381-1297A3379FCB}">
      <dgm:prSet/>
      <dgm:spPr/>
      <dgm:t>
        <a:bodyPr/>
        <a:lstStyle/>
        <a:p>
          <a:r>
            <a:rPr lang="en-US" dirty="0">
              <a:latin typeface="Barlow" panose="00000500000000000000" pitchFamily="2" charset="0"/>
            </a:rPr>
            <a:t>File the form now if you think you are within two years of receiving all 120 qualifying payments.  Submit the form to FedLoan. </a:t>
          </a:r>
        </a:p>
      </dgm:t>
    </dgm:pt>
    <dgm:pt modelId="{635FE9EF-9C0B-4763-B7C8-8F75DC860403}" type="parTrans" cxnId="{225301D0-9B34-4F8D-B966-9BBD4D271297}">
      <dgm:prSet/>
      <dgm:spPr/>
      <dgm:t>
        <a:bodyPr/>
        <a:lstStyle/>
        <a:p>
          <a:endParaRPr lang="en-US"/>
        </a:p>
      </dgm:t>
    </dgm:pt>
    <dgm:pt modelId="{3077D9D8-AE73-4923-84CE-103E0237F529}" type="sibTrans" cxnId="{225301D0-9B34-4F8D-B966-9BBD4D271297}">
      <dgm:prSet/>
      <dgm:spPr/>
      <dgm:t>
        <a:bodyPr/>
        <a:lstStyle/>
        <a:p>
          <a:endParaRPr lang="en-US"/>
        </a:p>
      </dgm:t>
    </dgm:pt>
    <dgm:pt modelId="{17E80B39-C2F3-4638-86BE-632C9040EA6E}">
      <dgm:prSet/>
      <dgm:spPr/>
      <dgm:t>
        <a:bodyPr/>
        <a:lstStyle/>
        <a:p>
          <a:r>
            <a:rPr lang="en-US" dirty="0">
              <a:latin typeface="Barlow" panose="00000500000000000000" pitchFamily="2" charset="0"/>
            </a:rPr>
            <a:t>If you have eight or more years to reach the 120 payments, wait until further guidance.  </a:t>
          </a:r>
        </a:p>
      </dgm:t>
    </dgm:pt>
    <dgm:pt modelId="{97A7EFCB-BFA1-47E3-A84E-1355EADCC02A}" type="parTrans" cxnId="{5D57C74C-7537-40E8-A021-56DB3F1ED5DC}">
      <dgm:prSet/>
      <dgm:spPr/>
      <dgm:t>
        <a:bodyPr/>
        <a:lstStyle/>
        <a:p>
          <a:endParaRPr lang="en-US"/>
        </a:p>
      </dgm:t>
    </dgm:pt>
    <dgm:pt modelId="{C8C0C1A9-B653-4694-BC9B-F3DE7725B055}" type="sibTrans" cxnId="{5D57C74C-7537-40E8-A021-56DB3F1ED5DC}">
      <dgm:prSet/>
      <dgm:spPr/>
      <dgm:t>
        <a:bodyPr/>
        <a:lstStyle/>
        <a:p>
          <a:endParaRPr lang="en-US"/>
        </a:p>
      </dgm:t>
    </dgm:pt>
    <dgm:pt modelId="{4CC1D910-8B74-4F41-A8DD-54A71FDE6611}" type="pres">
      <dgm:prSet presAssocID="{F196B0D8-C33A-4F81-8C86-372814AF5569}" presName="root" presStyleCnt="0">
        <dgm:presLayoutVars>
          <dgm:dir/>
          <dgm:resizeHandles val="exact"/>
        </dgm:presLayoutVars>
      </dgm:prSet>
      <dgm:spPr/>
    </dgm:pt>
    <dgm:pt modelId="{8C9DE4A9-BE3E-4F3A-94D3-672E3367457E}" type="pres">
      <dgm:prSet presAssocID="{AFFDABB2-400D-4B13-9CF6-40397123668D}" presName="compNode" presStyleCnt="0"/>
      <dgm:spPr/>
    </dgm:pt>
    <dgm:pt modelId="{8AECE2AE-651D-4CC1-B4C9-5B37FD1151A0}" type="pres">
      <dgm:prSet presAssocID="{AFFDABB2-400D-4B13-9CF6-40397123668D}" presName="bgRect" presStyleLbl="bgShp" presStyleIdx="0" presStyleCnt="4"/>
      <dgm:spPr/>
    </dgm:pt>
    <dgm:pt modelId="{5AD38D8F-B985-4FB1-96A4-F7EDA0551108}" type="pres">
      <dgm:prSet presAssocID="{AFFDABB2-400D-4B13-9CF6-40397123668D}"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1AF1B739-CB96-4918-B0F3-3518F7B1CE3C}" type="pres">
      <dgm:prSet presAssocID="{AFFDABB2-400D-4B13-9CF6-40397123668D}" presName="spaceRect" presStyleCnt="0"/>
      <dgm:spPr/>
    </dgm:pt>
    <dgm:pt modelId="{9AD9742F-356A-4432-80CF-E02FE140E3E8}" type="pres">
      <dgm:prSet presAssocID="{AFFDABB2-400D-4B13-9CF6-40397123668D}" presName="parTx" presStyleLbl="revTx" presStyleIdx="0" presStyleCnt="5">
        <dgm:presLayoutVars>
          <dgm:chMax val="0"/>
          <dgm:chPref val="0"/>
        </dgm:presLayoutVars>
      </dgm:prSet>
      <dgm:spPr/>
    </dgm:pt>
    <dgm:pt modelId="{B36B78B8-557B-43F0-A865-130BE3B65247}" type="pres">
      <dgm:prSet presAssocID="{DFC1704B-3B54-4FA8-AD21-6DB88E41FB0C}" presName="sibTrans" presStyleCnt="0"/>
      <dgm:spPr/>
    </dgm:pt>
    <dgm:pt modelId="{51D06B1B-6F5A-4826-92E6-8BF34F43D35F}" type="pres">
      <dgm:prSet presAssocID="{599EA472-5B86-49C7-9DDF-68675A066599}" presName="compNode" presStyleCnt="0"/>
      <dgm:spPr/>
    </dgm:pt>
    <dgm:pt modelId="{C5B4A173-8DA2-43B5-B681-4B5BED999D21}" type="pres">
      <dgm:prSet presAssocID="{599EA472-5B86-49C7-9DDF-68675A066599}" presName="bgRect" presStyleLbl="bgShp" presStyleIdx="1" presStyleCnt="4"/>
      <dgm:spPr/>
    </dgm:pt>
    <dgm:pt modelId="{984DC79D-C51B-4BD3-AD64-149ED38FDA62}" type="pres">
      <dgm:prSet presAssocID="{599EA472-5B86-49C7-9DDF-68675A066599}"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ffice Worker"/>
        </a:ext>
      </dgm:extLst>
    </dgm:pt>
    <dgm:pt modelId="{9DE27150-E8E0-411F-838B-F61D03B218D5}" type="pres">
      <dgm:prSet presAssocID="{599EA472-5B86-49C7-9DDF-68675A066599}" presName="spaceRect" presStyleCnt="0"/>
      <dgm:spPr/>
    </dgm:pt>
    <dgm:pt modelId="{041C2D72-B411-441E-AE77-CB9938221517}" type="pres">
      <dgm:prSet presAssocID="{599EA472-5B86-49C7-9DDF-68675A066599}" presName="parTx" presStyleLbl="revTx" presStyleIdx="1" presStyleCnt="5">
        <dgm:presLayoutVars>
          <dgm:chMax val="0"/>
          <dgm:chPref val="0"/>
        </dgm:presLayoutVars>
      </dgm:prSet>
      <dgm:spPr/>
    </dgm:pt>
    <dgm:pt modelId="{C170CC76-C7B4-4ED8-BFF7-B5C39CA86BE9}" type="pres">
      <dgm:prSet presAssocID="{E9BD780B-10EE-4640-B8D9-25A644C7A2B4}" presName="sibTrans" presStyleCnt="0"/>
      <dgm:spPr/>
    </dgm:pt>
    <dgm:pt modelId="{D028A669-55A5-4F19-B7D0-7D10103AFD87}" type="pres">
      <dgm:prSet presAssocID="{BBA97BB6-CA9A-4CB2-9EFD-4EF43B112C53}" presName="compNode" presStyleCnt="0"/>
      <dgm:spPr/>
    </dgm:pt>
    <dgm:pt modelId="{5EC7B694-11FA-4659-B6A9-90A9402507EE}" type="pres">
      <dgm:prSet presAssocID="{BBA97BB6-CA9A-4CB2-9EFD-4EF43B112C53}" presName="bgRect" presStyleLbl="bgShp" presStyleIdx="2" presStyleCnt="4"/>
      <dgm:spPr/>
    </dgm:pt>
    <dgm:pt modelId="{1BDD7D55-77A1-4C2B-ABF2-71A8FFE8FC75}" type="pres">
      <dgm:prSet presAssocID="{BBA97BB6-CA9A-4CB2-9EFD-4EF43B112C5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Tally with solid fill"/>
        </a:ext>
      </dgm:extLst>
    </dgm:pt>
    <dgm:pt modelId="{01BF8898-2FC9-4E3B-AC92-5A004820BCAE}" type="pres">
      <dgm:prSet presAssocID="{BBA97BB6-CA9A-4CB2-9EFD-4EF43B112C53}" presName="spaceRect" presStyleCnt="0"/>
      <dgm:spPr/>
    </dgm:pt>
    <dgm:pt modelId="{E1811961-76A4-4E62-8A15-44139154405F}" type="pres">
      <dgm:prSet presAssocID="{BBA97BB6-CA9A-4CB2-9EFD-4EF43B112C53}" presName="parTx" presStyleLbl="revTx" presStyleIdx="2" presStyleCnt="5">
        <dgm:presLayoutVars>
          <dgm:chMax val="0"/>
          <dgm:chPref val="0"/>
        </dgm:presLayoutVars>
      </dgm:prSet>
      <dgm:spPr/>
    </dgm:pt>
    <dgm:pt modelId="{5F380E7A-2438-4E29-8565-198EE476DF49}" type="pres">
      <dgm:prSet presAssocID="{57BDA5E6-2FAE-424C-9B95-A0BE5FAD03B0}" presName="sibTrans" presStyleCnt="0"/>
      <dgm:spPr/>
    </dgm:pt>
    <dgm:pt modelId="{198A5DF1-A35F-4B3A-B04B-875E8EF503E9}" type="pres">
      <dgm:prSet presAssocID="{9CAE88D2-97A2-41E9-B10E-B41FD7A409DA}" presName="compNode" presStyleCnt="0"/>
      <dgm:spPr/>
    </dgm:pt>
    <dgm:pt modelId="{C6C49A94-B33C-4DF3-9AF2-6325975F1EFB}" type="pres">
      <dgm:prSet presAssocID="{9CAE88D2-97A2-41E9-B10E-B41FD7A409DA}" presName="bgRect" presStyleLbl="bgShp" presStyleIdx="3" presStyleCnt="4"/>
      <dgm:spPr/>
    </dgm:pt>
    <dgm:pt modelId="{516F87EE-B4E5-4460-B1D5-578B4B78D21B}" type="pres">
      <dgm:prSet presAssocID="{9CAE88D2-97A2-41E9-B10E-B41FD7A409DA}"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Warning with solid fill"/>
        </a:ext>
      </dgm:extLst>
    </dgm:pt>
    <dgm:pt modelId="{FF0AA29F-EB52-40D8-8116-2FE1EAF79AA8}" type="pres">
      <dgm:prSet presAssocID="{9CAE88D2-97A2-41E9-B10E-B41FD7A409DA}" presName="spaceRect" presStyleCnt="0"/>
      <dgm:spPr/>
    </dgm:pt>
    <dgm:pt modelId="{9059D94D-F3C8-4BC4-8180-F010F11830F4}" type="pres">
      <dgm:prSet presAssocID="{9CAE88D2-97A2-41E9-B10E-B41FD7A409DA}" presName="parTx" presStyleLbl="revTx" presStyleIdx="3" presStyleCnt="5">
        <dgm:presLayoutVars>
          <dgm:chMax val="0"/>
          <dgm:chPref val="0"/>
        </dgm:presLayoutVars>
      </dgm:prSet>
      <dgm:spPr/>
    </dgm:pt>
    <dgm:pt modelId="{DA87D50F-FFFB-4D1D-88D2-3B9C9529BF32}" type="pres">
      <dgm:prSet presAssocID="{9CAE88D2-97A2-41E9-B10E-B41FD7A409DA}" presName="desTx" presStyleLbl="revTx" presStyleIdx="4" presStyleCnt="5">
        <dgm:presLayoutVars/>
      </dgm:prSet>
      <dgm:spPr/>
    </dgm:pt>
  </dgm:ptLst>
  <dgm:cxnLst>
    <dgm:cxn modelId="{0AD40014-03ED-47FE-87F8-18AA294084B0}" srcId="{F196B0D8-C33A-4F81-8C86-372814AF5569}" destId="{599EA472-5B86-49C7-9DDF-68675A066599}" srcOrd="1" destOrd="0" parTransId="{6192DC56-67D0-4D19-BE17-9FDC3F6321DD}" sibTransId="{E9BD780B-10EE-4640-B8D9-25A644C7A2B4}"/>
    <dgm:cxn modelId="{71781036-D263-45ED-A706-FCE3033FF98B}" srcId="{F196B0D8-C33A-4F81-8C86-372814AF5569}" destId="{BBA97BB6-CA9A-4CB2-9EFD-4EF43B112C53}" srcOrd="2" destOrd="0" parTransId="{D2D582EE-AC78-470C-A5BF-6D2FF278656C}" sibTransId="{57BDA5E6-2FAE-424C-9B95-A0BE5FAD03B0}"/>
    <dgm:cxn modelId="{D3893E42-F0EC-4C27-8B90-B4E716B45232}" type="presOf" srcId="{F196B0D8-C33A-4F81-8C86-372814AF5569}" destId="{4CC1D910-8B74-4F41-A8DD-54A71FDE6611}" srcOrd="0" destOrd="0" presId="urn:microsoft.com/office/officeart/2018/2/layout/IconVerticalSolidList"/>
    <dgm:cxn modelId="{5D57C74C-7537-40E8-A021-56DB3F1ED5DC}" srcId="{9CAE88D2-97A2-41E9-B10E-B41FD7A409DA}" destId="{17E80B39-C2F3-4638-86BE-632C9040EA6E}" srcOrd="1" destOrd="0" parTransId="{97A7EFCB-BFA1-47E3-A84E-1355EADCC02A}" sibTransId="{C8C0C1A9-B653-4694-BC9B-F3DE7725B055}"/>
    <dgm:cxn modelId="{E001466E-1CBC-439B-ABB0-09D5C68ECBDC}" type="presOf" srcId="{17E80B39-C2F3-4638-86BE-632C9040EA6E}" destId="{DA87D50F-FFFB-4D1D-88D2-3B9C9529BF32}" srcOrd="0" destOrd="1" presId="urn:microsoft.com/office/officeart/2018/2/layout/IconVerticalSolidList"/>
    <dgm:cxn modelId="{B78FD356-234D-40CF-BF3C-96D52577C548}" srcId="{F196B0D8-C33A-4F81-8C86-372814AF5569}" destId="{9CAE88D2-97A2-41E9-B10E-B41FD7A409DA}" srcOrd="3" destOrd="0" parTransId="{63105269-2F58-4CC4-A511-8F43F22991D3}" sibTransId="{2F82205F-4F7C-401A-9937-1A04C9CE69C3}"/>
    <dgm:cxn modelId="{0BF9A67A-9B43-44D6-B7E3-44748E92BA83}" type="presOf" srcId="{AFFDABB2-400D-4B13-9CF6-40397123668D}" destId="{9AD9742F-356A-4432-80CF-E02FE140E3E8}" srcOrd="0" destOrd="0" presId="urn:microsoft.com/office/officeart/2018/2/layout/IconVerticalSolidList"/>
    <dgm:cxn modelId="{DA1AC392-70DC-4EB0-9EDB-C28B92C66C7E}" type="presOf" srcId="{599EA472-5B86-49C7-9DDF-68675A066599}" destId="{041C2D72-B411-441E-AE77-CB9938221517}" srcOrd="0" destOrd="0" presId="urn:microsoft.com/office/officeart/2018/2/layout/IconVerticalSolidList"/>
    <dgm:cxn modelId="{ACDE22A2-5310-4C12-A702-3F61065DCE7E}" type="presOf" srcId="{9CAE88D2-97A2-41E9-B10E-B41FD7A409DA}" destId="{9059D94D-F3C8-4BC4-8180-F010F11830F4}" srcOrd="0" destOrd="0" presId="urn:microsoft.com/office/officeart/2018/2/layout/IconVerticalSolidList"/>
    <dgm:cxn modelId="{83193DA9-50A1-439B-BF2A-D4B6AFA96B54}" srcId="{F196B0D8-C33A-4F81-8C86-372814AF5569}" destId="{AFFDABB2-400D-4B13-9CF6-40397123668D}" srcOrd="0" destOrd="0" parTransId="{1058D75E-646C-4D44-8E7F-8E4EDFD49347}" sibTransId="{DFC1704B-3B54-4FA8-AD21-6DB88E41FB0C}"/>
    <dgm:cxn modelId="{7B9883AA-DAC1-4FA5-B0FE-12EED8DC5B09}" type="presOf" srcId="{751495B2-550B-4F10-8381-1297A3379FCB}" destId="{DA87D50F-FFFB-4D1D-88D2-3B9C9529BF32}" srcOrd="0" destOrd="0" presId="urn:microsoft.com/office/officeart/2018/2/layout/IconVerticalSolidList"/>
    <dgm:cxn modelId="{45DAD7BD-7E54-484B-8725-42B5AF326E3A}" type="presOf" srcId="{BBA97BB6-CA9A-4CB2-9EFD-4EF43B112C53}" destId="{E1811961-76A4-4E62-8A15-44139154405F}" srcOrd="0" destOrd="0" presId="urn:microsoft.com/office/officeart/2018/2/layout/IconVerticalSolidList"/>
    <dgm:cxn modelId="{225301D0-9B34-4F8D-B966-9BBD4D271297}" srcId="{9CAE88D2-97A2-41E9-B10E-B41FD7A409DA}" destId="{751495B2-550B-4F10-8381-1297A3379FCB}" srcOrd="0" destOrd="0" parTransId="{635FE9EF-9C0B-4763-B7C8-8F75DC860403}" sibTransId="{3077D9D8-AE73-4923-84CE-103E0237F529}"/>
    <dgm:cxn modelId="{13A281CB-AA10-4C7B-B6CB-620EFA0157A1}" type="presParOf" srcId="{4CC1D910-8B74-4F41-A8DD-54A71FDE6611}" destId="{8C9DE4A9-BE3E-4F3A-94D3-672E3367457E}" srcOrd="0" destOrd="0" presId="urn:microsoft.com/office/officeart/2018/2/layout/IconVerticalSolidList"/>
    <dgm:cxn modelId="{3F2BAFF9-CE2D-41FD-8900-17ABE38D5A1F}" type="presParOf" srcId="{8C9DE4A9-BE3E-4F3A-94D3-672E3367457E}" destId="{8AECE2AE-651D-4CC1-B4C9-5B37FD1151A0}" srcOrd="0" destOrd="0" presId="urn:microsoft.com/office/officeart/2018/2/layout/IconVerticalSolidList"/>
    <dgm:cxn modelId="{C70537CF-4ED4-4418-BCE3-A58703F8FC07}" type="presParOf" srcId="{8C9DE4A9-BE3E-4F3A-94D3-672E3367457E}" destId="{5AD38D8F-B985-4FB1-96A4-F7EDA0551108}" srcOrd="1" destOrd="0" presId="urn:microsoft.com/office/officeart/2018/2/layout/IconVerticalSolidList"/>
    <dgm:cxn modelId="{C1BCE914-04A4-4BD9-A407-196DC3661644}" type="presParOf" srcId="{8C9DE4A9-BE3E-4F3A-94D3-672E3367457E}" destId="{1AF1B739-CB96-4918-B0F3-3518F7B1CE3C}" srcOrd="2" destOrd="0" presId="urn:microsoft.com/office/officeart/2018/2/layout/IconVerticalSolidList"/>
    <dgm:cxn modelId="{1C410543-568F-43F0-A282-2EC3F5D2F139}" type="presParOf" srcId="{8C9DE4A9-BE3E-4F3A-94D3-672E3367457E}" destId="{9AD9742F-356A-4432-80CF-E02FE140E3E8}" srcOrd="3" destOrd="0" presId="urn:microsoft.com/office/officeart/2018/2/layout/IconVerticalSolidList"/>
    <dgm:cxn modelId="{AA65895A-BD17-4AA4-9237-FF457F7C37E0}" type="presParOf" srcId="{4CC1D910-8B74-4F41-A8DD-54A71FDE6611}" destId="{B36B78B8-557B-43F0-A865-130BE3B65247}" srcOrd="1" destOrd="0" presId="urn:microsoft.com/office/officeart/2018/2/layout/IconVerticalSolidList"/>
    <dgm:cxn modelId="{C82C2F8C-CD7B-4ACF-8CB4-855885304E5D}" type="presParOf" srcId="{4CC1D910-8B74-4F41-A8DD-54A71FDE6611}" destId="{51D06B1B-6F5A-4826-92E6-8BF34F43D35F}" srcOrd="2" destOrd="0" presId="urn:microsoft.com/office/officeart/2018/2/layout/IconVerticalSolidList"/>
    <dgm:cxn modelId="{DCBC2C7E-C5D5-4AFF-B7BA-BAC53977E823}" type="presParOf" srcId="{51D06B1B-6F5A-4826-92E6-8BF34F43D35F}" destId="{C5B4A173-8DA2-43B5-B681-4B5BED999D21}" srcOrd="0" destOrd="0" presId="urn:microsoft.com/office/officeart/2018/2/layout/IconVerticalSolidList"/>
    <dgm:cxn modelId="{583E8AB1-E9F0-4356-A772-F12387F08103}" type="presParOf" srcId="{51D06B1B-6F5A-4826-92E6-8BF34F43D35F}" destId="{984DC79D-C51B-4BD3-AD64-149ED38FDA62}" srcOrd="1" destOrd="0" presId="urn:microsoft.com/office/officeart/2018/2/layout/IconVerticalSolidList"/>
    <dgm:cxn modelId="{55AA7DEA-BFA9-4B8A-8BA8-02A0C4F8897C}" type="presParOf" srcId="{51D06B1B-6F5A-4826-92E6-8BF34F43D35F}" destId="{9DE27150-E8E0-411F-838B-F61D03B218D5}" srcOrd="2" destOrd="0" presId="urn:microsoft.com/office/officeart/2018/2/layout/IconVerticalSolidList"/>
    <dgm:cxn modelId="{D24B895D-C453-4EAE-ADD6-8CB0E6763E4B}" type="presParOf" srcId="{51D06B1B-6F5A-4826-92E6-8BF34F43D35F}" destId="{041C2D72-B411-441E-AE77-CB9938221517}" srcOrd="3" destOrd="0" presId="urn:microsoft.com/office/officeart/2018/2/layout/IconVerticalSolidList"/>
    <dgm:cxn modelId="{84820B6D-8DCF-4807-B13D-4BFE7584155D}" type="presParOf" srcId="{4CC1D910-8B74-4F41-A8DD-54A71FDE6611}" destId="{C170CC76-C7B4-4ED8-BFF7-B5C39CA86BE9}" srcOrd="3" destOrd="0" presId="urn:microsoft.com/office/officeart/2018/2/layout/IconVerticalSolidList"/>
    <dgm:cxn modelId="{A8230EA7-7815-4311-9AC7-279E7D8A45C1}" type="presParOf" srcId="{4CC1D910-8B74-4F41-A8DD-54A71FDE6611}" destId="{D028A669-55A5-4F19-B7D0-7D10103AFD87}" srcOrd="4" destOrd="0" presId="urn:microsoft.com/office/officeart/2018/2/layout/IconVerticalSolidList"/>
    <dgm:cxn modelId="{E0F43333-04C2-4FA8-9ADE-3510B5B10EA1}" type="presParOf" srcId="{D028A669-55A5-4F19-B7D0-7D10103AFD87}" destId="{5EC7B694-11FA-4659-B6A9-90A9402507EE}" srcOrd="0" destOrd="0" presId="urn:microsoft.com/office/officeart/2018/2/layout/IconVerticalSolidList"/>
    <dgm:cxn modelId="{93F183D1-23E5-4273-8940-4F1CC9F6098F}" type="presParOf" srcId="{D028A669-55A5-4F19-B7D0-7D10103AFD87}" destId="{1BDD7D55-77A1-4C2B-ABF2-71A8FFE8FC75}" srcOrd="1" destOrd="0" presId="urn:microsoft.com/office/officeart/2018/2/layout/IconVerticalSolidList"/>
    <dgm:cxn modelId="{218C9CD1-82E5-4D82-9068-1ADE92096B85}" type="presParOf" srcId="{D028A669-55A5-4F19-B7D0-7D10103AFD87}" destId="{01BF8898-2FC9-4E3B-AC92-5A004820BCAE}" srcOrd="2" destOrd="0" presId="urn:microsoft.com/office/officeart/2018/2/layout/IconVerticalSolidList"/>
    <dgm:cxn modelId="{207E9025-4353-4826-8906-B4590EA80BE5}" type="presParOf" srcId="{D028A669-55A5-4F19-B7D0-7D10103AFD87}" destId="{E1811961-76A4-4E62-8A15-44139154405F}" srcOrd="3" destOrd="0" presId="urn:microsoft.com/office/officeart/2018/2/layout/IconVerticalSolidList"/>
    <dgm:cxn modelId="{B23E97A0-4137-4C99-98ED-727F87EE9431}" type="presParOf" srcId="{4CC1D910-8B74-4F41-A8DD-54A71FDE6611}" destId="{5F380E7A-2438-4E29-8565-198EE476DF49}" srcOrd="5" destOrd="0" presId="urn:microsoft.com/office/officeart/2018/2/layout/IconVerticalSolidList"/>
    <dgm:cxn modelId="{C1AD091D-233F-4173-B633-3FC514AD64B1}" type="presParOf" srcId="{4CC1D910-8B74-4F41-A8DD-54A71FDE6611}" destId="{198A5DF1-A35F-4B3A-B04B-875E8EF503E9}" srcOrd="6" destOrd="0" presId="urn:microsoft.com/office/officeart/2018/2/layout/IconVerticalSolidList"/>
    <dgm:cxn modelId="{EBCBD0A0-DE84-4DA0-A14F-350A23FB3010}" type="presParOf" srcId="{198A5DF1-A35F-4B3A-B04B-875E8EF503E9}" destId="{C6C49A94-B33C-4DF3-9AF2-6325975F1EFB}" srcOrd="0" destOrd="0" presId="urn:microsoft.com/office/officeart/2018/2/layout/IconVerticalSolidList"/>
    <dgm:cxn modelId="{E756CB50-6F7C-4175-B6E1-A5D34E0BAC3E}" type="presParOf" srcId="{198A5DF1-A35F-4B3A-B04B-875E8EF503E9}" destId="{516F87EE-B4E5-4460-B1D5-578B4B78D21B}" srcOrd="1" destOrd="0" presId="urn:microsoft.com/office/officeart/2018/2/layout/IconVerticalSolidList"/>
    <dgm:cxn modelId="{8BDA5D53-F380-417A-95FC-09DF4DF1682B}" type="presParOf" srcId="{198A5DF1-A35F-4B3A-B04B-875E8EF503E9}" destId="{FF0AA29F-EB52-40D8-8116-2FE1EAF79AA8}" srcOrd="2" destOrd="0" presId="urn:microsoft.com/office/officeart/2018/2/layout/IconVerticalSolidList"/>
    <dgm:cxn modelId="{355BC646-F818-45EF-9755-E48E2E278E40}" type="presParOf" srcId="{198A5DF1-A35F-4B3A-B04B-875E8EF503E9}" destId="{9059D94D-F3C8-4BC4-8180-F010F11830F4}" srcOrd="3" destOrd="0" presId="urn:microsoft.com/office/officeart/2018/2/layout/IconVerticalSolidList"/>
    <dgm:cxn modelId="{17F987A8-F085-48EC-A1DE-E41170FC17EA}" type="presParOf" srcId="{198A5DF1-A35F-4B3A-B04B-875E8EF503E9}" destId="{DA87D50F-FFFB-4D1D-88D2-3B9C9529BF3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A746E6-FF44-4289-B562-50A6ED7FEB77}"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691FC3F9-218E-4FA3-9CCD-9D855E08E471}">
      <dgm:prSet phldrT="[Text]" custT="1"/>
      <dgm:spPr>
        <a:solidFill>
          <a:srgbClr val="B3638D"/>
        </a:solidFill>
      </dgm:spPr>
      <dgm:t>
        <a:bodyPr/>
        <a:lstStyle/>
        <a:p>
          <a:r>
            <a:rPr lang="en-US" sz="1500" b="1" dirty="0">
              <a:solidFill>
                <a:schemeClr val="bg1"/>
              </a:solidFill>
              <a:latin typeface="Barlow" panose="00000500000000000000" pitchFamily="2" charset="0"/>
            </a:rPr>
            <a:t>Have Direct Loans</a:t>
          </a:r>
        </a:p>
      </dgm:t>
    </dgm:pt>
    <dgm:pt modelId="{E38EE7F1-3AA8-429A-BF68-590E037B1C90}" type="parTrans" cxnId="{DA6B1DDE-A94E-4146-ABC0-B22D843F0F19}">
      <dgm:prSet/>
      <dgm:spPr/>
      <dgm:t>
        <a:bodyPr/>
        <a:lstStyle/>
        <a:p>
          <a:endParaRPr lang="en-US"/>
        </a:p>
      </dgm:t>
    </dgm:pt>
    <dgm:pt modelId="{FF97BEB0-A88C-44EF-9CD7-1950A1762CBB}" type="sibTrans" cxnId="{DA6B1DDE-A94E-4146-ABC0-B22D843F0F19}">
      <dgm:prSet/>
      <dgm:spPr>
        <a:solidFill>
          <a:srgbClr val="414042"/>
        </a:solidFill>
      </dgm:spPr>
      <dgm:t>
        <a:bodyPr/>
        <a:lstStyle/>
        <a:p>
          <a:endParaRPr lang="en-US" dirty="0"/>
        </a:p>
      </dgm:t>
    </dgm:pt>
    <dgm:pt modelId="{128551EF-DEF5-4CD3-8E47-6E70148B2453}">
      <dgm:prSet phldrT="[Text]" custT="1"/>
      <dgm:spPr>
        <a:solidFill>
          <a:srgbClr val="D1D3D4"/>
        </a:solidFill>
      </dgm:spPr>
      <dgm:t>
        <a:bodyPr/>
        <a:lstStyle/>
        <a:p>
          <a:r>
            <a:rPr lang="en-US" sz="1500" b="1" dirty="0">
              <a:solidFill>
                <a:schemeClr val="tx1"/>
              </a:solidFill>
              <a:latin typeface="Barlow" panose="00000500000000000000" pitchFamily="2" charset="0"/>
            </a:rPr>
            <a:t>Servicer is  FedLoan	</a:t>
          </a:r>
        </a:p>
      </dgm:t>
    </dgm:pt>
    <dgm:pt modelId="{4FF60F63-460D-43F8-900C-C7CCA263A21A}" type="parTrans" cxnId="{842B96F4-8D5D-431C-B2D3-41D5775F585A}">
      <dgm:prSet/>
      <dgm:spPr/>
      <dgm:t>
        <a:bodyPr/>
        <a:lstStyle/>
        <a:p>
          <a:endParaRPr lang="en-US"/>
        </a:p>
      </dgm:t>
    </dgm:pt>
    <dgm:pt modelId="{3F3C02F2-2465-4D86-8136-BDD8F8CC5537}" type="sibTrans" cxnId="{842B96F4-8D5D-431C-B2D3-41D5775F585A}">
      <dgm:prSet/>
      <dgm:spPr>
        <a:solidFill>
          <a:srgbClr val="414042"/>
        </a:solidFill>
      </dgm:spPr>
      <dgm:t>
        <a:bodyPr/>
        <a:lstStyle/>
        <a:p>
          <a:endParaRPr lang="en-US" dirty="0"/>
        </a:p>
      </dgm:t>
    </dgm:pt>
    <dgm:pt modelId="{B643B271-542A-483C-ABDE-06FD0A6A2595}">
      <dgm:prSet phldrT="[Text]"/>
      <dgm:spPr>
        <a:solidFill>
          <a:srgbClr val="E8CEDA"/>
        </a:solidFill>
      </dgm:spPr>
      <dgm:t>
        <a:bodyPr/>
        <a:lstStyle/>
        <a:p>
          <a:r>
            <a:rPr lang="en-US" b="1" dirty="0">
              <a:solidFill>
                <a:schemeClr val="tx1"/>
              </a:solidFill>
              <a:latin typeface="Barlow" panose="00000500000000000000" pitchFamily="2" charset="0"/>
            </a:rPr>
            <a:t>Have some qualifying payments</a:t>
          </a:r>
        </a:p>
      </dgm:t>
    </dgm:pt>
    <dgm:pt modelId="{11355FFC-DA2A-41B9-8649-D85A57841B37}" type="parTrans" cxnId="{7996B1FE-A154-492C-8884-635B803500A3}">
      <dgm:prSet/>
      <dgm:spPr/>
      <dgm:t>
        <a:bodyPr/>
        <a:lstStyle/>
        <a:p>
          <a:endParaRPr lang="en-US"/>
        </a:p>
      </dgm:t>
    </dgm:pt>
    <dgm:pt modelId="{32C0E647-BE28-42E6-96CA-CE74B50C3B04}" type="sibTrans" cxnId="{7996B1FE-A154-492C-8884-635B803500A3}">
      <dgm:prSet/>
      <dgm:spPr>
        <a:solidFill>
          <a:srgbClr val="414042"/>
        </a:solidFill>
      </dgm:spPr>
      <dgm:t>
        <a:bodyPr/>
        <a:lstStyle/>
        <a:p>
          <a:endParaRPr lang="en-US" dirty="0"/>
        </a:p>
      </dgm:t>
    </dgm:pt>
    <dgm:pt modelId="{48412F20-4D00-48C2-B845-56EC846E76B2}">
      <dgm:prSet custT="1"/>
      <dgm:spPr>
        <a:solidFill>
          <a:srgbClr val="D0E3CF"/>
        </a:solidFill>
      </dgm:spPr>
      <dgm:t>
        <a:bodyPr/>
        <a:lstStyle/>
        <a:p>
          <a:r>
            <a:rPr lang="en-US" sz="1500" b="1" dirty="0">
              <a:solidFill>
                <a:schemeClr val="tx1"/>
              </a:solidFill>
              <a:latin typeface="Barlow" panose="00000500000000000000" pitchFamily="2" charset="0"/>
            </a:rPr>
            <a:t>No Action Required!</a:t>
          </a:r>
        </a:p>
      </dgm:t>
    </dgm:pt>
    <dgm:pt modelId="{2AE047E4-EBFB-4BCD-8949-963A3C2CF584}" type="parTrans" cxnId="{4F23EB52-7206-442F-9E5A-2B715C967B39}">
      <dgm:prSet/>
      <dgm:spPr/>
      <dgm:t>
        <a:bodyPr/>
        <a:lstStyle/>
        <a:p>
          <a:endParaRPr lang="en-US"/>
        </a:p>
      </dgm:t>
    </dgm:pt>
    <dgm:pt modelId="{A4FD2D1D-45D9-4229-B66E-9F08A85ADFB1}" type="sibTrans" cxnId="{4F23EB52-7206-442F-9E5A-2B715C967B39}">
      <dgm:prSet/>
      <dgm:spPr/>
      <dgm:t>
        <a:bodyPr/>
        <a:lstStyle/>
        <a:p>
          <a:endParaRPr lang="en-US"/>
        </a:p>
      </dgm:t>
    </dgm:pt>
    <dgm:pt modelId="{5620E7BC-DFAB-4B1A-B911-AB2D0DDEFED7}" type="pres">
      <dgm:prSet presAssocID="{BEA746E6-FF44-4289-B562-50A6ED7FEB77}" presName="linearFlow" presStyleCnt="0">
        <dgm:presLayoutVars>
          <dgm:dir/>
          <dgm:resizeHandles val="exact"/>
        </dgm:presLayoutVars>
      </dgm:prSet>
      <dgm:spPr/>
    </dgm:pt>
    <dgm:pt modelId="{A2E98F31-16D4-409B-8DE9-72BAC9EABF5B}" type="pres">
      <dgm:prSet presAssocID="{691FC3F9-218E-4FA3-9CCD-9D855E08E471}" presName="node" presStyleLbl="node1" presStyleIdx="0" presStyleCnt="4">
        <dgm:presLayoutVars>
          <dgm:bulletEnabled val="1"/>
        </dgm:presLayoutVars>
      </dgm:prSet>
      <dgm:spPr/>
    </dgm:pt>
    <dgm:pt modelId="{FC7DFD5B-7ABD-4722-B58D-B0CF5C5F8FE4}" type="pres">
      <dgm:prSet presAssocID="{FF97BEB0-A88C-44EF-9CD7-1950A1762CBB}" presName="spacerL" presStyleCnt="0"/>
      <dgm:spPr/>
    </dgm:pt>
    <dgm:pt modelId="{6BF709CC-2006-4607-8042-8259618F84D3}" type="pres">
      <dgm:prSet presAssocID="{FF97BEB0-A88C-44EF-9CD7-1950A1762CBB}" presName="sibTrans" presStyleLbl="sibTrans2D1" presStyleIdx="0" presStyleCnt="3"/>
      <dgm:spPr/>
    </dgm:pt>
    <dgm:pt modelId="{8BB6E460-06C9-4D35-A735-0ECCF987D8D2}" type="pres">
      <dgm:prSet presAssocID="{FF97BEB0-A88C-44EF-9CD7-1950A1762CBB}" presName="spacerR" presStyleCnt="0"/>
      <dgm:spPr/>
    </dgm:pt>
    <dgm:pt modelId="{E53724D1-9818-4963-8766-2B165B294AC0}" type="pres">
      <dgm:prSet presAssocID="{128551EF-DEF5-4CD3-8E47-6E70148B2453}" presName="node" presStyleLbl="node1" presStyleIdx="1" presStyleCnt="4">
        <dgm:presLayoutVars>
          <dgm:bulletEnabled val="1"/>
        </dgm:presLayoutVars>
      </dgm:prSet>
      <dgm:spPr/>
    </dgm:pt>
    <dgm:pt modelId="{D96D2C56-791B-4640-A89B-A731B3666F2F}" type="pres">
      <dgm:prSet presAssocID="{3F3C02F2-2465-4D86-8136-BDD8F8CC5537}" presName="spacerL" presStyleCnt="0"/>
      <dgm:spPr/>
    </dgm:pt>
    <dgm:pt modelId="{C5D96767-EAE3-479B-A488-10B385AB6FDC}" type="pres">
      <dgm:prSet presAssocID="{3F3C02F2-2465-4D86-8136-BDD8F8CC5537}" presName="sibTrans" presStyleLbl="sibTrans2D1" presStyleIdx="1" presStyleCnt="3"/>
      <dgm:spPr/>
    </dgm:pt>
    <dgm:pt modelId="{BC7FF65C-83AD-434F-A819-0398B189CE11}" type="pres">
      <dgm:prSet presAssocID="{3F3C02F2-2465-4D86-8136-BDD8F8CC5537}" presName="spacerR" presStyleCnt="0"/>
      <dgm:spPr/>
    </dgm:pt>
    <dgm:pt modelId="{3B9DEA2C-8158-40CA-ADE8-C6554F152071}" type="pres">
      <dgm:prSet presAssocID="{B643B271-542A-483C-ABDE-06FD0A6A2595}" presName="node" presStyleLbl="node1" presStyleIdx="2" presStyleCnt="4">
        <dgm:presLayoutVars>
          <dgm:bulletEnabled val="1"/>
        </dgm:presLayoutVars>
      </dgm:prSet>
      <dgm:spPr/>
    </dgm:pt>
    <dgm:pt modelId="{E5B9B3CA-05E3-4589-8CE6-C5D2221A1044}" type="pres">
      <dgm:prSet presAssocID="{32C0E647-BE28-42E6-96CA-CE74B50C3B04}" presName="spacerL" presStyleCnt="0"/>
      <dgm:spPr/>
    </dgm:pt>
    <dgm:pt modelId="{D564272A-0C45-447C-A968-1E8C43467550}" type="pres">
      <dgm:prSet presAssocID="{32C0E647-BE28-42E6-96CA-CE74B50C3B04}" presName="sibTrans" presStyleLbl="sibTrans2D1" presStyleIdx="2" presStyleCnt="3"/>
      <dgm:spPr/>
    </dgm:pt>
    <dgm:pt modelId="{CD66CD5E-47E1-4121-92CE-3E8A6F504860}" type="pres">
      <dgm:prSet presAssocID="{32C0E647-BE28-42E6-96CA-CE74B50C3B04}" presName="spacerR" presStyleCnt="0"/>
      <dgm:spPr/>
    </dgm:pt>
    <dgm:pt modelId="{38FEADC5-300C-4F4D-94FE-04FD9E0C155C}" type="pres">
      <dgm:prSet presAssocID="{48412F20-4D00-48C2-B845-56EC846E76B2}" presName="node" presStyleLbl="node1" presStyleIdx="3" presStyleCnt="4" custLinFactNeighborX="12362">
        <dgm:presLayoutVars>
          <dgm:bulletEnabled val="1"/>
        </dgm:presLayoutVars>
      </dgm:prSet>
      <dgm:spPr/>
    </dgm:pt>
  </dgm:ptLst>
  <dgm:cxnLst>
    <dgm:cxn modelId="{7794750D-AD74-4473-9993-9AE74AA02B46}" type="presOf" srcId="{32C0E647-BE28-42E6-96CA-CE74B50C3B04}" destId="{D564272A-0C45-447C-A968-1E8C43467550}" srcOrd="0" destOrd="0" presId="urn:microsoft.com/office/officeart/2005/8/layout/equation1"/>
    <dgm:cxn modelId="{A9CC1726-2387-4FF7-8974-04883A1E2F10}" type="presOf" srcId="{BEA746E6-FF44-4289-B562-50A6ED7FEB77}" destId="{5620E7BC-DFAB-4B1A-B911-AB2D0DDEFED7}" srcOrd="0" destOrd="0" presId="urn:microsoft.com/office/officeart/2005/8/layout/equation1"/>
    <dgm:cxn modelId="{CA93B528-3BEF-471A-83C9-F9F27A4924F0}" type="presOf" srcId="{3F3C02F2-2465-4D86-8136-BDD8F8CC5537}" destId="{C5D96767-EAE3-479B-A488-10B385AB6FDC}" srcOrd="0" destOrd="0" presId="urn:microsoft.com/office/officeart/2005/8/layout/equation1"/>
    <dgm:cxn modelId="{55D3F337-54B8-4B9F-835B-F1A1C8AC252A}" type="presOf" srcId="{691FC3F9-218E-4FA3-9CCD-9D855E08E471}" destId="{A2E98F31-16D4-409B-8DE9-72BAC9EABF5B}" srcOrd="0" destOrd="0" presId="urn:microsoft.com/office/officeart/2005/8/layout/equation1"/>
    <dgm:cxn modelId="{0E3AD246-1FE8-47D5-9FC8-25A2970493F6}" type="presOf" srcId="{128551EF-DEF5-4CD3-8E47-6E70148B2453}" destId="{E53724D1-9818-4963-8766-2B165B294AC0}" srcOrd="0" destOrd="0" presId="urn:microsoft.com/office/officeart/2005/8/layout/equation1"/>
    <dgm:cxn modelId="{B2B5C74F-9BE2-4D78-AC85-31C8948735B4}" type="presOf" srcId="{FF97BEB0-A88C-44EF-9CD7-1950A1762CBB}" destId="{6BF709CC-2006-4607-8042-8259618F84D3}" srcOrd="0" destOrd="0" presId="urn:microsoft.com/office/officeart/2005/8/layout/equation1"/>
    <dgm:cxn modelId="{4F23EB52-7206-442F-9E5A-2B715C967B39}" srcId="{BEA746E6-FF44-4289-B562-50A6ED7FEB77}" destId="{48412F20-4D00-48C2-B845-56EC846E76B2}" srcOrd="3" destOrd="0" parTransId="{2AE047E4-EBFB-4BCD-8949-963A3C2CF584}" sibTransId="{A4FD2D1D-45D9-4229-B66E-9F08A85ADFB1}"/>
    <dgm:cxn modelId="{3F929285-798B-4E7D-9ABE-2B4A72C4EDB6}" type="presOf" srcId="{B643B271-542A-483C-ABDE-06FD0A6A2595}" destId="{3B9DEA2C-8158-40CA-ADE8-C6554F152071}" srcOrd="0" destOrd="0" presId="urn:microsoft.com/office/officeart/2005/8/layout/equation1"/>
    <dgm:cxn modelId="{E66F89A4-0EDA-44A2-BDBD-210EC20A256D}" type="presOf" srcId="{48412F20-4D00-48C2-B845-56EC846E76B2}" destId="{38FEADC5-300C-4F4D-94FE-04FD9E0C155C}" srcOrd="0" destOrd="0" presId="urn:microsoft.com/office/officeart/2005/8/layout/equation1"/>
    <dgm:cxn modelId="{DA6B1DDE-A94E-4146-ABC0-B22D843F0F19}" srcId="{BEA746E6-FF44-4289-B562-50A6ED7FEB77}" destId="{691FC3F9-218E-4FA3-9CCD-9D855E08E471}" srcOrd="0" destOrd="0" parTransId="{E38EE7F1-3AA8-429A-BF68-590E037B1C90}" sibTransId="{FF97BEB0-A88C-44EF-9CD7-1950A1762CBB}"/>
    <dgm:cxn modelId="{842B96F4-8D5D-431C-B2D3-41D5775F585A}" srcId="{BEA746E6-FF44-4289-B562-50A6ED7FEB77}" destId="{128551EF-DEF5-4CD3-8E47-6E70148B2453}" srcOrd="1" destOrd="0" parTransId="{4FF60F63-460D-43F8-900C-C7CCA263A21A}" sibTransId="{3F3C02F2-2465-4D86-8136-BDD8F8CC5537}"/>
    <dgm:cxn modelId="{7996B1FE-A154-492C-8884-635B803500A3}" srcId="{BEA746E6-FF44-4289-B562-50A6ED7FEB77}" destId="{B643B271-542A-483C-ABDE-06FD0A6A2595}" srcOrd="2" destOrd="0" parTransId="{11355FFC-DA2A-41B9-8649-D85A57841B37}" sibTransId="{32C0E647-BE28-42E6-96CA-CE74B50C3B04}"/>
    <dgm:cxn modelId="{DF032345-99CA-49BC-AB04-E392249462F6}" type="presParOf" srcId="{5620E7BC-DFAB-4B1A-B911-AB2D0DDEFED7}" destId="{A2E98F31-16D4-409B-8DE9-72BAC9EABF5B}" srcOrd="0" destOrd="0" presId="urn:microsoft.com/office/officeart/2005/8/layout/equation1"/>
    <dgm:cxn modelId="{B7AC32CC-BD58-41D1-98F2-F0F20B4D9874}" type="presParOf" srcId="{5620E7BC-DFAB-4B1A-B911-AB2D0DDEFED7}" destId="{FC7DFD5B-7ABD-4722-B58D-B0CF5C5F8FE4}" srcOrd="1" destOrd="0" presId="urn:microsoft.com/office/officeart/2005/8/layout/equation1"/>
    <dgm:cxn modelId="{0A44C211-1060-439F-AA9B-6617B43EF41C}" type="presParOf" srcId="{5620E7BC-DFAB-4B1A-B911-AB2D0DDEFED7}" destId="{6BF709CC-2006-4607-8042-8259618F84D3}" srcOrd="2" destOrd="0" presId="urn:microsoft.com/office/officeart/2005/8/layout/equation1"/>
    <dgm:cxn modelId="{7B3147A9-5E36-433D-937D-7C5F1CA180DA}" type="presParOf" srcId="{5620E7BC-DFAB-4B1A-B911-AB2D0DDEFED7}" destId="{8BB6E460-06C9-4D35-A735-0ECCF987D8D2}" srcOrd="3" destOrd="0" presId="urn:microsoft.com/office/officeart/2005/8/layout/equation1"/>
    <dgm:cxn modelId="{903B45D1-33F0-48E7-A174-0B25A3589A0B}" type="presParOf" srcId="{5620E7BC-DFAB-4B1A-B911-AB2D0DDEFED7}" destId="{E53724D1-9818-4963-8766-2B165B294AC0}" srcOrd="4" destOrd="0" presId="urn:microsoft.com/office/officeart/2005/8/layout/equation1"/>
    <dgm:cxn modelId="{40DD6C03-69E1-4E81-94EF-D7C042BF4EE0}" type="presParOf" srcId="{5620E7BC-DFAB-4B1A-B911-AB2D0DDEFED7}" destId="{D96D2C56-791B-4640-A89B-A731B3666F2F}" srcOrd="5" destOrd="0" presId="urn:microsoft.com/office/officeart/2005/8/layout/equation1"/>
    <dgm:cxn modelId="{FD8ED97A-3997-498B-BEF2-7AAECE47B683}" type="presParOf" srcId="{5620E7BC-DFAB-4B1A-B911-AB2D0DDEFED7}" destId="{C5D96767-EAE3-479B-A488-10B385AB6FDC}" srcOrd="6" destOrd="0" presId="urn:microsoft.com/office/officeart/2005/8/layout/equation1"/>
    <dgm:cxn modelId="{56727309-2412-4FAC-AF54-B567521AFF5A}" type="presParOf" srcId="{5620E7BC-DFAB-4B1A-B911-AB2D0DDEFED7}" destId="{BC7FF65C-83AD-434F-A819-0398B189CE11}" srcOrd="7" destOrd="0" presId="urn:microsoft.com/office/officeart/2005/8/layout/equation1"/>
    <dgm:cxn modelId="{23D5B949-8B92-43D3-89F3-ECFE6BC74FE1}" type="presParOf" srcId="{5620E7BC-DFAB-4B1A-B911-AB2D0DDEFED7}" destId="{3B9DEA2C-8158-40CA-ADE8-C6554F152071}" srcOrd="8" destOrd="0" presId="urn:microsoft.com/office/officeart/2005/8/layout/equation1"/>
    <dgm:cxn modelId="{7F0C5A8F-92A2-40B0-8F3F-4DB2D0B57807}" type="presParOf" srcId="{5620E7BC-DFAB-4B1A-B911-AB2D0DDEFED7}" destId="{E5B9B3CA-05E3-4589-8CE6-C5D2221A1044}" srcOrd="9" destOrd="0" presId="urn:microsoft.com/office/officeart/2005/8/layout/equation1"/>
    <dgm:cxn modelId="{65597467-317A-4561-93C4-517DF6349E78}" type="presParOf" srcId="{5620E7BC-DFAB-4B1A-B911-AB2D0DDEFED7}" destId="{D564272A-0C45-447C-A968-1E8C43467550}" srcOrd="10" destOrd="0" presId="urn:microsoft.com/office/officeart/2005/8/layout/equation1"/>
    <dgm:cxn modelId="{3BCA8381-983C-4234-B088-303B597ACCA6}" type="presParOf" srcId="{5620E7BC-DFAB-4B1A-B911-AB2D0DDEFED7}" destId="{CD66CD5E-47E1-4121-92CE-3E8A6F504860}" srcOrd="11" destOrd="0" presId="urn:microsoft.com/office/officeart/2005/8/layout/equation1"/>
    <dgm:cxn modelId="{F0D96675-75E0-474D-B960-FFAE6D25FFA8}" type="presParOf" srcId="{5620E7BC-DFAB-4B1A-B911-AB2D0DDEFED7}" destId="{38FEADC5-300C-4F4D-94FE-04FD9E0C155C}"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A746E6-FF44-4289-B562-50A6ED7FEB77}"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691FC3F9-218E-4FA3-9CCD-9D855E08E471}">
      <dgm:prSet phldrT="[Text]" custT="1"/>
      <dgm:spPr>
        <a:solidFill>
          <a:srgbClr val="B3638D"/>
        </a:solidFill>
      </dgm:spPr>
      <dgm:t>
        <a:bodyPr/>
        <a:lstStyle/>
        <a:p>
          <a:r>
            <a:rPr lang="en-US" sz="1500" b="1" dirty="0">
              <a:solidFill>
                <a:schemeClr val="bg1"/>
              </a:solidFill>
              <a:latin typeface="Barlow" panose="00000500000000000000" pitchFamily="2" charset="0"/>
            </a:rPr>
            <a:t>Have Direct Loans</a:t>
          </a:r>
        </a:p>
      </dgm:t>
    </dgm:pt>
    <dgm:pt modelId="{E38EE7F1-3AA8-429A-BF68-590E037B1C90}" type="parTrans" cxnId="{DA6B1DDE-A94E-4146-ABC0-B22D843F0F19}">
      <dgm:prSet/>
      <dgm:spPr/>
      <dgm:t>
        <a:bodyPr/>
        <a:lstStyle/>
        <a:p>
          <a:endParaRPr lang="en-US"/>
        </a:p>
      </dgm:t>
    </dgm:pt>
    <dgm:pt modelId="{FF97BEB0-A88C-44EF-9CD7-1950A1762CBB}" type="sibTrans" cxnId="{DA6B1DDE-A94E-4146-ABC0-B22D843F0F19}">
      <dgm:prSet/>
      <dgm:spPr>
        <a:solidFill>
          <a:srgbClr val="414042"/>
        </a:solidFill>
      </dgm:spPr>
      <dgm:t>
        <a:bodyPr/>
        <a:lstStyle/>
        <a:p>
          <a:endParaRPr lang="en-US" dirty="0"/>
        </a:p>
      </dgm:t>
    </dgm:pt>
    <dgm:pt modelId="{48412F20-4D00-48C2-B845-56EC846E76B2}">
      <dgm:prSet custT="1"/>
      <dgm:spPr>
        <a:solidFill>
          <a:srgbClr val="D0E3CF"/>
        </a:solidFill>
      </dgm:spPr>
      <dgm:t>
        <a:bodyPr/>
        <a:lstStyle/>
        <a:p>
          <a:r>
            <a:rPr lang="en-US" sz="1500" b="1" dirty="0">
              <a:solidFill>
                <a:schemeClr val="tx1"/>
              </a:solidFill>
              <a:latin typeface="Barlow" panose="00000500000000000000" pitchFamily="2" charset="0"/>
            </a:rPr>
            <a:t>Submit PSLF Certification Forms to FedLoan ASAP!</a:t>
          </a:r>
        </a:p>
      </dgm:t>
    </dgm:pt>
    <dgm:pt modelId="{2AE047E4-EBFB-4BCD-8949-963A3C2CF584}" type="parTrans" cxnId="{4F23EB52-7206-442F-9E5A-2B715C967B39}">
      <dgm:prSet/>
      <dgm:spPr/>
      <dgm:t>
        <a:bodyPr/>
        <a:lstStyle/>
        <a:p>
          <a:endParaRPr lang="en-US"/>
        </a:p>
      </dgm:t>
    </dgm:pt>
    <dgm:pt modelId="{A4FD2D1D-45D9-4229-B66E-9F08A85ADFB1}" type="sibTrans" cxnId="{4F23EB52-7206-442F-9E5A-2B715C967B39}">
      <dgm:prSet/>
      <dgm:spPr/>
      <dgm:t>
        <a:bodyPr/>
        <a:lstStyle/>
        <a:p>
          <a:endParaRPr lang="en-US"/>
        </a:p>
      </dgm:t>
    </dgm:pt>
    <dgm:pt modelId="{B643B271-542A-483C-ABDE-06FD0A6A2595}">
      <dgm:prSet phldrT="[Text]" custT="1"/>
      <dgm:spPr>
        <a:solidFill>
          <a:srgbClr val="E8CEDA"/>
        </a:solidFill>
      </dgm:spPr>
      <dgm:t>
        <a:bodyPr/>
        <a:lstStyle/>
        <a:p>
          <a:r>
            <a:rPr lang="en-US" sz="1500" b="1" dirty="0">
              <a:solidFill>
                <a:schemeClr val="tx1"/>
              </a:solidFill>
              <a:latin typeface="Barlow" panose="00000500000000000000" pitchFamily="2" charset="0"/>
            </a:rPr>
            <a:t>Have never submitted PSLF Certification Forms</a:t>
          </a:r>
        </a:p>
      </dgm:t>
    </dgm:pt>
    <dgm:pt modelId="{32C0E647-BE28-42E6-96CA-CE74B50C3B04}" type="sibTrans" cxnId="{7996B1FE-A154-492C-8884-635B803500A3}">
      <dgm:prSet/>
      <dgm:spPr>
        <a:solidFill>
          <a:srgbClr val="414042"/>
        </a:solidFill>
      </dgm:spPr>
      <dgm:t>
        <a:bodyPr/>
        <a:lstStyle/>
        <a:p>
          <a:endParaRPr lang="en-US" dirty="0"/>
        </a:p>
      </dgm:t>
    </dgm:pt>
    <dgm:pt modelId="{11355FFC-DA2A-41B9-8649-D85A57841B37}" type="parTrans" cxnId="{7996B1FE-A154-492C-8884-635B803500A3}">
      <dgm:prSet/>
      <dgm:spPr/>
      <dgm:t>
        <a:bodyPr/>
        <a:lstStyle/>
        <a:p>
          <a:endParaRPr lang="en-US"/>
        </a:p>
      </dgm:t>
    </dgm:pt>
    <dgm:pt modelId="{5620E7BC-DFAB-4B1A-B911-AB2D0DDEFED7}" type="pres">
      <dgm:prSet presAssocID="{BEA746E6-FF44-4289-B562-50A6ED7FEB77}" presName="linearFlow" presStyleCnt="0">
        <dgm:presLayoutVars>
          <dgm:dir/>
          <dgm:resizeHandles val="exact"/>
        </dgm:presLayoutVars>
      </dgm:prSet>
      <dgm:spPr/>
    </dgm:pt>
    <dgm:pt modelId="{A2E98F31-16D4-409B-8DE9-72BAC9EABF5B}" type="pres">
      <dgm:prSet presAssocID="{691FC3F9-218E-4FA3-9CCD-9D855E08E471}" presName="node" presStyleLbl="node1" presStyleIdx="0" presStyleCnt="3">
        <dgm:presLayoutVars>
          <dgm:bulletEnabled val="1"/>
        </dgm:presLayoutVars>
      </dgm:prSet>
      <dgm:spPr/>
    </dgm:pt>
    <dgm:pt modelId="{FC7DFD5B-7ABD-4722-B58D-B0CF5C5F8FE4}" type="pres">
      <dgm:prSet presAssocID="{FF97BEB0-A88C-44EF-9CD7-1950A1762CBB}" presName="spacerL" presStyleCnt="0"/>
      <dgm:spPr/>
    </dgm:pt>
    <dgm:pt modelId="{6BF709CC-2006-4607-8042-8259618F84D3}" type="pres">
      <dgm:prSet presAssocID="{FF97BEB0-A88C-44EF-9CD7-1950A1762CBB}" presName="sibTrans" presStyleLbl="sibTrans2D1" presStyleIdx="0" presStyleCnt="2"/>
      <dgm:spPr/>
    </dgm:pt>
    <dgm:pt modelId="{8BB6E460-06C9-4D35-A735-0ECCF987D8D2}" type="pres">
      <dgm:prSet presAssocID="{FF97BEB0-A88C-44EF-9CD7-1950A1762CBB}" presName="spacerR" presStyleCnt="0"/>
      <dgm:spPr/>
    </dgm:pt>
    <dgm:pt modelId="{3B9DEA2C-8158-40CA-ADE8-C6554F152071}" type="pres">
      <dgm:prSet presAssocID="{B643B271-542A-483C-ABDE-06FD0A6A2595}" presName="node" presStyleLbl="node1" presStyleIdx="1" presStyleCnt="3">
        <dgm:presLayoutVars>
          <dgm:bulletEnabled val="1"/>
        </dgm:presLayoutVars>
      </dgm:prSet>
      <dgm:spPr/>
    </dgm:pt>
    <dgm:pt modelId="{E5B9B3CA-05E3-4589-8CE6-C5D2221A1044}" type="pres">
      <dgm:prSet presAssocID="{32C0E647-BE28-42E6-96CA-CE74B50C3B04}" presName="spacerL" presStyleCnt="0"/>
      <dgm:spPr/>
    </dgm:pt>
    <dgm:pt modelId="{D564272A-0C45-447C-A968-1E8C43467550}" type="pres">
      <dgm:prSet presAssocID="{32C0E647-BE28-42E6-96CA-CE74B50C3B04}" presName="sibTrans" presStyleLbl="sibTrans2D1" presStyleIdx="1" presStyleCnt="2"/>
      <dgm:spPr/>
    </dgm:pt>
    <dgm:pt modelId="{CD66CD5E-47E1-4121-92CE-3E8A6F504860}" type="pres">
      <dgm:prSet presAssocID="{32C0E647-BE28-42E6-96CA-CE74B50C3B04}" presName="spacerR" presStyleCnt="0"/>
      <dgm:spPr/>
    </dgm:pt>
    <dgm:pt modelId="{38FEADC5-300C-4F4D-94FE-04FD9E0C155C}" type="pres">
      <dgm:prSet presAssocID="{48412F20-4D00-48C2-B845-56EC846E76B2}" presName="node" presStyleLbl="node1" presStyleIdx="2" presStyleCnt="3">
        <dgm:presLayoutVars>
          <dgm:bulletEnabled val="1"/>
        </dgm:presLayoutVars>
      </dgm:prSet>
      <dgm:spPr/>
    </dgm:pt>
  </dgm:ptLst>
  <dgm:cxnLst>
    <dgm:cxn modelId="{7794750D-AD74-4473-9993-9AE74AA02B46}" type="presOf" srcId="{32C0E647-BE28-42E6-96CA-CE74B50C3B04}" destId="{D564272A-0C45-447C-A968-1E8C43467550}" srcOrd="0" destOrd="0" presId="urn:microsoft.com/office/officeart/2005/8/layout/equation1"/>
    <dgm:cxn modelId="{A9CC1726-2387-4FF7-8974-04883A1E2F10}" type="presOf" srcId="{BEA746E6-FF44-4289-B562-50A6ED7FEB77}" destId="{5620E7BC-DFAB-4B1A-B911-AB2D0DDEFED7}" srcOrd="0" destOrd="0" presId="urn:microsoft.com/office/officeart/2005/8/layout/equation1"/>
    <dgm:cxn modelId="{55D3F337-54B8-4B9F-835B-F1A1C8AC252A}" type="presOf" srcId="{691FC3F9-218E-4FA3-9CCD-9D855E08E471}" destId="{A2E98F31-16D4-409B-8DE9-72BAC9EABF5B}" srcOrd="0" destOrd="0" presId="urn:microsoft.com/office/officeart/2005/8/layout/equation1"/>
    <dgm:cxn modelId="{B2B5C74F-9BE2-4D78-AC85-31C8948735B4}" type="presOf" srcId="{FF97BEB0-A88C-44EF-9CD7-1950A1762CBB}" destId="{6BF709CC-2006-4607-8042-8259618F84D3}" srcOrd="0" destOrd="0" presId="urn:microsoft.com/office/officeart/2005/8/layout/equation1"/>
    <dgm:cxn modelId="{4F23EB52-7206-442F-9E5A-2B715C967B39}" srcId="{BEA746E6-FF44-4289-B562-50A6ED7FEB77}" destId="{48412F20-4D00-48C2-B845-56EC846E76B2}" srcOrd="2" destOrd="0" parTransId="{2AE047E4-EBFB-4BCD-8949-963A3C2CF584}" sibTransId="{A4FD2D1D-45D9-4229-B66E-9F08A85ADFB1}"/>
    <dgm:cxn modelId="{3F929285-798B-4E7D-9ABE-2B4A72C4EDB6}" type="presOf" srcId="{B643B271-542A-483C-ABDE-06FD0A6A2595}" destId="{3B9DEA2C-8158-40CA-ADE8-C6554F152071}" srcOrd="0" destOrd="0" presId="urn:microsoft.com/office/officeart/2005/8/layout/equation1"/>
    <dgm:cxn modelId="{E66F89A4-0EDA-44A2-BDBD-210EC20A256D}" type="presOf" srcId="{48412F20-4D00-48C2-B845-56EC846E76B2}" destId="{38FEADC5-300C-4F4D-94FE-04FD9E0C155C}" srcOrd="0" destOrd="0" presId="urn:microsoft.com/office/officeart/2005/8/layout/equation1"/>
    <dgm:cxn modelId="{DA6B1DDE-A94E-4146-ABC0-B22D843F0F19}" srcId="{BEA746E6-FF44-4289-B562-50A6ED7FEB77}" destId="{691FC3F9-218E-4FA3-9CCD-9D855E08E471}" srcOrd="0" destOrd="0" parTransId="{E38EE7F1-3AA8-429A-BF68-590E037B1C90}" sibTransId="{FF97BEB0-A88C-44EF-9CD7-1950A1762CBB}"/>
    <dgm:cxn modelId="{7996B1FE-A154-492C-8884-635B803500A3}" srcId="{BEA746E6-FF44-4289-B562-50A6ED7FEB77}" destId="{B643B271-542A-483C-ABDE-06FD0A6A2595}" srcOrd="1" destOrd="0" parTransId="{11355FFC-DA2A-41B9-8649-D85A57841B37}" sibTransId="{32C0E647-BE28-42E6-96CA-CE74B50C3B04}"/>
    <dgm:cxn modelId="{DF032345-99CA-49BC-AB04-E392249462F6}" type="presParOf" srcId="{5620E7BC-DFAB-4B1A-B911-AB2D0DDEFED7}" destId="{A2E98F31-16D4-409B-8DE9-72BAC9EABF5B}" srcOrd="0" destOrd="0" presId="urn:microsoft.com/office/officeart/2005/8/layout/equation1"/>
    <dgm:cxn modelId="{B7AC32CC-BD58-41D1-98F2-F0F20B4D9874}" type="presParOf" srcId="{5620E7BC-DFAB-4B1A-B911-AB2D0DDEFED7}" destId="{FC7DFD5B-7ABD-4722-B58D-B0CF5C5F8FE4}" srcOrd="1" destOrd="0" presId="urn:microsoft.com/office/officeart/2005/8/layout/equation1"/>
    <dgm:cxn modelId="{0A44C211-1060-439F-AA9B-6617B43EF41C}" type="presParOf" srcId="{5620E7BC-DFAB-4B1A-B911-AB2D0DDEFED7}" destId="{6BF709CC-2006-4607-8042-8259618F84D3}" srcOrd="2" destOrd="0" presId="urn:microsoft.com/office/officeart/2005/8/layout/equation1"/>
    <dgm:cxn modelId="{7B3147A9-5E36-433D-937D-7C5F1CA180DA}" type="presParOf" srcId="{5620E7BC-DFAB-4B1A-B911-AB2D0DDEFED7}" destId="{8BB6E460-06C9-4D35-A735-0ECCF987D8D2}" srcOrd="3" destOrd="0" presId="urn:microsoft.com/office/officeart/2005/8/layout/equation1"/>
    <dgm:cxn modelId="{23D5B949-8B92-43D3-89F3-ECFE6BC74FE1}" type="presParOf" srcId="{5620E7BC-DFAB-4B1A-B911-AB2D0DDEFED7}" destId="{3B9DEA2C-8158-40CA-ADE8-C6554F152071}" srcOrd="4" destOrd="0" presId="urn:microsoft.com/office/officeart/2005/8/layout/equation1"/>
    <dgm:cxn modelId="{7F0C5A8F-92A2-40B0-8F3F-4DB2D0B57807}" type="presParOf" srcId="{5620E7BC-DFAB-4B1A-B911-AB2D0DDEFED7}" destId="{E5B9B3CA-05E3-4589-8CE6-C5D2221A1044}" srcOrd="5" destOrd="0" presId="urn:microsoft.com/office/officeart/2005/8/layout/equation1"/>
    <dgm:cxn modelId="{65597467-317A-4561-93C4-517DF6349E78}" type="presParOf" srcId="{5620E7BC-DFAB-4B1A-B911-AB2D0DDEFED7}" destId="{D564272A-0C45-447C-A968-1E8C43467550}" srcOrd="6" destOrd="0" presId="urn:microsoft.com/office/officeart/2005/8/layout/equation1"/>
    <dgm:cxn modelId="{3BCA8381-983C-4234-B088-303B597ACCA6}" type="presParOf" srcId="{5620E7BC-DFAB-4B1A-B911-AB2D0DDEFED7}" destId="{CD66CD5E-47E1-4121-92CE-3E8A6F504860}" srcOrd="7" destOrd="0" presId="urn:microsoft.com/office/officeart/2005/8/layout/equation1"/>
    <dgm:cxn modelId="{F0D96675-75E0-474D-B960-FFAE6D25FFA8}" type="presParOf" srcId="{5620E7BC-DFAB-4B1A-B911-AB2D0DDEFED7}" destId="{38FEADC5-300C-4F4D-94FE-04FD9E0C155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A746E6-FF44-4289-B562-50A6ED7FEB77}"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691FC3F9-218E-4FA3-9CCD-9D855E08E471}">
      <dgm:prSet phldrT="[Text]"/>
      <dgm:spPr>
        <a:solidFill>
          <a:srgbClr val="B3638D"/>
        </a:solidFill>
      </dgm:spPr>
      <dgm:t>
        <a:bodyPr/>
        <a:lstStyle/>
        <a:p>
          <a:r>
            <a:rPr lang="en-US" b="1" dirty="0">
              <a:solidFill>
                <a:schemeClr val="bg1"/>
              </a:solidFill>
              <a:latin typeface="Barlow" panose="00000500000000000000" pitchFamily="2" charset="0"/>
            </a:rPr>
            <a:t>Have FFEL, Perkins or other Non-Direct Loans</a:t>
          </a:r>
        </a:p>
      </dgm:t>
    </dgm:pt>
    <dgm:pt modelId="{E38EE7F1-3AA8-429A-BF68-590E037B1C90}" type="parTrans" cxnId="{DA6B1DDE-A94E-4146-ABC0-B22D843F0F19}">
      <dgm:prSet/>
      <dgm:spPr/>
      <dgm:t>
        <a:bodyPr/>
        <a:lstStyle/>
        <a:p>
          <a:endParaRPr lang="en-US"/>
        </a:p>
      </dgm:t>
    </dgm:pt>
    <dgm:pt modelId="{FF97BEB0-A88C-44EF-9CD7-1950A1762CBB}" type="sibTrans" cxnId="{DA6B1DDE-A94E-4146-ABC0-B22D843F0F19}">
      <dgm:prSet/>
      <dgm:spPr>
        <a:solidFill>
          <a:srgbClr val="414042"/>
        </a:solidFill>
      </dgm:spPr>
      <dgm:t>
        <a:bodyPr/>
        <a:lstStyle/>
        <a:p>
          <a:endParaRPr lang="en-US" dirty="0"/>
        </a:p>
      </dgm:t>
    </dgm:pt>
    <dgm:pt modelId="{48412F20-4D00-48C2-B845-56EC846E76B2}">
      <dgm:prSet/>
      <dgm:spPr>
        <a:solidFill>
          <a:srgbClr val="D0E3CF"/>
        </a:solidFill>
      </dgm:spPr>
      <dgm:t>
        <a:bodyPr/>
        <a:lstStyle/>
        <a:p>
          <a:r>
            <a:rPr lang="en-US" b="1" dirty="0">
              <a:solidFill>
                <a:schemeClr val="tx1"/>
              </a:solidFill>
              <a:latin typeface="Barlow" panose="00000500000000000000" pitchFamily="2" charset="0"/>
            </a:rPr>
            <a:t>Consolidate then submit PSLF Certification Form(s)</a:t>
          </a:r>
        </a:p>
      </dgm:t>
    </dgm:pt>
    <dgm:pt modelId="{2AE047E4-EBFB-4BCD-8949-963A3C2CF584}" type="parTrans" cxnId="{4F23EB52-7206-442F-9E5A-2B715C967B39}">
      <dgm:prSet/>
      <dgm:spPr/>
      <dgm:t>
        <a:bodyPr/>
        <a:lstStyle/>
        <a:p>
          <a:endParaRPr lang="en-US"/>
        </a:p>
      </dgm:t>
    </dgm:pt>
    <dgm:pt modelId="{A4FD2D1D-45D9-4229-B66E-9F08A85ADFB1}" type="sibTrans" cxnId="{4F23EB52-7206-442F-9E5A-2B715C967B39}">
      <dgm:prSet/>
      <dgm:spPr/>
      <dgm:t>
        <a:bodyPr/>
        <a:lstStyle/>
        <a:p>
          <a:endParaRPr lang="en-US"/>
        </a:p>
      </dgm:t>
    </dgm:pt>
    <dgm:pt modelId="{5620E7BC-DFAB-4B1A-B911-AB2D0DDEFED7}" type="pres">
      <dgm:prSet presAssocID="{BEA746E6-FF44-4289-B562-50A6ED7FEB77}" presName="linearFlow" presStyleCnt="0">
        <dgm:presLayoutVars>
          <dgm:dir/>
          <dgm:resizeHandles val="exact"/>
        </dgm:presLayoutVars>
      </dgm:prSet>
      <dgm:spPr/>
    </dgm:pt>
    <dgm:pt modelId="{A2E98F31-16D4-409B-8DE9-72BAC9EABF5B}" type="pres">
      <dgm:prSet presAssocID="{691FC3F9-218E-4FA3-9CCD-9D855E08E471}" presName="node" presStyleLbl="node1" presStyleIdx="0" presStyleCnt="2">
        <dgm:presLayoutVars>
          <dgm:bulletEnabled val="1"/>
        </dgm:presLayoutVars>
      </dgm:prSet>
      <dgm:spPr/>
    </dgm:pt>
    <dgm:pt modelId="{FC7DFD5B-7ABD-4722-B58D-B0CF5C5F8FE4}" type="pres">
      <dgm:prSet presAssocID="{FF97BEB0-A88C-44EF-9CD7-1950A1762CBB}" presName="spacerL" presStyleCnt="0"/>
      <dgm:spPr/>
    </dgm:pt>
    <dgm:pt modelId="{6BF709CC-2006-4607-8042-8259618F84D3}" type="pres">
      <dgm:prSet presAssocID="{FF97BEB0-A88C-44EF-9CD7-1950A1762CBB}" presName="sibTrans" presStyleLbl="sibTrans2D1" presStyleIdx="0" presStyleCnt="1"/>
      <dgm:spPr/>
    </dgm:pt>
    <dgm:pt modelId="{8BB6E460-06C9-4D35-A735-0ECCF987D8D2}" type="pres">
      <dgm:prSet presAssocID="{FF97BEB0-A88C-44EF-9CD7-1950A1762CBB}" presName="spacerR" presStyleCnt="0"/>
      <dgm:spPr/>
    </dgm:pt>
    <dgm:pt modelId="{38FEADC5-300C-4F4D-94FE-04FD9E0C155C}" type="pres">
      <dgm:prSet presAssocID="{48412F20-4D00-48C2-B845-56EC846E76B2}" presName="node" presStyleLbl="node1" presStyleIdx="1" presStyleCnt="2">
        <dgm:presLayoutVars>
          <dgm:bulletEnabled val="1"/>
        </dgm:presLayoutVars>
      </dgm:prSet>
      <dgm:spPr/>
    </dgm:pt>
  </dgm:ptLst>
  <dgm:cxnLst>
    <dgm:cxn modelId="{A9CC1726-2387-4FF7-8974-04883A1E2F10}" type="presOf" srcId="{BEA746E6-FF44-4289-B562-50A6ED7FEB77}" destId="{5620E7BC-DFAB-4B1A-B911-AB2D0DDEFED7}" srcOrd="0" destOrd="0" presId="urn:microsoft.com/office/officeart/2005/8/layout/equation1"/>
    <dgm:cxn modelId="{55D3F337-54B8-4B9F-835B-F1A1C8AC252A}" type="presOf" srcId="{691FC3F9-218E-4FA3-9CCD-9D855E08E471}" destId="{A2E98F31-16D4-409B-8DE9-72BAC9EABF5B}" srcOrd="0" destOrd="0" presId="urn:microsoft.com/office/officeart/2005/8/layout/equation1"/>
    <dgm:cxn modelId="{B2B5C74F-9BE2-4D78-AC85-31C8948735B4}" type="presOf" srcId="{FF97BEB0-A88C-44EF-9CD7-1950A1762CBB}" destId="{6BF709CC-2006-4607-8042-8259618F84D3}" srcOrd="0" destOrd="0" presId="urn:microsoft.com/office/officeart/2005/8/layout/equation1"/>
    <dgm:cxn modelId="{4F23EB52-7206-442F-9E5A-2B715C967B39}" srcId="{BEA746E6-FF44-4289-B562-50A6ED7FEB77}" destId="{48412F20-4D00-48C2-B845-56EC846E76B2}" srcOrd="1" destOrd="0" parTransId="{2AE047E4-EBFB-4BCD-8949-963A3C2CF584}" sibTransId="{A4FD2D1D-45D9-4229-B66E-9F08A85ADFB1}"/>
    <dgm:cxn modelId="{E66F89A4-0EDA-44A2-BDBD-210EC20A256D}" type="presOf" srcId="{48412F20-4D00-48C2-B845-56EC846E76B2}" destId="{38FEADC5-300C-4F4D-94FE-04FD9E0C155C}" srcOrd="0" destOrd="0" presId="urn:microsoft.com/office/officeart/2005/8/layout/equation1"/>
    <dgm:cxn modelId="{DA6B1DDE-A94E-4146-ABC0-B22D843F0F19}" srcId="{BEA746E6-FF44-4289-B562-50A6ED7FEB77}" destId="{691FC3F9-218E-4FA3-9CCD-9D855E08E471}" srcOrd="0" destOrd="0" parTransId="{E38EE7F1-3AA8-429A-BF68-590E037B1C90}" sibTransId="{FF97BEB0-A88C-44EF-9CD7-1950A1762CBB}"/>
    <dgm:cxn modelId="{DF032345-99CA-49BC-AB04-E392249462F6}" type="presParOf" srcId="{5620E7BC-DFAB-4B1A-B911-AB2D0DDEFED7}" destId="{A2E98F31-16D4-409B-8DE9-72BAC9EABF5B}" srcOrd="0" destOrd="0" presId="urn:microsoft.com/office/officeart/2005/8/layout/equation1"/>
    <dgm:cxn modelId="{B7AC32CC-BD58-41D1-98F2-F0F20B4D9874}" type="presParOf" srcId="{5620E7BC-DFAB-4B1A-B911-AB2D0DDEFED7}" destId="{FC7DFD5B-7ABD-4722-B58D-B0CF5C5F8FE4}" srcOrd="1" destOrd="0" presId="urn:microsoft.com/office/officeart/2005/8/layout/equation1"/>
    <dgm:cxn modelId="{0A44C211-1060-439F-AA9B-6617B43EF41C}" type="presParOf" srcId="{5620E7BC-DFAB-4B1A-B911-AB2D0DDEFED7}" destId="{6BF709CC-2006-4607-8042-8259618F84D3}" srcOrd="2" destOrd="0" presId="urn:microsoft.com/office/officeart/2005/8/layout/equation1"/>
    <dgm:cxn modelId="{7B3147A9-5E36-433D-937D-7C5F1CA180DA}" type="presParOf" srcId="{5620E7BC-DFAB-4B1A-B911-AB2D0DDEFED7}" destId="{8BB6E460-06C9-4D35-A735-0ECCF987D8D2}" srcOrd="3" destOrd="0" presId="urn:microsoft.com/office/officeart/2005/8/layout/equation1"/>
    <dgm:cxn modelId="{F0D96675-75E0-474D-B960-FFAE6D25FFA8}" type="presParOf" srcId="{5620E7BC-DFAB-4B1A-B911-AB2D0DDEFED7}" destId="{38FEADC5-300C-4F4D-94FE-04FD9E0C155C}"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CE2AE-651D-4CC1-B4C9-5B37FD1151A0}">
      <dsp:nvSpPr>
        <dsp:cNvPr id="0" name=""/>
        <dsp:cNvSpPr/>
      </dsp:nvSpPr>
      <dsp:spPr>
        <a:xfrm>
          <a:off x="0" y="4063"/>
          <a:ext cx="8077200" cy="9457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38D8F-B985-4FB1-96A4-F7EDA0551108}">
      <dsp:nvSpPr>
        <dsp:cNvPr id="0" name=""/>
        <dsp:cNvSpPr/>
      </dsp:nvSpPr>
      <dsp:spPr>
        <a:xfrm>
          <a:off x="286097" y="216863"/>
          <a:ext cx="520176" cy="5201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D9742F-356A-4432-80CF-E02FE140E3E8}">
      <dsp:nvSpPr>
        <dsp:cNvPr id="0" name=""/>
        <dsp:cNvSpPr/>
      </dsp:nvSpPr>
      <dsp:spPr>
        <a:xfrm>
          <a:off x="1092371" y="4063"/>
          <a:ext cx="6983760" cy="94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95" tIns="100095" rIns="100095" bIns="100095"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arlow" panose="00000500000000000000" pitchFamily="2" charset="0"/>
            </a:rPr>
            <a:t>File the form </a:t>
          </a:r>
          <a:r>
            <a:rPr lang="en-US" sz="1500" b="1" kern="1200" dirty="0">
              <a:latin typeface="Barlow" panose="00000500000000000000" pitchFamily="2" charset="0"/>
            </a:rPr>
            <a:t>annually </a:t>
          </a:r>
          <a:r>
            <a:rPr lang="en-US" sz="1500" kern="1200" dirty="0">
              <a:latin typeface="Barlow" panose="00000500000000000000" pitchFamily="2" charset="0"/>
            </a:rPr>
            <a:t>to track your payments: </a:t>
          </a:r>
          <a:r>
            <a:rPr lang="en-US" sz="1500" u="sng" kern="1200" dirty="0">
              <a:latin typeface="Barlow" panose="00000500000000000000" pitchFamily="2" charset="0"/>
              <a:hlinkClick xmlns:r="http://schemas.openxmlformats.org/officeDocument/2006/relationships" r:id="rId3"/>
            </a:rPr>
            <a:t>Click here for form.</a:t>
          </a:r>
          <a:endParaRPr lang="en-US" sz="1500" kern="1200" dirty="0">
            <a:latin typeface="Barlow" panose="00000500000000000000" pitchFamily="2" charset="0"/>
          </a:endParaRPr>
        </a:p>
      </dsp:txBody>
      <dsp:txXfrm>
        <a:off x="1092371" y="4063"/>
        <a:ext cx="6983760" cy="945775"/>
      </dsp:txXfrm>
    </dsp:sp>
    <dsp:sp modelId="{C5B4A173-8DA2-43B5-B681-4B5BED999D21}">
      <dsp:nvSpPr>
        <dsp:cNvPr id="0" name=""/>
        <dsp:cNvSpPr/>
      </dsp:nvSpPr>
      <dsp:spPr>
        <a:xfrm>
          <a:off x="0" y="1186283"/>
          <a:ext cx="8077200" cy="9457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DC79D-C51B-4BD3-AD64-149ED38FDA62}">
      <dsp:nvSpPr>
        <dsp:cNvPr id="0" name=""/>
        <dsp:cNvSpPr/>
      </dsp:nvSpPr>
      <dsp:spPr>
        <a:xfrm>
          <a:off x="286097" y="1399083"/>
          <a:ext cx="520176" cy="52017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1C2D72-B411-441E-AE77-CB9938221517}">
      <dsp:nvSpPr>
        <dsp:cNvPr id="0" name=""/>
        <dsp:cNvSpPr/>
      </dsp:nvSpPr>
      <dsp:spPr>
        <a:xfrm>
          <a:off x="1092371" y="1186283"/>
          <a:ext cx="6983760" cy="94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95" tIns="100095" rIns="100095" bIns="100095"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arlow" panose="00000500000000000000" pitchFamily="2" charset="0"/>
            </a:rPr>
            <a:t>Your employer (usually HR) must certify your employment by completing the employer section. </a:t>
          </a:r>
        </a:p>
      </dsp:txBody>
      <dsp:txXfrm>
        <a:off x="1092371" y="1186283"/>
        <a:ext cx="6983760" cy="945775"/>
      </dsp:txXfrm>
    </dsp:sp>
    <dsp:sp modelId="{5EC7B694-11FA-4659-B6A9-90A9402507EE}">
      <dsp:nvSpPr>
        <dsp:cNvPr id="0" name=""/>
        <dsp:cNvSpPr/>
      </dsp:nvSpPr>
      <dsp:spPr>
        <a:xfrm>
          <a:off x="0" y="2368503"/>
          <a:ext cx="8077200" cy="9457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D7D55-77A1-4C2B-ABF2-71A8FFE8FC75}">
      <dsp:nvSpPr>
        <dsp:cNvPr id="0" name=""/>
        <dsp:cNvSpPr/>
      </dsp:nvSpPr>
      <dsp:spPr>
        <a:xfrm>
          <a:off x="286097" y="2581303"/>
          <a:ext cx="520176" cy="52017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811961-76A4-4E62-8A15-44139154405F}">
      <dsp:nvSpPr>
        <dsp:cNvPr id="0" name=""/>
        <dsp:cNvSpPr/>
      </dsp:nvSpPr>
      <dsp:spPr>
        <a:xfrm>
          <a:off x="1092371" y="2368503"/>
          <a:ext cx="6983760" cy="94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95" tIns="100095" rIns="100095" bIns="100095"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Barlow" panose="00000500000000000000" pitchFamily="2" charset="0"/>
            </a:rPr>
            <a:t>If your loans are currently with FedLoan</a:t>
          </a:r>
          <a:r>
            <a:rPr lang="en-US" sz="1500" kern="1200" dirty="0">
              <a:latin typeface="Barlow" panose="00000500000000000000" pitchFamily="2" charset="0"/>
            </a:rPr>
            <a:t>, you should file the PSLF Certification form now to get an </a:t>
          </a:r>
          <a:r>
            <a:rPr lang="en-US" sz="1500" b="1" kern="1200" dirty="0">
              <a:latin typeface="Barlow" panose="00000500000000000000" pitchFamily="2" charset="0"/>
            </a:rPr>
            <a:t>updated</a:t>
          </a:r>
          <a:r>
            <a:rPr lang="en-US" sz="1500" kern="1200" dirty="0">
              <a:latin typeface="Barlow" panose="00000500000000000000" pitchFamily="2" charset="0"/>
            </a:rPr>
            <a:t> </a:t>
          </a:r>
          <a:r>
            <a:rPr lang="en-US" sz="1500" b="1" kern="1200" dirty="0">
              <a:latin typeface="Barlow" panose="00000500000000000000" pitchFamily="2" charset="0"/>
            </a:rPr>
            <a:t>count</a:t>
          </a:r>
          <a:r>
            <a:rPr lang="en-US" sz="1500" kern="1200" dirty="0">
              <a:latin typeface="Barlow" panose="00000500000000000000" pitchFamily="2" charset="0"/>
            </a:rPr>
            <a:t> of your qualifying payments.</a:t>
          </a:r>
        </a:p>
      </dsp:txBody>
      <dsp:txXfrm>
        <a:off x="1092371" y="2368503"/>
        <a:ext cx="6983760" cy="945775"/>
      </dsp:txXfrm>
    </dsp:sp>
    <dsp:sp modelId="{C6C49A94-B33C-4DF3-9AF2-6325975F1EFB}">
      <dsp:nvSpPr>
        <dsp:cNvPr id="0" name=""/>
        <dsp:cNvSpPr/>
      </dsp:nvSpPr>
      <dsp:spPr>
        <a:xfrm>
          <a:off x="0" y="3550723"/>
          <a:ext cx="8077200" cy="9457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F87EE-B4E5-4460-B1D5-578B4B78D21B}">
      <dsp:nvSpPr>
        <dsp:cNvPr id="0" name=""/>
        <dsp:cNvSpPr/>
      </dsp:nvSpPr>
      <dsp:spPr>
        <a:xfrm>
          <a:off x="286097" y="3763523"/>
          <a:ext cx="520176" cy="52017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59D94D-F3C8-4BC4-8180-F010F11830F4}">
      <dsp:nvSpPr>
        <dsp:cNvPr id="0" name=""/>
        <dsp:cNvSpPr/>
      </dsp:nvSpPr>
      <dsp:spPr>
        <a:xfrm>
          <a:off x="1092371" y="3550723"/>
          <a:ext cx="3634740" cy="94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95" tIns="100095" rIns="100095" bIns="100095"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Barlow" panose="00000500000000000000" pitchFamily="2" charset="0"/>
            </a:rPr>
            <a:t>If your loans are NOT with FedLoan AND you are not requesting a review under the Temporary Waiver Opportunity: </a:t>
          </a:r>
          <a:endParaRPr lang="en-US" sz="1500" kern="1200" dirty="0">
            <a:latin typeface="Barlow" panose="00000500000000000000" pitchFamily="2" charset="0"/>
          </a:endParaRPr>
        </a:p>
      </dsp:txBody>
      <dsp:txXfrm>
        <a:off x="1092371" y="3550723"/>
        <a:ext cx="3634740" cy="945775"/>
      </dsp:txXfrm>
    </dsp:sp>
    <dsp:sp modelId="{DA87D50F-FFFB-4D1D-88D2-3B9C9529BF32}">
      <dsp:nvSpPr>
        <dsp:cNvPr id="0" name=""/>
        <dsp:cNvSpPr/>
      </dsp:nvSpPr>
      <dsp:spPr>
        <a:xfrm>
          <a:off x="4727111" y="3550723"/>
          <a:ext cx="3349020" cy="94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95" tIns="100095" rIns="100095" bIns="100095" numCol="1" spcCol="1270" anchor="ctr" anchorCtr="0">
          <a:noAutofit/>
        </a:bodyPr>
        <a:lstStyle/>
        <a:p>
          <a:pPr marL="0" lvl="0" indent="0" algn="l" defTabSz="488950">
            <a:lnSpc>
              <a:spcPct val="90000"/>
            </a:lnSpc>
            <a:spcBef>
              <a:spcPct val="0"/>
            </a:spcBef>
            <a:spcAft>
              <a:spcPct val="35000"/>
            </a:spcAft>
            <a:buNone/>
          </a:pPr>
          <a:r>
            <a:rPr lang="en-US" sz="1100" kern="1200" dirty="0">
              <a:latin typeface="Barlow" panose="00000500000000000000" pitchFamily="2" charset="0"/>
            </a:rPr>
            <a:t>File the form now if you think you are within two years of receiving all 120 qualifying payments.  Submit the form to FedLoan. </a:t>
          </a:r>
        </a:p>
        <a:p>
          <a:pPr marL="0" lvl="0" indent="0" algn="l" defTabSz="488950">
            <a:lnSpc>
              <a:spcPct val="90000"/>
            </a:lnSpc>
            <a:spcBef>
              <a:spcPct val="0"/>
            </a:spcBef>
            <a:spcAft>
              <a:spcPct val="35000"/>
            </a:spcAft>
            <a:buNone/>
          </a:pPr>
          <a:r>
            <a:rPr lang="en-US" sz="1100" kern="1200" dirty="0">
              <a:latin typeface="Barlow" panose="00000500000000000000" pitchFamily="2" charset="0"/>
            </a:rPr>
            <a:t>If you have eight or more years to reach the 120 payments, wait until further guidance.  </a:t>
          </a:r>
        </a:p>
      </dsp:txBody>
      <dsp:txXfrm>
        <a:off x="4727111" y="3550723"/>
        <a:ext cx="3349020" cy="945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98F31-16D4-409B-8DE9-72BAC9EABF5B}">
      <dsp:nvSpPr>
        <dsp:cNvPr id="0" name=""/>
        <dsp:cNvSpPr/>
      </dsp:nvSpPr>
      <dsp:spPr>
        <a:xfrm>
          <a:off x="4562" y="437993"/>
          <a:ext cx="1267553" cy="1267553"/>
        </a:xfrm>
        <a:prstGeom prst="ellipse">
          <a:avLst/>
        </a:prstGeom>
        <a:solidFill>
          <a:srgbClr val="B363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Barlow" panose="00000500000000000000" pitchFamily="2" charset="0"/>
            </a:rPr>
            <a:t>Have Direct Loans</a:t>
          </a:r>
        </a:p>
      </dsp:txBody>
      <dsp:txXfrm>
        <a:off x="190191" y="623622"/>
        <a:ext cx="896295" cy="896295"/>
      </dsp:txXfrm>
    </dsp:sp>
    <dsp:sp modelId="{6BF709CC-2006-4607-8042-8259618F84D3}">
      <dsp:nvSpPr>
        <dsp:cNvPr id="0" name=""/>
        <dsp:cNvSpPr/>
      </dsp:nvSpPr>
      <dsp:spPr>
        <a:xfrm>
          <a:off x="1375041" y="704179"/>
          <a:ext cx="735181" cy="735181"/>
        </a:xfrm>
        <a:prstGeom prst="mathPlus">
          <a:avLst/>
        </a:prstGeom>
        <a:solidFill>
          <a:srgbClr val="41404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72489" y="985312"/>
        <a:ext cx="540285" cy="172915"/>
      </dsp:txXfrm>
    </dsp:sp>
    <dsp:sp modelId="{E53724D1-9818-4963-8766-2B165B294AC0}">
      <dsp:nvSpPr>
        <dsp:cNvPr id="0" name=""/>
        <dsp:cNvSpPr/>
      </dsp:nvSpPr>
      <dsp:spPr>
        <a:xfrm>
          <a:off x="2213148" y="437993"/>
          <a:ext cx="1267553" cy="1267553"/>
        </a:xfrm>
        <a:prstGeom prst="ellipse">
          <a:avLst/>
        </a:prstGeom>
        <a:solidFill>
          <a:srgbClr val="D1D3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Barlow" panose="00000500000000000000" pitchFamily="2" charset="0"/>
            </a:rPr>
            <a:t>Servicer is  FedLoan	</a:t>
          </a:r>
        </a:p>
      </dsp:txBody>
      <dsp:txXfrm>
        <a:off x="2398777" y="623622"/>
        <a:ext cx="896295" cy="896295"/>
      </dsp:txXfrm>
    </dsp:sp>
    <dsp:sp modelId="{C5D96767-EAE3-479B-A488-10B385AB6FDC}">
      <dsp:nvSpPr>
        <dsp:cNvPr id="0" name=""/>
        <dsp:cNvSpPr/>
      </dsp:nvSpPr>
      <dsp:spPr>
        <a:xfrm>
          <a:off x="3583627" y="704179"/>
          <a:ext cx="735181" cy="735181"/>
        </a:xfrm>
        <a:prstGeom prst="mathPlus">
          <a:avLst/>
        </a:prstGeom>
        <a:solidFill>
          <a:srgbClr val="41404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681075" y="985312"/>
        <a:ext cx="540285" cy="172915"/>
      </dsp:txXfrm>
    </dsp:sp>
    <dsp:sp modelId="{3B9DEA2C-8158-40CA-ADE8-C6554F152071}">
      <dsp:nvSpPr>
        <dsp:cNvPr id="0" name=""/>
        <dsp:cNvSpPr/>
      </dsp:nvSpPr>
      <dsp:spPr>
        <a:xfrm>
          <a:off x="4421734" y="437993"/>
          <a:ext cx="1267553" cy="1267553"/>
        </a:xfrm>
        <a:prstGeom prst="ellipse">
          <a:avLst/>
        </a:prstGeom>
        <a:solidFill>
          <a:srgbClr val="E8CE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Barlow" panose="00000500000000000000" pitchFamily="2" charset="0"/>
            </a:rPr>
            <a:t>Have some qualifying payments</a:t>
          </a:r>
        </a:p>
      </dsp:txBody>
      <dsp:txXfrm>
        <a:off x="4607363" y="623622"/>
        <a:ext cx="896295" cy="896295"/>
      </dsp:txXfrm>
    </dsp:sp>
    <dsp:sp modelId="{D564272A-0C45-447C-A968-1E8C43467550}">
      <dsp:nvSpPr>
        <dsp:cNvPr id="0" name=""/>
        <dsp:cNvSpPr/>
      </dsp:nvSpPr>
      <dsp:spPr>
        <a:xfrm>
          <a:off x="5792213" y="704179"/>
          <a:ext cx="735181" cy="735181"/>
        </a:xfrm>
        <a:prstGeom prst="mathEqual">
          <a:avLst/>
        </a:prstGeom>
        <a:solidFill>
          <a:srgbClr val="41404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5889661" y="855626"/>
        <a:ext cx="540285" cy="432287"/>
      </dsp:txXfrm>
    </dsp:sp>
    <dsp:sp modelId="{38FEADC5-300C-4F4D-94FE-04FD9E0C155C}">
      <dsp:nvSpPr>
        <dsp:cNvPr id="0" name=""/>
        <dsp:cNvSpPr/>
      </dsp:nvSpPr>
      <dsp:spPr>
        <a:xfrm>
          <a:off x="6634883" y="437993"/>
          <a:ext cx="1267553" cy="1267553"/>
        </a:xfrm>
        <a:prstGeom prst="ellipse">
          <a:avLst/>
        </a:prstGeom>
        <a:solidFill>
          <a:srgbClr val="D0E3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Barlow" panose="00000500000000000000" pitchFamily="2" charset="0"/>
            </a:rPr>
            <a:t>No Action Required!</a:t>
          </a:r>
        </a:p>
      </dsp:txBody>
      <dsp:txXfrm>
        <a:off x="6820512" y="623622"/>
        <a:ext cx="896295" cy="896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98F31-16D4-409B-8DE9-72BAC9EABF5B}">
      <dsp:nvSpPr>
        <dsp:cNvPr id="0" name=""/>
        <dsp:cNvSpPr/>
      </dsp:nvSpPr>
      <dsp:spPr>
        <a:xfrm>
          <a:off x="1240" y="249473"/>
          <a:ext cx="1644592" cy="1644592"/>
        </a:xfrm>
        <a:prstGeom prst="ellipse">
          <a:avLst/>
        </a:prstGeom>
        <a:solidFill>
          <a:srgbClr val="B363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Barlow" panose="00000500000000000000" pitchFamily="2" charset="0"/>
            </a:rPr>
            <a:t>Have Direct Loans</a:t>
          </a:r>
        </a:p>
      </dsp:txBody>
      <dsp:txXfrm>
        <a:off x="242085" y="490318"/>
        <a:ext cx="1162902" cy="1162902"/>
      </dsp:txXfrm>
    </dsp:sp>
    <dsp:sp modelId="{6BF709CC-2006-4607-8042-8259618F84D3}">
      <dsp:nvSpPr>
        <dsp:cNvPr id="0" name=""/>
        <dsp:cNvSpPr/>
      </dsp:nvSpPr>
      <dsp:spPr>
        <a:xfrm>
          <a:off x="1779373" y="594838"/>
          <a:ext cx="953863" cy="953863"/>
        </a:xfrm>
        <a:prstGeom prst="mathPlus">
          <a:avLst/>
        </a:prstGeom>
        <a:solidFill>
          <a:srgbClr val="41404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905808" y="959595"/>
        <a:ext cx="700993" cy="224349"/>
      </dsp:txXfrm>
    </dsp:sp>
    <dsp:sp modelId="{3B9DEA2C-8158-40CA-ADE8-C6554F152071}">
      <dsp:nvSpPr>
        <dsp:cNvPr id="0" name=""/>
        <dsp:cNvSpPr/>
      </dsp:nvSpPr>
      <dsp:spPr>
        <a:xfrm>
          <a:off x="2866777" y="249473"/>
          <a:ext cx="1644592" cy="1644592"/>
        </a:xfrm>
        <a:prstGeom prst="ellipse">
          <a:avLst/>
        </a:prstGeom>
        <a:solidFill>
          <a:srgbClr val="E8CE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Barlow" panose="00000500000000000000" pitchFamily="2" charset="0"/>
            </a:rPr>
            <a:t>Have never submitted PSLF Certification Forms</a:t>
          </a:r>
        </a:p>
      </dsp:txBody>
      <dsp:txXfrm>
        <a:off x="3107622" y="490318"/>
        <a:ext cx="1162902" cy="1162902"/>
      </dsp:txXfrm>
    </dsp:sp>
    <dsp:sp modelId="{D564272A-0C45-447C-A968-1E8C43467550}">
      <dsp:nvSpPr>
        <dsp:cNvPr id="0" name=""/>
        <dsp:cNvSpPr/>
      </dsp:nvSpPr>
      <dsp:spPr>
        <a:xfrm>
          <a:off x="4644910" y="594838"/>
          <a:ext cx="953863" cy="953863"/>
        </a:xfrm>
        <a:prstGeom prst="mathEqual">
          <a:avLst/>
        </a:prstGeom>
        <a:solidFill>
          <a:srgbClr val="41404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4771345" y="791334"/>
        <a:ext cx="700993" cy="560871"/>
      </dsp:txXfrm>
    </dsp:sp>
    <dsp:sp modelId="{38FEADC5-300C-4F4D-94FE-04FD9E0C155C}">
      <dsp:nvSpPr>
        <dsp:cNvPr id="0" name=""/>
        <dsp:cNvSpPr/>
      </dsp:nvSpPr>
      <dsp:spPr>
        <a:xfrm>
          <a:off x="5732315" y="249473"/>
          <a:ext cx="1644592" cy="1644592"/>
        </a:xfrm>
        <a:prstGeom prst="ellipse">
          <a:avLst/>
        </a:prstGeom>
        <a:solidFill>
          <a:srgbClr val="D0E3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Barlow" panose="00000500000000000000" pitchFamily="2" charset="0"/>
            </a:rPr>
            <a:t>Submit PSLF Certification Forms to FedLoan ASAP!</a:t>
          </a:r>
        </a:p>
      </dsp:txBody>
      <dsp:txXfrm>
        <a:off x="5973160" y="490318"/>
        <a:ext cx="1162902" cy="1162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98F31-16D4-409B-8DE9-72BAC9EABF5B}">
      <dsp:nvSpPr>
        <dsp:cNvPr id="0" name=""/>
        <dsp:cNvSpPr/>
      </dsp:nvSpPr>
      <dsp:spPr>
        <a:xfrm>
          <a:off x="219788" y="998"/>
          <a:ext cx="1631900" cy="1631900"/>
        </a:xfrm>
        <a:prstGeom prst="ellipse">
          <a:avLst/>
        </a:prstGeom>
        <a:solidFill>
          <a:srgbClr val="B363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Barlow" panose="00000500000000000000" pitchFamily="2" charset="0"/>
            </a:rPr>
            <a:t>Have FFEL, Perkins or other Non-Direct Loans</a:t>
          </a:r>
        </a:p>
      </dsp:txBody>
      <dsp:txXfrm>
        <a:off x="458774" y="239984"/>
        <a:ext cx="1153928" cy="1153928"/>
      </dsp:txXfrm>
    </dsp:sp>
    <dsp:sp modelId="{6BF709CC-2006-4607-8042-8259618F84D3}">
      <dsp:nvSpPr>
        <dsp:cNvPr id="0" name=""/>
        <dsp:cNvSpPr/>
      </dsp:nvSpPr>
      <dsp:spPr>
        <a:xfrm>
          <a:off x="1984198" y="343697"/>
          <a:ext cx="946502" cy="946502"/>
        </a:xfrm>
        <a:prstGeom prst="mathEqual">
          <a:avLst/>
        </a:prstGeom>
        <a:solidFill>
          <a:srgbClr val="41404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109657" y="538676"/>
        <a:ext cx="695584" cy="556544"/>
      </dsp:txXfrm>
    </dsp:sp>
    <dsp:sp modelId="{38FEADC5-300C-4F4D-94FE-04FD9E0C155C}">
      <dsp:nvSpPr>
        <dsp:cNvPr id="0" name=""/>
        <dsp:cNvSpPr/>
      </dsp:nvSpPr>
      <dsp:spPr>
        <a:xfrm>
          <a:off x="3063211" y="998"/>
          <a:ext cx="1631900" cy="1631900"/>
        </a:xfrm>
        <a:prstGeom prst="ellipse">
          <a:avLst/>
        </a:prstGeom>
        <a:solidFill>
          <a:srgbClr val="D0E3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Barlow" panose="00000500000000000000" pitchFamily="2" charset="0"/>
            </a:rPr>
            <a:t>Consolidate then submit PSLF Certification Form(s)</a:t>
          </a:r>
        </a:p>
      </dsp:txBody>
      <dsp:txXfrm>
        <a:off x="3302197" y="239984"/>
        <a:ext cx="1153928" cy="11539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3"/>
            <a:ext cx="3077739" cy="469585"/>
          </a:xfrm>
          <a:prstGeom prst="rect">
            <a:avLst/>
          </a:prstGeom>
          <a:noFill/>
          <a:ln w="9525">
            <a:noFill/>
            <a:miter lim="800000"/>
            <a:headEnd/>
            <a:tailEnd/>
          </a:ln>
          <a:effectLst/>
        </p:spPr>
        <p:txBody>
          <a:bodyPr vert="horz" wrap="square" lIns="94382" tIns="47191" rIns="94382" bIns="47191" numCol="1" anchor="t" anchorCtr="0" compatLnSpc="1">
            <a:prstTxWarp prst="textNoShape">
              <a:avLst/>
            </a:prstTxWarp>
          </a:bodyPr>
          <a:lstStyle>
            <a:lvl1pPr eaLnBrk="0" hangingPunct="0">
              <a:defRPr sz="1200">
                <a:latin typeface="Arial" charset="0"/>
              </a:defRPr>
            </a:lvl1pPr>
          </a:lstStyle>
          <a:p>
            <a:pPr>
              <a:defRPr/>
            </a:pPr>
            <a:endParaRPr lang="en-US" dirty="0"/>
          </a:p>
        </p:txBody>
      </p:sp>
      <p:sp>
        <p:nvSpPr>
          <p:cNvPr id="37892" name="Rectangle 4"/>
          <p:cNvSpPr>
            <a:spLocks noGrp="1" noChangeArrowheads="1"/>
          </p:cNvSpPr>
          <p:nvPr>
            <p:ph type="ftr" sz="quarter" idx="2"/>
          </p:nvPr>
        </p:nvSpPr>
        <p:spPr bwMode="auto">
          <a:xfrm>
            <a:off x="1" y="8917281"/>
            <a:ext cx="3077739" cy="469585"/>
          </a:xfrm>
          <a:prstGeom prst="rect">
            <a:avLst/>
          </a:prstGeom>
          <a:noFill/>
          <a:ln w="9525">
            <a:noFill/>
            <a:miter lim="800000"/>
            <a:headEnd/>
            <a:tailEnd/>
          </a:ln>
          <a:effectLst/>
        </p:spPr>
        <p:txBody>
          <a:bodyPr vert="horz" wrap="square" lIns="94382" tIns="47191" rIns="94382" bIns="47191" numCol="1" anchor="b" anchorCtr="0" compatLnSpc="1">
            <a:prstTxWarp prst="textNoShape">
              <a:avLst/>
            </a:prstTxWarp>
          </a:bodyPr>
          <a:lstStyle>
            <a:lvl1pPr eaLnBrk="0" hangingPunct="0">
              <a:defRPr sz="1200">
                <a:latin typeface="Arial" charset="0"/>
              </a:defRPr>
            </a:lvl1pPr>
          </a:lstStyle>
          <a:p>
            <a:pPr>
              <a:defRPr/>
            </a:pPr>
            <a:endParaRPr lang="en-US" dirty="0"/>
          </a:p>
        </p:txBody>
      </p:sp>
      <p:sp>
        <p:nvSpPr>
          <p:cNvPr id="37893" name="Rectangle 5"/>
          <p:cNvSpPr>
            <a:spLocks noGrp="1" noChangeArrowheads="1"/>
          </p:cNvSpPr>
          <p:nvPr>
            <p:ph type="sldNum" sz="quarter" idx="3"/>
          </p:nvPr>
        </p:nvSpPr>
        <p:spPr bwMode="auto">
          <a:xfrm>
            <a:off x="4023093" y="8917281"/>
            <a:ext cx="3077739" cy="469585"/>
          </a:xfrm>
          <a:prstGeom prst="rect">
            <a:avLst/>
          </a:prstGeom>
          <a:noFill/>
          <a:ln w="9525">
            <a:noFill/>
            <a:miter lim="800000"/>
            <a:headEnd/>
            <a:tailEnd/>
          </a:ln>
          <a:effectLst/>
        </p:spPr>
        <p:txBody>
          <a:bodyPr vert="horz" wrap="square" lIns="94382" tIns="47191" rIns="94382" bIns="47191" numCol="1" anchor="b" anchorCtr="0" compatLnSpc="1">
            <a:prstTxWarp prst="textNoShape">
              <a:avLst/>
            </a:prstTxWarp>
          </a:bodyPr>
          <a:lstStyle>
            <a:lvl1pPr algn="r" eaLnBrk="0" hangingPunct="0">
              <a:defRPr sz="1200">
                <a:latin typeface="Arial" charset="0"/>
              </a:defRPr>
            </a:lvl1pPr>
          </a:lstStyle>
          <a:p>
            <a:pPr>
              <a:defRPr/>
            </a:pPr>
            <a:fld id="{E3FBC9FC-EFC8-4F45-BB74-305A0754E61E}" type="slidenum">
              <a:rPr lang="en-US"/>
              <a:pPr>
                <a:defRPr/>
              </a:pPr>
              <a:t>‹#›</a:t>
            </a:fld>
            <a:endParaRPr lang="en-US" dirty="0"/>
          </a:p>
        </p:txBody>
      </p:sp>
    </p:spTree>
    <p:extLst>
      <p:ext uri="{BB962C8B-B14F-4D97-AF65-F5344CB8AC3E}">
        <p14:creationId xmlns:p14="http://schemas.microsoft.com/office/powerpoint/2010/main" val="433307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77739" cy="469585"/>
          </a:xfrm>
          <a:prstGeom prst="rect">
            <a:avLst/>
          </a:prstGeom>
        </p:spPr>
        <p:txBody>
          <a:bodyPr vert="horz" lIns="94382" tIns="47191" rIns="94382" bIns="47191"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23093" y="3"/>
            <a:ext cx="3077739" cy="469585"/>
          </a:xfrm>
          <a:prstGeom prst="rect">
            <a:avLst/>
          </a:prstGeom>
        </p:spPr>
        <p:txBody>
          <a:bodyPr vert="horz" lIns="94382" tIns="47191" rIns="94382" bIns="47191" rtlCol="0"/>
          <a:lstStyle>
            <a:lvl1pPr algn="r" fontAlgn="auto">
              <a:spcBef>
                <a:spcPts val="0"/>
              </a:spcBef>
              <a:spcAft>
                <a:spcPts val="0"/>
              </a:spcAft>
              <a:defRPr sz="1200">
                <a:latin typeface="+mn-lt"/>
              </a:defRPr>
            </a:lvl1pPr>
          </a:lstStyle>
          <a:p>
            <a:pPr>
              <a:defRPr/>
            </a:pPr>
            <a:fld id="{1AC70344-9F00-4CB0-929B-9E9F1C41768E}" type="datetimeFigureOut">
              <a:rPr lang="en-US"/>
              <a:pPr>
                <a:defRPr/>
              </a:pPr>
              <a:t>11/1/2021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382" tIns="47191" rIns="94382" bIns="47191" rtlCol="0" anchor="ctr"/>
          <a:lstStyle/>
          <a:p>
            <a:pPr lvl="0"/>
            <a:endParaRPr lang="en-US" noProof="0" dirty="0"/>
          </a:p>
        </p:txBody>
      </p:sp>
      <p:sp>
        <p:nvSpPr>
          <p:cNvPr id="5" name="Notes Placeholder 4"/>
          <p:cNvSpPr>
            <a:spLocks noGrp="1"/>
          </p:cNvSpPr>
          <p:nvPr>
            <p:ph type="body" sz="quarter" idx="3"/>
          </p:nvPr>
        </p:nvSpPr>
        <p:spPr>
          <a:xfrm>
            <a:off x="710248" y="4460258"/>
            <a:ext cx="5681980" cy="4224652"/>
          </a:xfrm>
          <a:prstGeom prst="rect">
            <a:avLst/>
          </a:prstGeom>
        </p:spPr>
        <p:txBody>
          <a:bodyPr vert="horz" lIns="94382" tIns="47191" rIns="94382" bIns="47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7281"/>
            <a:ext cx="3077739" cy="469585"/>
          </a:xfrm>
          <a:prstGeom prst="rect">
            <a:avLst/>
          </a:prstGeom>
        </p:spPr>
        <p:txBody>
          <a:bodyPr vert="horz" lIns="94382" tIns="47191" rIns="94382" bIns="47191" rtlCol="0" anchor="b"/>
          <a:lstStyle>
            <a:lvl1pPr algn="l" fontAlgn="auto">
              <a:spcBef>
                <a:spcPts val="0"/>
              </a:spcBef>
              <a:spcAft>
                <a:spcPts val="0"/>
              </a:spcAft>
              <a:defRPr sz="1200">
                <a:latin typeface="+mn-lt"/>
              </a:defRPr>
            </a:lvl1pPr>
          </a:lstStyle>
          <a:p>
            <a:pPr>
              <a:defRPr/>
            </a:pPr>
            <a:r>
              <a:rPr lang="en-US" dirty="0"/>
              <a:t>WWW.CSSNY.ORG</a:t>
            </a:r>
          </a:p>
        </p:txBody>
      </p:sp>
      <p:sp>
        <p:nvSpPr>
          <p:cNvPr id="7" name="Slide Number Placeholder 6"/>
          <p:cNvSpPr>
            <a:spLocks noGrp="1"/>
          </p:cNvSpPr>
          <p:nvPr>
            <p:ph type="sldNum" sz="quarter" idx="5"/>
          </p:nvPr>
        </p:nvSpPr>
        <p:spPr>
          <a:xfrm>
            <a:off x="4023093" y="8917281"/>
            <a:ext cx="3077739" cy="469585"/>
          </a:xfrm>
          <a:prstGeom prst="rect">
            <a:avLst/>
          </a:prstGeom>
        </p:spPr>
        <p:txBody>
          <a:bodyPr vert="horz" lIns="94382" tIns="47191" rIns="94382" bIns="47191" rtlCol="0" anchor="b"/>
          <a:lstStyle>
            <a:lvl1pPr algn="r" fontAlgn="auto">
              <a:spcBef>
                <a:spcPts val="0"/>
              </a:spcBef>
              <a:spcAft>
                <a:spcPts val="0"/>
              </a:spcAft>
              <a:defRPr sz="1200">
                <a:latin typeface="+mn-lt"/>
              </a:defRPr>
            </a:lvl1pPr>
          </a:lstStyle>
          <a:p>
            <a:pPr>
              <a:defRPr/>
            </a:pPr>
            <a:fld id="{B3DDFF8D-FA81-4184-9B11-5F885686F125}" type="slidenum">
              <a:rPr lang="en-US"/>
              <a:pPr>
                <a:defRPr/>
              </a:pPr>
              <a:t>‹#›</a:t>
            </a:fld>
            <a:endParaRPr lang="en-US" dirty="0"/>
          </a:p>
        </p:txBody>
      </p:sp>
    </p:spTree>
    <p:extLst>
      <p:ext uri="{BB962C8B-B14F-4D97-AF65-F5344CB8AC3E}">
        <p14:creationId xmlns:p14="http://schemas.microsoft.com/office/powerpoint/2010/main" val="851128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a:t>
            </a:fld>
            <a:endParaRPr lang="en-US" dirty="0"/>
          </a:p>
        </p:txBody>
      </p:sp>
    </p:spTree>
    <p:extLst>
      <p:ext uri="{BB962C8B-B14F-4D97-AF65-F5344CB8AC3E}">
        <p14:creationId xmlns:p14="http://schemas.microsoft.com/office/powerpoint/2010/main" val="223673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46</a:t>
            </a:fld>
            <a:endParaRPr lang="en-US" dirty="0"/>
          </a:p>
        </p:txBody>
      </p:sp>
    </p:spTree>
    <p:extLst>
      <p:ext uri="{BB962C8B-B14F-4D97-AF65-F5344CB8AC3E}">
        <p14:creationId xmlns:p14="http://schemas.microsoft.com/office/powerpoint/2010/main" val="355333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47</a:t>
            </a:fld>
            <a:endParaRPr lang="en-US" dirty="0"/>
          </a:p>
        </p:txBody>
      </p:sp>
    </p:spTree>
    <p:extLst>
      <p:ext uri="{BB962C8B-B14F-4D97-AF65-F5344CB8AC3E}">
        <p14:creationId xmlns:p14="http://schemas.microsoft.com/office/powerpoint/2010/main" val="19714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52</a:t>
            </a:fld>
            <a:endParaRPr lang="en-US" dirty="0"/>
          </a:p>
        </p:txBody>
      </p:sp>
    </p:spTree>
    <p:extLst>
      <p:ext uri="{BB962C8B-B14F-4D97-AF65-F5344CB8AC3E}">
        <p14:creationId xmlns:p14="http://schemas.microsoft.com/office/powerpoint/2010/main" val="4045877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67</a:t>
            </a:fld>
            <a:endParaRPr lang="en-US" dirty="0"/>
          </a:p>
        </p:txBody>
      </p:sp>
    </p:spTree>
    <p:extLst>
      <p:ext uri="{BB962C8B-B14F-4D97-AF65-F5344CB8AC3E}">
        <p14:creationId xmlns:p14="http://schemas.microsoft.com/office/powerpoint/2010/main" val="288022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20</a:t>
            </a:fld>
            <a:endParaRPr lang="en-US" dirty="0"/>
          </a:p>
        </p:txBody>
      </p:sp>
    </p:spTree>
    <p:extLst>
      <p:ext uri="{BB962C8B-B14F-4D97-AF65-F5344CB8AC3E}">
        <p14:creationId xmlns:p14="http://schemas.microsoft.com/office/powerpoint/2010/main" val="413249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21</a:t>
            </a:fld>
            <a:endParaRPr lang="en-US" dirty="0"/>
          </a:p>
        </p:txBody>
      </p:sp>
    </p:spTree>
    <p:extLst>
      <p:ext uri="{BB962C8B-B14F-4D97-AF65-F5344CB8AC3E}">
        <p14:creationId xmlns:p14="http://schemas.microsoft.com/office/powerpoint/2010/main" val="255106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26</a:t>
            </a:fld>
            <a:endParaRPr lang="en-US" dirty="0"/>
          </a:p>
        </p:txBody>
      </p:sp>
    </p:spTree>
    <p:extLst>
      <p:ext uri="{BB962C8B-B14F-4D97-AF65-F5344CB8AC3E}">
        <p14:creationId xmlns:p14="http://schemas.microsoft.com/office/powerpoint/2010/main" val="63653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27</a:t>
            </a:fld>
            <a:endParaRPr lang="en-US" dirty="0"/>
          </a:p>
        </p:txBody>
      </p:sp>
    </p:spTree>
    <p:extLst>
      <p:ext uri="{BB962C8B-B14F-4D97-AF65-F5344CB8AC3E}">
        <p14:creationId xmlns:p14="http://schemas.microsoft.com/office/powerpoint/2010/main" val="38186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32</a:t>
            </a:fld>
            <a:endParaRPr lang="en-US" dirty="0"/>
          </a:p>
        </p:txBody>
      </p:sp>
    </p:spTree>
    <p:extLst>
      <p:ext uri="{BB962C8B-B14F-4D97-AF65-F5344CB8AC3E}">
        <p14:creationId xmlns:p14="http://schemas.microsoft.com/office/powerpoint/2010/main" val="223245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36</a:t>
            </a:fld>
            <a:endParaRPr lang="en-US" dirty="0"/>
          </a:p>
        </p:txBody>
      </p:sp>
    </p:spTree>
    <p:extLst>
      <p:ext uri="{BB962C8B-B14F-4D97-AF65-F5344CB8AC3E}">
        <p14:creationId xmlns:p14="http://schemas.microsoft.com/office/powerpoint/2010/main" val="242508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44</a:t>
            </a:fld>
            <a:endParaRPr lang="en-US" dirty="0"/>
          </a:p>
        </p:txBody>
      </p:sp>
    </p:spTree>
    <p:extLst>
      <p:ext uri="{BB962C8B-B14F-4D97-AF65-F5344CB8AC3E}">
        <p14:creationId xmlns:p14="http://schemas.microsoft.com/office/powerpoint/2010/main" val="138837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45</a:t>
            </a:fld>
            <a:endParaRPr lang="en-US" dirty="0"/>
          </a:p>
        </p:txBody>
      </p:sp>
    </p:spTree>
    <p:extLst>
      <p:ext uri="{BB962C8B-B14F-4D97-AF65-F5344CB8AC3E}">
        <p14:creationId xmlns:p14="http://schemas.microsoft.com/office/powerpoint/2010/main" val="3167451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F905B45-7E03-489C-AA6D-8DE1647647BE}"/>
              </a:ext>
            </a:extLst>
          </p:cNvPr>
          <p:cNvSpPr/>
          <p:nvPr userDrawn="1"/>
        </p:nvSpPr>
        <p:spPr>
          <a:xfrm rot="5400000">
            <a:off x="74066" y="-78334"/>
            <a:ext cx="4038600" cy="4195267"/>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9" descr="css_RED_mac-[Converted]"/>
          <p:cNvPicPr>
            <a:picLocks noChangeAspect="1" noChangeArrowheads="1"/>
          </p:cNvPicPr>
          <p:nvPr userDrawn="1"/>
        </p:nvPicPr>
        <p:blipFill>
          <a:blip r:embed="rId2" cstate="print"/>
          <a:srcRect/>
          <a:stretch>
            <a:fillRect/>
          </a:stretch>
        </p:blipFill>
        <p:spPr bwMode="auto">
          <a:xfrm>
            <a:off x="533400" y="5767426"/>
            <a:ext cx="1490296" cy="685800"/>
          </a:xfrm>
          <a:prstGeom prst="rect">
            <a:avLst/>
          </a:prstGeom>
          <a:noFill/>
          <a:ln w="9525">
            <a:noFill/>
            <a:miter lim="800000"/>
            <a:headEnd/>
            <a:tailEnd/>
          </a:ln>
        </p:spPr>
      </p:pic>
      <p:sp>
        <p:nvSpPr>
          <p:cNvPr id="2" name="Title 1"/>
          <p:cNvSpPr>
            <a:spLocks noGrp="1"/>
          </p:cNvSpPr>
          <p:nvPr>
            <p:ph type="ctrTitle"/>
          </p:nvPr>
        </p:nvSpPr>
        <p:spPr>
          <a:xfrm>
            <a:off x="2209800" y="1936369"/>
            <a:ext cx="6477000" cy="1849016"/>
          </a:xfrm>
        </p:spPr>
        <p:txBody>
          <a:bodyPr>
            <a:normAutofit/>
          </a:bodyPr>
          <a:lstStyle>
            <a:lvl1pPr algn="l">
              <a:defRPr sz="3600" b="0">
                <a:solidFill>
                  <a:srgbClr val="05692F"/>
                </a:solidFill>
                <a:latin typeface="Barlow ExtraBold" panose="00000900000000000000" pitchFamily="2" charset="0"/>
              </a:defRPr>
            </a:lvl1pPr>
          </a:lstStyle>
          <a:p>
            <a:r>
              <a:rPr lang="en-US"/>
              <a:t>Click to edit Master title style</a:t>
            </a:r>
          </a:p>
        </p:txBody>
      </p:sp>
      <p:sp>
        <p:nvSpPr>
          <p:cNvPr id="3" name="Subtitle 2"/>
          <p:cNvSpPr>
            <a:spLocks noGrp="1"/>
          </p:cNvSpPr>
          <p:nvPr>
            <p:ph type="subTitle" idx="1"/>
          </p:nvPr>
        </p:nvSpPr>
        <p:spPr>
          <a:xfrm>
            <a:off x="2209800" y="3934827"/>
            <a:ext cx="6400800" cy="685800"/>
          </a:xfrm>
        </p:spPr>
        <p:txBody>
          <a:bodyPr>
            <a:normAutofit/>
          </a:bodyPr>
          <a:lstStyle>
            <a:lvl1pPr marL="0" indent="0" algn="l">
              <a:buNone/>
              <a:defRPr sz="1800" b="1">
                <a:solidFill>
                  <a:srgbClr val="414042"/>
                </a:solidFill>
                <a:latin typeface="Barlow" panose="000005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ext Placeholder 10"/>
          <p:cNvSpPr>
            <a:spLocks noGrp="1"/>
          </p:cNvSpPr>
          <p:nvPr>
            <p:ph type="body" sz="quarter" idx="10"/>
          </p:nvPr>
        </p:nvSpPr>
        <p:spPr>
          <a:xfrm>
            <a:off x="2209800" y="4770069"/>
            <a:ext cx="4648200" cy="457200"/>
          </a:xfrm>
        </p:spPr>
        <p:txBody>
          <a:bodyPr>
            <a:normAutofit/>
          </a:bodyPr>
          <a:lstStyle>
            <a:lvl1pPr algn="l">
              <a:buNone/>
              <a:defRPr sz="1400" b="0">
                <a:solidFill>
                  <a:srgbClr val="414042"/>
                </a:solidFill>
                <a:latin typeface="Barlow" panose="00000500000000000000" pitchFamily="2" charset="0"/>
              </a:defRPr>
            </a:lvl1pPr>
            <a:lvl2pPr algn="l">
              <a:buNone/>
              <a:defRPr sz="1400">
                <a:latin typeface="HelveticaNeue BoldCond" pitchFamily="2" charset="0"/>
              </a:defRPr>
            </a:lvl2pPr>
            <a:lvl3pPr algn="l">
              <a:buNone/>
              <a:defRPr sz="1400">
                <a:latin typeface="HelveticaNeue BoldCond" pitchFamily="2" charset="0"/>
              </a:defRPr>
            </a:lvl3pPr>
            <a:lvl4pPr algn="l">
              <a:buNone/>
              <a:defRPr sz="1400">
                <a:latin typeface="HelveticaNeue BoldCond" pitchFamily="2" charset="0"/>
              </a:defRPr>
            </a:lvl4pPr>
            <a:lvl5pPr algn="l">
              <a:buNone/>
              <a:defRPr sz="1400">
                <a:latin typeface="HelveticaNeue BoldCond" pitchFamily="2" charset="0"/>
              </a:defRPr>
            </a:lvl5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CE576E40-0C4A-433B-8C4C-1CA6AA1973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41373"/>
            <a:ext cx="1831852" cy="1258827"/>
          </a:xfrm>
          <a:prstGeom prst="rect">
            <a:avLst/>
          </a:prstGeom>
        </p:spPr>
      </p:pic>
      <p:sp>
        <p:nvSpPr>
          <p:cNvPr id="12" name="Right Triangle 11">
            <a:extLst>
              <a:ext uri="{FF2B5EF4-FFF2-40B4-BE49-F238E27FC236}">
                <a16:creationId xmlns:a16="http://schemas.microsoft.com/office/drawing/2014/main" id="{EDC11A1B-AAD6-4765-AB25-2421846F66BB}"/>
              </a:ext>
            </a:extLst>
          </p:cNvPr>
          <p:cNvSpPr/>
          <p:nvPr userDrawn="1"/>
        </p:nvSpPr>
        <p:spPr>
          <a:xfrm rot="10800000" flipV="1">
            <a:off x="7391400" y="5174869"/>
            <a:ext cx="1752600" cy="1683131"/>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Tree>
    <p:extLst>
      <p:ext uri="{BB962C8B-B14F-4D97-AF65-F5344CB8AC3E}">
        <p14:creationId xmlns:p14="http://schemas.microsoft.com/office/powerpoint/2010/main" val="66653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C222-A595-487A-864A-BF01B1659E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0D9297-D35A-4986-9D9A-DF52DA6F06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73A5DB9-58BB-47A2-BB4C-833E30645B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9" name="Picture 9" descr="css_RED_mac-[Converted]">
            <a:extLst>
              <a:ext uri="{FF2B5EF4-FFF2-40B4-BE49-F238E27FC236}">
                <a16:creationId xmlns:a16="http://schemas.microsoft.com/office/drawing/2014/main" id="{45F82F7C-FD34-432B-9A10-39A2560DDF5B}"/>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3BA2E631-5DE3-42FB-BD71-67D23EF3622F}"/>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2" name="Right Triangle 11">
            <a:extLst>
              <a:ext uri="{FF2B5EF4-FFF2-40B4-BE49-F238E27FC236}">
                <a16:creationId xmlns:a16="http://schemas.microsoft.com/office/drawing/2014/main" id="{54315502-D4A8-495B-84CE-954DC08087B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3A94BAD-C3AA-43B5-91AC-CECD3C4D85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808C59CA-B02A-4FA8-AD4B-7F1BDDA25DFE}"/>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88893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0284-F982-4054-88BE-85DEABE8C4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F1D3-E895-4C66-B1EB-D4A848E2C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51FE1CD7-3FD3-4F38-8F93-24F00D3F9841}"/>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1B0F1CE0-3F6E-4AAC-B1B0-7427FAD0B54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1" name="Right Triangle 10">
            <a:extLst>
              <a:ext uri="{FF2B5EF4-FFF2-40B4-BE49-F238E27FC236}">
                <a16:creationId xmlns:a16="http://schemas.microsoft.com/office/drawing/2014/main" id="{71EBF658-8477-45DF-9B2F-C3B5F09CA6A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ECDA8CC-DB46-4FBF-AE8A-8F682A4BC2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F72BA6D2-2476-40E4-A66D-DD27274E160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3727897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F16F9-0614-4A1D-A0F9-7C029983CC2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741DC0-892E-42D6-AEDA-8A9B90E986A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09611216-C6DD-4F2E-A874-968EC062D04F}"/>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4DA9F28A-5DE6-4EFC-AFBC-2B7ECA63C419}"/>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1" name="Right Triangle 10">
            <a:extLst>
              <a:ext uri="{FF2B5EF4-FFF2-40B4-BE49-F238E27FC236}">
                <a16:creationId xmlns:a16="http://schemas.microsoft.com/office/drawing/2014/main" id="{93ECDE7E-ED59-40A3-BBCB-F0E4DE783D2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3A1A57-BCB8-4BF4-BFB6-5D5F466660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6329D740-EF81-4E0B-80B2-138075A52AF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3357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BB53-4840-49D5-9C22-329B1E78F8A0}"/>
              </a:ext>
            </a:extLst>
          </p:cNvPr>
          <p:cNvSpPr>
            <a:spLocks noGrp="1"/>
          </p:cNvSpPr>
          <p:nvPr>
            <p:ph type="ctrTitle"/>
          </p:nvPr>
        </p:nvSpPr>
        <p:spPr>
          <a:xfrm>
            <a:off x="1143000" y="1122363"/>
            <a:ext cx="6858000" cy="2387600"/>
          </a:xfrm>
        </p:spPr>
        <p:txBody>
          <a:bodyPr anchor="b">
            <a:normAutofit/>
          </a:bodyPr>
          <a:lstStyle>
            <a:lvl1pPr algn="ctr">
              <a:defRPr sz="4400" b="1">
                <a:solidFill>
                  <a:srgbClr val="05692F"/>
                </a:solidFill>
                <a:latin typeface="Barlow" panose="000005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A9F33A25-52F4-4264-B9E0-41C9F3DE7238}"/>
              </a:ext>
            </a:extLst>
          </p:cNvPr>
          <p:cNvSpPr>
            <a:spLocks noGrp="1"/>
          </p:cNvSpPr>
          <p:nvPr>
            <p:ph type="subTitle" idx="1"/>
          </p:nvPr>
        </p:nvSpPr>
        <p:spPr>
          <a:xfrm>
            <a:off x="1143000" y="3602038"/>
            <a:ext cx="6858000" cy="1655762"/>
          </a:xfrm>
        </p:spPr>
        <p:txBody>
          <a:bodyPr>
            <a:normAutofit/>
          </a:bodyPr>
          <a:lstStyle>
            <a:lvl1pPr marL="0" indent="0" algn="ctr">
              <a:buNone/>
              <a:defRPr sz="2000" b="1">
                <a:latin typeface="Barlow"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D923493E-2F5D-46E4-B45B-B35B832DCC3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pic>
        <p:nvPicPr>
          <p:cNvPr id="8" name="Picture 9" descr="css_RED_mac-[Converted]">
            <a:extLst>
              <a:ext uri="{FF2B5EF4-FFF2-40B4-BE49-F238E27FC236}">
                <a16:creationId xmlns:a16="http://schemas.microsoft.com/office/drawing/2014/main" id="{FD22407D-576B-4DFF-842A-E036C00D048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E34FC8C8-F809-4F9F-83ED-92F6F88F2A6B}"/>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8E9E2D5E-DD48-4F70-B954-D675F89EEFD7}"/>
              </a:ext>
            </a:extLst>
          </p:cNvPr>
          <p:cNvSpPr/>
          <p:nvPr userDrawn="1"/>
        </p:nvSpPr>
        <p:spPr>
          <a:xfrm rot="10800000" flipV="1">
            <a:off x="7581900" y="5570960"/>
            <a:ext cx="15621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pic>
        <p:nvPicPr>
          <p:cNvPr id="14" name="Picture 13">
            <a:extLst>
              <a:ext uri="{FF2B5EF4-FFF2-40B4-BE49-F238E27FC236}">
                <a16:creationId xmlns:a16="http://schemas.microsoft.com/office/drawing/2014/main" id="{C5A4637E-4999-4224-BD4E-77FC6EF9A4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Tree>
    <p:extLst>
      <p:ext uri="{BB962C8B-B14F-4D97-AF65-F5344CB8AC3E}">
        <p14:creationId xmlns:p14="http://schemas.microsoft.com/office/powerpoint/2010/main" val="94573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A24A-6D2A-4663-B0CB-DAED436B7D35}"/>
              </a:ext>
            </a:extLst>
          </p:cNvPr>
          <p:cNvSpPr>
            <a:spLocks noGrp="1"/>
          </p:cNvSpPr>
          <p:nvPr>
            <p:ph type="title"/>
          </p:nvPr>
        </p:nvSpPr>
        <p:spPr>
          <a:xfrm>
            <a:off x="533400" y="228600"/>
            <a:ext cx="8077200" cy="1222861"/>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03E64169-7CD1-438A-95C7-06A5D001A6CD}"/>
              </a:ext>
            </a:extLst>
          </p:cNvPr>
          <p:cNvSpPr>
            <a:spLocks noGrp="1"/>
          </p:cNvSpPr>
          <p:nvPr>
            <p:ph idx="1"/>
          </p:nvPr>
        </p:nvSpPr>
        <p:spPr>
          <a:xfrm>
            <a:off x="533400" y="1676400"/>
            <a:ext cx="8077200" cy="4500563"/>
          </a:xfrm>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64DA1377-968B-4E03-8754-36BD35D57176}"/>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CF966F4A-3B56-4794-A0B0-CCB0CE315EAC}"/>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6" name="Right Triangle 15">
            <a:extLst>
              <a:ext uri="{FF2B5EF4-FFF2-40B4-BE49-F238E27FC236}">
                <a16:creationId xmlns:a16="http://schemas.microsoft.com/office/drawing/2014/main" id="{DFF36ED0-E2C6-40A6-BB09-554E3A841E6A}"/>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8B9EAAB-7741-4BEA-B027-F1F8DFA98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8" name="Slide Number Placeholder 5">
            <a:extLst>
              <a:ext uri="{FF2B5EF4-FFF2-40B4-BE49-F238E27FC236}">
                <a16:creationId xmlns:a16="http://schemas.microsoft.com/office/drawing/2014/main" id="{9168A54F-AE6E-46A5-BDC6-E8D8818C921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39418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13EA-D16D-4362-B533-E50F36584646}"/>
              </a:ext>
            </a:extLst>
          </p:cNvPr>
          <p:cNvSpPr>
            <a:spLocks noGrp="1"/>
          </p:cNvSpPr>
          <p:nvPr>
            <p:ph type="title"/>
          </p:nvPr>
        </p:nvSpPr>
        <p:spPr>
          <a:xfrm>
            <a:off x="623888" y="1709739"/>
            <a:ext cx="7886700" cy="2852737"/>
          </a:xfrm>
        </p:spPr>
        <p:txBody>
          <a:bodyPr anchor="b">
            <a:normAutofit/>
          </a:bodyPr>
          <a:lstStyle>
            <a:lvl1pPr>
              <a:defRPr sz="3600">
                <a:solidFill>
                  <a:srgbClr val="05692F"/>
                </a:solidFill>
                <a:latin typeface="Barlow ExtraBold" panose="000009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180F0287-469D-47DA-A68C-A4D437C3220A}"/>
              </a:ext>
            </a:extLst>
          </p:cNvPr>
          <p:cNvSpPr>
            <a:spLocks noGrp="1"/>
          </p:cNvSpPr>
          <p:nvPr>
            <p:ph type="body" idx="1"/>
          </p:nvPr>
        </p:nvSpPr>
        <p:spPr>
          <a:xfrm>
            <a:off x="623888" y="4589464"/>
            <a:ext cx="7886700" cy="1500187"/>
          </a:xfrm>
        </p:spPr>
        <p:txBody>
          <a:bodyPr>
            <a:normAutofit/>
          </a:bodyPr>
          <a:lstStyle>
            <a:lvl1pPr marL="0" indent="0">
              <a:buNone/>
              <a:defRPr sz="2000" b="1">
                <a:solidFill>
                  <a:srgbClr val="414042"/>
                </a:solidFill>
                <a:latin typeface="Barlow" panose="000005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8" name="Picture 9" descr="css_RED_mac-[Converted]">
            <a:extLst>
              <a:ext uri="{FF2B5EF4-FFF2-40B4-BE49-F238E27FC236}">
                <a16:creationId xmlns:a16="http://schemas.microsoft.com/office/drawing/2014/main" id="{1C08A43A-8A20-4FEF-B69F-BF1028C0D71D}"/>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AFFD2363-731F-4F04-A54E-220A15B5CEF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2" name="Right Triangle 11">
            <a:extLst>
              <a:ext uri="{FF2B5EF4-FFF2-40B4-BE49-F238E27FC236}">
                <a16:creationId xmlns:a16="http://schemas.microsoft.com/office/drawing/2014/main" id="{A3F692E3-8001-4543-9C53-E902717F23E2}"/>
              </a:ext>
            </a:extLst>
          </p:cNvPr>
          <p:cNvSpPr/>
          <p:nvPr userDrawn="1"/>
        </p:nvSpPr>
        <p:spPr>
          <a:xfrm rot="5400000">
            <a:off x="114299" y="-114300"/>
            <a:ext cx="3124200" cy="33528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87C1FC6-AC03-4FD4-84AF-55E669CC2B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011A2AE2-CA6C-4D91-9B36-05272E95536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9131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E40A-2054-4580-A11D-80EA00148833}"/>
              </a:ext>
            </a:extLst>
          </p:cNvPr>
          <p:cNvSpPr>
            <a:spLocks noGrp="1"/>
          </p:cNvSpPr>
          <p:nvPr>
            <p:ph type="title"/>
          </p:nvPr>
        </p:nvSpPr>
        <p:spPr/>
        <p:txBody>
          <a:bodyPr anchor="b">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6E440AAA-6E9D-4F2A-9617-BB11AB89B6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D81C7-F69D-4814-A770-CEB75FC0649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9" descr="css_RED_mac-[Converted]">
            <a:extLst>
              <a:ext uri="{FF2B5EF4-FFF2-40B4-BE49-F238E27FC236}">
                <a16:creationId xmlns:a16="http://schemas.microsoft.com/office/drawing/2014/main" id="{7457861C-C1A9-4128-9742-4B61EBFFE19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1AACC7F0-2387-46A1-8799-75BF2771D2A1}"/>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2" name="Right Triangle 11">
            <a:extLst>
              <a:ext uri="{FF2B5EF4-FFF2-40B4-BE49-F238E27FC236}">
                <a16:creationId xmlns:a16="http://schemas.microsoft.com/office/drawing/2014/main" id="{801CF14B-568A-4ECB-A091-C02D1E4EC817}"/>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80A193A-A21C-4FF4-8F37-F7F3AD8EFC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7EA8B19A-2223-4F12-A4B6-51F0F4AB30F9}"/>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19350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B5C2-5A20-4FE1-B238-CBF96AC6602E}"/>
              </a:ext>
            </a:extLst>
          </p:cNvPr>
          <p:cNvSpPr>
            <a:spLocks noGrp="1"/>
          </p:cNvSpPr>
          <p:nvPr>
            <p:ph type="title"/>
          </p:nvPr>
        </p:nvSpPr>
        <p:spPr>
          <a:xfrm>
            <a:off x="629841" y="365126"/>
            <a:ext cx="7886700" cy="1325563"/>
          </a:xfrm>
        </p:spPr>
        <p:txBody>
          <a:bodyPr>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B43DECB7-DB95-4FCE-A9B2-43222182B18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948A9-3664-4A28-8EDE-627B10A433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63F40-F762-4200-B166-BA22ED4AF5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FE309-E498-4079-8134-13FAA2B82B2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9C7F3B89-D0A4-4318-9806-3B24762B53A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2A2BC5A3-5F95-4402-BB3C-19D70F20DEC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pic>
        <p:nvPicPr>
          <p:cNvPr id="14" name="Picture 13">
            <a:extLst>
              <a:ext uri="{FF2B5EF4-FFF2-40B4-BE49-F238E27FC236}">
                <a16:creationId xmlns:a16="http://schemas.microsoft.com/office/drawing/2014/main" id="{E5DF5896-1B0F-4D39-AF41-BBC15E28A0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90C43DC3-8C42-43C3-9A44-30E64C47BAF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28375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DFEA-8F12-433B-B8D3-D16CF79E5400}"/>
              </a:ext>
            </a:extLst>
          </p:cNvPr>
          <p:cNvSpPr>
            <a:spLocks noGrp="1"/>
          </p:cNvSpPr>
          <p:nvPr>
            <p:ph type="title"/>
          </p:nvPr>
        </p:nvSpPr>
        <p:spPr/>
        <p:txBody>
          <a:bodyPr/>
          <a:lstStyle/>
          <a:p>
            <a:r>
              <a:rPr lang="en-US"/>
              <a:t>Click to edit Master title style</a:t>
            </a:r>
          </a:p>
        </p:txBody>
      </p:sp>
      <p:pic>
        <p:nvPicPr>
          <p:cNvPr id="7" name="Picture 9" descr="css_RED_mac-[Converted]">
            <a:extLst>
              <a:ext uri="{FF2B5EF4-FFF2-40B4-BE49-F238E27FC236}">
                <a16:creationId xmlns:a16="http://schemas.microsoft.com/office/drawing/2014/main" id="{2F7723FC-1EB8-48C2-B839-AFA04660AD93}"/>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9" name="Right Triangle 8">
            <a:extLst>
              <a:ext uri="{FF2B5EF4-FFF2-40B4-BE49-F238E27FC236}">
                <a16:creationId xmlns:a16="http://schemas.microsoft.com/office/drawing/2014/main" id="{67F9C003-1477-47F8-9B88-50B7DA1AC0B5}"/>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0" name="Right Triangle 9">
            <a:extLst>
              <a:ext uri="{FF2B5EF4-FFF2-40B4-BE49-F238E27FC236}">
                <a16:creationId xmlns:a16="http://schemas.microsoft.com/office/drawing/2014/main" id="{1A813382-5B53-4959-9D0B-307E01FDF47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7531659-4F51-4350-BBA8-300B5417A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2" name="Slide Number Placeholder 5">
            <a:extLst>
              <a:ext uri="{FF2B5EF4-FFF2-40B4-BE49-F238E27FC236}">
                <a16:creationId xmlns:a16="http://schemas.microsoft.com/office/drawing/2014/main" id="{8C272E47-7E26-4C74-81A5-5238405F4AD2}"/>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61810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9" descr="css_RED_mac-[Converted]">
            <a:extLst>
              <a:ext uri="{FF2B5EF4-FFF2-40B4-BE49-F238E27FC236}">
                <a16:creationId xmlns:a16="http://schemas.microsoft.com/office/drawing/2014/main" id="{1BAA1C51-E174-4C30-99BE-80845FEE1058}"/>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8" name="Right Triangle 7">
            <a:extLst>
              <a:ext uri="{FF2B5EF4-FFF2-40B4-BE49-F238E27FC236}">
                <a16:creationId xmlns:a16="http://schemas.microsoft.com/office/drawing/2014/main" id="{1FE9095D-B28C-41E4-8C2F-12EA3657443A}"/>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9" name="Right Triangle 8">
            <a:extLst>
              <a:ext uri="{FF2B5EF4-FFF2-40B4-BE49-F238E27FC236}">
                <a16:creationId xmlns:a16="http://schemas.microsoft.com/office/drawing/2014/main" id="{7728F35E-A442-4339-92B3-4222E1F3B76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A0551A1-7EAD-4C3B-A051-98CF247A26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1" name="Slide Number Placeholder 5">
            <a:extLst>
              <a:ext uri="{FF2B5EF4-FFF2-40B4-BE49-F238E27FC236}">
                <a16:creationId xmlns:a16="http://schemas.microsoft.com/office/drawing/2014/main" id="{C388AF89-1080-4447-B2E1-ACEFB3C33E7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367063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0EB8-36A4-4438-BF05-BE8F961102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C57E57-EDC4-41D7-97DF-E06A0587DA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6B0463-EA10-45AF-8B3D-DCB1AAE508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9" name="Picture 9" descr="css_RED_mac-[Converted]">
            <a:extLst>
              <a:ext uri="{FF2B5EF4-FFF2-40B4-BE49-F238E27FC236}">
                <a16:creationId xmlns:a16="http://schemas.microsoft.com/office/drawing/2014/main" id="{DA4475FB-D2C7-4779-9537-EA4D89CD99C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828F371C-9B73-4FD0-9EC4-9161FB6F332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2" name="Right Triangle 11">
            <a:extLst>
              <a:ext uri="{FF2B5EF4-FFF2-40B4-BE49-F238E27FC236}">
                <a16:creationId xmlns:a16="http://schemas.microsoft.com/office/drawing/2014/main" id="{44D26E71-6405-47C3-92B2-0745669172F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40296FD-6ABB-42EE-9C00-B2866D3F17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2EA4387A-72D8-4A4A-A2E7-E65510C2A753}"/>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9628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DD25E-C024-43C9-94A0-9595DCAA2D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3E291-5493-4866-9D2C-ACA3680A05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4944877"/>
      </p:ext>
    </p:extLst>
  </p:cSld>
  <p:clrMap bg1="lt1" tx1="dk1" bg2="lt2" tx2="dk2" accent1="accent1" accent2="accent2" accent3="accent3" accent4="accent4" accent5="accent5" accent6="accent6" hlink="hlink" folHlink="folHlink"/>
  <p:sldLayoutIdLst>
    <p:sldLayoutId id="2147484323"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Lst>
  <p:hf hdr="0" dt="0"/>
  <p:txStyles>
    <p:title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p:titleStyle>
    <p:bodyStyle>
      <a:lvl1pPr marL="171450" indent="-171450" algn="l" defTabSz="685800" rtl="0" eaLnBrk="1" latinLnBrk="0" hangingPunct="1">
        <a:lnSpc>
          <a:spcPct val="110000"/>
        </a:lnSpc>
        <a:spcBef>
          <a:spcPts val="750"/>
        </a:spcBef>
        <a:spcAft>
          <a:spcPts val="600"/>
        </a:spcAft>
        <a:buFont typeface="Arial" panose="020B0604020202020204" pitchFamily="34" charset="0"/>
        <a:buChar char="•"/>
        <a:defRPr sz="2000" kern="1200">
          <a:solidFill>
            <a:schemeClr val="tx1"/>
          </a:solidFill>
          <a:latin typeface="Barlow" panose="00000500000000000000" pitchFamily="2" charset="0"/>
          <a:ea typeface="+mn-ea"/>
          <a:cs typeface="+mn-cs"/>
        </a:defRPr>
      </a:lvl1pPr>
      <a:lvl2pPr marL="514350" indent="-171450" algn="l" defTabSz="685800" rtl="0" eaLnBrk="1" latinLnBrk="0" hangingPunct="1">
        <a:lnSpc>
          <a:spcPct val="110000"/>
        </a:lnSpc>
        <a:spcBef>
          <a:spcPts val="375"/>
        </a:spcBef>
        <a:spcAft>
          <a:spcPts val="600"/>
        </a:spcAft>
        <a:buFont typeface="Barlow" panose="00000500000000000000" pitchFamily="2" charset="0"/>
        <a:buChar char="−"/>
        <a:defRPr sz="1800" kern="1200">
          <a:solidFill>
            <a:schemeClr val="tx1"/>
          </a:solidFill>
          <a:latin typeface="Barlow" panose="00000500000000000000" pitchFamily="2" charset="0"/>
          <a:ea typeface="+mn-ea"/>
          <a:cs typeface="+mn-cs"/>
        </a:defRPr>
      </a:lvl2pPr>
      <a:lvl3pPr marL="857250" indent="-171450" algn="l" defTabSz="685800" rtl="0" eaLnBrk="1" latinLnBrk="0" hangingPunct="1">
        <a:lnSpc>
          <a:spcPct val="110000"/>
        </a:lnSpc>
        <a:spcBef>
          <a:spcPts val="375"/>
        </a:spcBef>
        <a:spcAft>
          <a:spcPts val="600"/>
        </a:spcAft>
        <a:buFont typeface="Wingdings" panose="05000000000000000000" pitchFamily="2" charset="2"/>
        <a:buChar char="§"/>
        <a:defRPr sz="1500" kern="1200">
          <a:solidFill>
            <a:schemeClr val="tx1"/>
          </a:solidFill>
          <a:latin typeface="Barlow" panose="00000500000000000000" pitchFamily="2" charset="0"/>
          <a:ea typeface="+mn-ea"/>
          <a:cs typeface="+mn-cs"/>
        </a:defRPr>
      </a:lvl3pPr>
      <a:lvl4pPr marL="1200150" indent="-171450" algn="l" defTabSz="685800" rtl="0" eaLnBrk="1" latinLnBrk="0" hangingPunct="1">
        <a:lnSpc>
          <a:spcPct val="110000"/>
        </a:lnSpc>
        <a:spcBef>
          <a:spcPts val="375"/>
        </a:spcBef>
        <a:spcAft>
          <a:spcPts val="600"/>
        </a:spcAft>
        <a:buFont typeface="Courier New" panose="02070309020205020404" pitchFamily="49" charset="0"/>
        <a:buChar char="o"/>
        <a:defRPr sz="1350" kern="1200">
          <a:solidFill>
            <a:schemeClr val="tx1"/>
          </a:solidFill>
          <a:latin typeface="Barlow" panose="00000500000000000000" pitchFamily="2" charset="0"/>
          <a:ea typeface="+mn-ea"/>
          <a:cs typeface="+mn-cs"/>
        </a:defRPr>
      </a:lvl4pPr>
      <a:lvl5pPr marL="1543050" indent="-171450" algn="l" defTabSz="685800" rtl="0" eaLnBrk="1" latinLnBrk="0" hangingPunct="1">
        <a:lnSpc>
          <a:spcPct val="110000"/>
        </a:lnSpc>
        <a:spcBef>
          <a:spcPts val="375"/>
        </a:spcBef>
        <a:spcAft>
          <a:spcPts val="600"/>
        </a:spcAft>
        <a:buFont typeface="Wingdings" panose="05000000000000000000" pitchFamily="2" charset="2"/>
        <a:buChar char="Ø"/>
        <a:defRPr sz="1350" kern="1200">
          <a:solidFill>
            <a:schemeClr val="tx1"/>
          </a:solidFill>
          <a:latin typeface="Barlow"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hyperlink" Target="https://myfedloan.org/"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studentaid.gov/fsa-id/sign-in/landing" TargetMode="External"/><Relationship Id="rId2" Type="http://schemas.openxmlformats.org/officeDocument/2006/relationships/hyperlink" Target="https://studentaid.gov/pslf/"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hyperlink" Target="https://studentaid.gov/app/launchConsolidation.action" TargetMode="External"/><Relationship Id="rId2" Type="http://schemas.openxmlformats.org/officeDocument/2006/relationships/hyperlink" Target="https://studentaid.gov/announcements-events/pslf-limited-waiver" TargetMode="Externa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hyperlink" Target="mailto:edcap@cssny.org"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studentaid.gov/sites/default/files/public-service-application-for-forgiveness.pdf" TargetMode="Externa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studentaid.gov/sites/default/files/public-service-application-for-forgiveness.pdf" TargetMode="Externa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studentaid.gov/sites/default/files/public-service-application-for-forgiveness.pdf" TargetMode="Externa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studentaid.gov/loan-simulato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pixabay.com/en/user-avatar-female-blond-girl-31080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pixabay.com/en/tie-suit-business-man-red-black-306944/"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freeimageslive.co.uk/free_stock_image/whatsthisanimaljpg" TargetMode="External"/><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view.officeapps.live.com/op/view.aspx?src=https%3A%2F%2Fstudentaid.gov%2Fsites%2Fdefault%2Ffiles%2Ffsawg%2Fdatacenter%2Flibrary%2FPSLF-april2021.xls&amp;wdOrigin=BROWSELINK"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studentaid.gov/manage-loans/forgiveness-cancellation/public-service/questions#qualifying-payments" TargetMode="External"/><Relationship Id="rId1" Type="http://schemas.openxmlformats.org/officeDocument/2006/relationships/slideLayout" Target="../slideLayouts/slideLayout3.xml"/><Relationship Id="rId4" Type="http://schemas.openxmlformats.org/officeDocument/2006/relationships/hyperlink" Target="http://www.freeimageslive.co.uk/free_stock_image/whatsthisanimaljp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s://studentaid.gov/tcli/directory-search"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view.officeapps.live.com/op/view.aspx?src=https%3A%2F%2Fstudentaid.gov%2Fsites%2Fdefault%2Ffiles%2Ffsawg%2Fdatacenter%2Flibrary%2FPSLF-april2021.xls&amp;wdOrigin=BROWSELINK"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publicdomainpictures.net/view-image.php?image=72557&amp;picture=scales-of-justice-logo" TargetMode="External"/><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publicdomainpictures.net/view-image.php?image=72557&amp;picture=scales-of-justice-logo" TargetMode="External"/><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studentaid.gov/fsa-id/sign-in/land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studentaid.gov/"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studentaid.gov/sites/default/files/public-service-application-for-forgiveness.pdf" TargetMode="External"/><Relationship Id="rId3" Type="http://schemas.openxmlformats.org/officeDocument/2006/relationships/hyperlink" Target="https://myfedloan.org/" TargetMode="External"/><Relationship Id="rId7" Type="http://schemas.openxmlformats.org/officeDocument/2006/relationships/hyperlink" Target="https://studentaid.gov/announcements-events/pslf-limited-waiver" TargetMode="External"/><Relationship Id="rId2" Type="http://schemas.openxmlformats.org/officeDocument/2006/relationships/hyperlink" Target="https://www.edcapny.org/wp-content/uploads/2021/07/PSLF-FedLoan-Student-Loan-Updates-One-Pager.pdf" TargetMode="External"/><Relationship Id="rId1" Type="http://schemas.openxmlformats.org/officeDocument/2006/relationships/slideLayout" Target="../slideLayouts/slideLayout3.xml"/><Relationship Id="rId6" Type="http://schemas.openxmlformats.org/officeDocument/2006/relationships/hyperlink" Target="https://www.edcapny.org/wp-content/uploads/2021/10/EDCAP-Blog-PSLF-Overhaul-October-2021-CR-10.7.2021-NN-Final-PDF.pdf" TargetMode="External"/><Relationship Id="rId5" Type="http://schemas.openxmlformats.org/officeDocument/2006/relationships/hyperlink" Target="https://www.ed.gov/news/press-releases/fact-sheet-public-service-loan-forgiveness-pslf-program-overhaul" TargetMode="External"/><Relationship Id="rId10" Type="http://schemas.openxmlformats.org/officeDocument/2006/relationships/hyperlink" Target="https://studentaid.gov/manage-loans/forgiveness-cancellation/public-service/temporary-expanded-public-service-loan-forgiveness" TargetMode="External"/><Relationship Id="rId4" Type="http://schemas.openxmlformats.org/officeDocument/2006/relationships/hyperlink" Target="https://studentaid.gov/manage-loans/forgiveness-cancellation/public-service/questions#general-info" TargetMode="External"/><Relationship Id="rId9" Type="http://schemas.openxmlformats.org/officeDocument/2006/relationships/hyperlink" Target="https://studentaid.gov/pslf/"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file:///C:/Users/nnier/Downloads/TPD_Application%20(9).pdf" TargetMode="External"/><Relationship Id="rId3" Type="http://schemas.openxmlformats.org/officeDocument/2006/relationships/hyperlink" Target="https://studentaid.gov/manage-loans/forgiveness-cancellation/closed-school" TargetMode="External"/><Relationship Id="rId7" Type="http://schemas.openxmlformats.org/officeDocument/2006/relationships/hyperlink" Target="https://www.disabilitydischarge.com/" TargetMode="External"/><Relationship Id="rId2" Type="http://schemas.openxmlformats.org/officeDocument/2006/relationships/hyperlink" Target="https://studentaid.gov/borrower-defense/" TargetMode="External"/><Relationship Id="rId1" Type="http://schemas.openxmlformats.org/officeDocument/2006/relationships/slideLayout" Target="../slideLayouts/slideLayout3.xml"/><Relationship Id="rId6" Type="http://schemas.openxmlformats.org/officeDocument/2006/relationships/hyperlink" Target="file:///C:/Users/nnier/Downloads/TeacherLoanForgiveness%20(3).pdf" TargetMode="External"/><Relationship Id="rId5" Type="http://schemas.openxmlformats.org/officeDocument/2006/relationships/hyperlink" Target="https://studentaid.gov/manage-loans/forgiveness-cancellation/teacher" TargetMode="External"/><Relationship Id="rId4" Type="http://schemas.openxmlformats.org/officeDocument/2006/relationships/hyperlink" Target="https://www.hesc.ny.gov/repay-your-loans/repayment-options-assistance/loan-forgiveness-cancellation-and-discharge.html" TargetMode="External"/><Relationship Id="rId9" Type="http://schemas.openxmlformats.org/officeDocument/2006/relationships/hyperlink" Target="https://disabilitydischarge.com/MonitoringPerio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studentaid.gov/app-static/images/ApplicationAndPromissoryNote.pdf" TargetMode="External"/><Relationship Id="rId7" Type="http://schemas.openxmlformats.org/officeDocument/2006/relationships/hyperlink" Target="https://studentaid.gov/manage-loans/repayment/plans" TargetMode="External"/><Relationship Id="rId2" Type="http://schemas.openxmlformats.org/officeDocument/2006/relationships/hyperlink" Target="https://studentaid.gov/app/launchConsolidation.action" TargetMode="External"/><Relationship Id="rId1" Type="http://schemas.openxmlformats.org/officeDocument/2006/relationships/slideLayout" Target="../slideLayouts/slideLayout3.xml"/><Relationship Id="rId6" Type="http://schemas.openxmlformats.org/officeDocument/2006/relationships/hyperlink" Target="https://studentaid.gov/app-static/images/idrPreview.pdf" TargetMode="External"/><Relationship Id="rId5" Type="http://schemas.openxmlformats.org/officeDocument/2006/relationships/hyperlink" Target="https://studentaid.gov/app/ibrInstructions.action" TargetMode="External"/><Relationship Id="rId4" Type="http://schemas.openxmlformats.org/officeDocument/2006/relationships/hyperlink" Target="https://www.edcapny.org/wp-content/uploads/2021/10/EDCAP-Blog-PSLF-Overhaul-October-2021-CR-10.7.2021-NN-Final-PDF.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9536-9A9F-4982-BE24-9DB096D1A297}"/>
              </a:ext>
            </a:extLst>
          </p:cNvPr>
          <p:cNvSpPr>
            <a:spLocks noGrp="1"/>
          </p:cNvSpPr>
          <p:nvPr>
            <p:ph type="ctrTitle"/>
          </p:nvPr>
        </p:nvSpPr>
        <p:spPr>
          <a:xfrm>
            <a:off x="2242930" y="1936369"/>
            <a:ext cx="6477000" cy="1849016"/>
          </a:xfrm>
        </p:spPr>
        <p:txBody>
          <a:bodyPr>
            <a:normAutofit fontScale="90000"/>
          </a:bodyPr>
          <a:lstStyle/>
          <a:p>
            <a:r>
              <a:rPr lang="en-US" dirty="0">
                <a:solidFill>
                  <a:srgbClr val="056839"/>
                </a:solidFill>
              </a:rPr>
              <a:t>EDCAP Counselor</a:t>
            </a:r>
            <a:br>
              <a:rPr lang="en-US" dirty="0">
                <a:solidFill>
                  <a:srgbClr val="056839"/>
                </a:solidFill>
              </a:rPr>
            </a:br>
            <a:r>
              <a:rPr lang="en-US" dirty="0">
                <a:solidFill>
                  <a:srgbClr val="056839"/>
                </a:solidFill>
              </a:rPr>
              <a:t>Training 2021</a:t>
            </a:r>
            <a:br>
              <a:rPr lang="en-US" dirty="0">
                <a:solidFill>
                  <a:srgbClr val="056839"/>
                </a:solidFill>
              </a:rPr>
            </a:br>
            <a:r>
              <a:rPr lang="en-US" dirty="0">
                <a:solidFill>
                  <a:srgbClr val="414042"/>
                </a:solidFill>
              </a:rPr>
              <a:t>Module 8: Forgiveness &amp; Discharge Programs</a:t>
            </a:r>
          </a:p>
        </p:txBody>
      </p:sp>
      <p:sp>
        <p:nvSpPr>
          <p:cNvPr id="4" name="Subtitle 3">
            <a:extLst>
              <a:ext uri="{FF2B5EF4-FFF2-40B4-BE49-F238E27FC236}">
                <a16:creationId xmlns:a16="http://schemas.microsoft.com/office/drawing/2014/main" id="{FF1909B6-B4A2-4825-ABC3-73F6A14FC80A}"/>
              </a:ext>
            </a:extLst>
          </p:cNvPr>
          <p:cNvSpPr>
            <a:spLocks noGrp="1"/>
          </p:cNvSpPr>
          <p:nvPr>
            <p:ph type="subTitle" idx="1"/>
          </p:nvPr>
        </p:nvSpPr>
        <p:spPr>
          <a:xfrm>
            <a:off x="2209799" y="3934827"/>
            <a:ext cx="5840691" cy="1636414"/>
          </a:xfrm>
        </p:spPr>
        <p:txBody>
          <a:bodyPr>
            <a:normAutofit/>
          </a:bodyPr>
          <a:lstStyle/>
          <a:p>
            <a:pPr>
              <a:lnSpc>
                <a:spcPct val="100000"/>
              </a:lnSpc>
              <a:spcBef>
                <a:spcPts val="300"/>
              </a:spcBef>
              <a:spcAft>
                <a:spcPts val="300"/>
              </a:spcAft>
            </a:pPr>
            <a:r>
              <a:rPr lang="en-US" b="0" dirty="0"/>
              <a:t>EDCAP Volunteer Program Training</a:t>
            </a:r>
          </a:p>
          <a:p>
            <a:pPr>
              <a:lnSpc>
                <a:spcPct val="100000"/>
              </a:lnSpc>
              <a:spcBef>
                <a:spcPts val="300"/>
              </a:spcBef>
              <a:spcAft>
                <a:spcPts val="300"/>
              </a:spcAft>
            </a:pPr>
            <a:r>
              <a:rPr lang="en-US" b="0" dirty="0"/>
              <a:t>Date of Presentation: November 10, 2021</a:t>
            </a:r>
          </a:p>
          <a:p>
            <a:pPr>
              <a:lnSpc>
                <a:spcPct val="100000"/>
              </a:lnSpc>
              <a:spcBef>
                <a:spcPts val="300"/>
              </a:spcBef>
              <a:spcAft>
                <a:spcPts val="300"/>
              </a:spcAft>
            </a:pPr>
            <a:r>
              <a:rPr lang="en-US" b="0" dirty="0"/>
              <a:t>Presenters: Nancy Nierman, Carolina Rodriguez (?) and Courtney Davis</a:t>
            </a:r>
          </a:p>
        </p:txBody>
      </p:sp>
    </p:spTree>
    <p:extLst>
      <p:ext uri="{BB962C8B-B14F-4D97-AF65-F5344CB8AC3E}">
        <p14:creationId xmlns:p14="http://schemas.microsoft.com/office/powerpoint/2010/main" val="384112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In General</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10</a:t>
            </a:fld>
            <a:endParaRPr lang="en-US" dirty="0"/>
          </a:p>
        </p:txBody>
      </p:sp>
      <p:sp>
        <p:nvSpPr>
          <p:cNvPr id="5" name="Content Placeholder 4">
            <a:extLst>
              <a:ext uri="{FF2B5EF4-FFF2-40B4-BE49-F238E27FC236}">
                <a16:creationId xmlns:a16="http://schemas.microsoft.com/office/drawing/2014/main" id="{7777B73E-60DA-4898-A12D-9EC7D26A2DFB}"/>
              </a:ext>
            </a:extLst>
          </p:cNvPr>
          <p:cNvSpPr>
            <a:spLocks noGrp="1"/>
          </p:cNvSpPr>
          <p:nvPr>
            <p:ph idx="1"/>
          </p:nvPr>
        </p:nvSpPr>
        <p:spPr>
          <a:xfrm>
            <a:off x="533400" y="1663072"/>
            <a:ext cx="8077200" cy="4500563"/>
          </a:xfrm>
          <a:solidFill>
            <a:schemeClr val="bg1"/>
          </a:solidFill>
        </p:spPr>
        <p:txBody>
          <a:bodyPr vert="horz" lIns="91440" tIns="45720" rIns="91440" bIns="45720" rtlCol="0" anchor="t">
            <a:normAutofit/>
          </a:bodyPr>
          <a:lstStyle/>
          <a:p>
            <a:r>
              <a:rPr lang="en-US" dirty="0">
                <a:latin typeface="Barlow"/>
              </a:rPr>
              <a:t>PSLF forgives loan balances for borrowers working for eligible public service organizations after making </a:t>
            </a:r>
            <a:r>
              <a:rPr lang="en-US" b="1" dirty="0">
                <a:latin typeface="Barlow"/>
              </a:rPr>
              <a:t>120 qualifying </a:t>
            </a:r>
            <a:r>
              <a:rPr lang="en-US" dirty="0">
                <a:latin typeface="Barlow"/>
              </a:rPr>
              <a:t>monthly payments (10 Years).</a:t>
            </a:r>
          </a:p>
          <a:p>
            <a:r>
              <a:rPr lang="en-US" dirty="0">
                <a:latin typeface="Barlow"/>
              </a:rPr>
              <a:t>You do not “enroll” in the PSLF program.  You accumulate qualifying payments towards forgiveness.</a:t>
            </a:r>
          </a:p>
          <a:p>
            <a:r>
              <a:rPr lang="en-US" dirty="0">
                <a:latin typeface="Barlow"/>
              </a:rPr>
              <a:t>Once you meet the general program eligibility requirements, the main task is tracking payments. </a:t>
            </a:r>
          </a:p>
          <a:p>
            <a:r>
              <a:rPr lang="en-US" dirty="0"/>
              <a:t>Forgiven loan balances are </a:t>
            </a:r>
            <a:r>
              <a:rPr lang="en-US" b="1" dirty="0"/>
              <a:t>NOT TAXABLE</a:t>
            </a:r>
            <a:r>
              <a:rPr lang="en-US" dirty="0"/>
              <a:t>!</a:t>
            </a:r>
          </a:p>
        </p:txBody>
      </p:sp>
      <p:pic>
        <p:nvPicPr>
          <p:cNvPr id="8" name="Graphic 7" descr="Fireworks with solid fill">
            <a:extLst>
              <a:ext uri="{FF2B5EF4-FFF2-40B4-BE49-F238E27FC236}">
                <a16:creationId xmlns:a16="http://schemas.microsoft.com/office/drawing/2014/main" id="{5C15FCBF-D594-49FA-B5B1-9D53691D4F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854" y="4147347"/>
            <a:ext cx="914400" cy="914400"/>
          </a:xfrm>
          <a:prstGeom prst="rect">
            <a:avLst/>
          </a:prstGeom>
        </p:spPr>
      </p:pic>
    </p:spTree>
    <p:extLst>
      <p:ext uri="{BB962C8B-B14F-4D97-AF65-F5344CB8AC3E}">
        <p14:creationId xmlns:p14="http://schemas.microsoft.com/office/powerpoint/2010/main" val="88239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You Must Make 120 </a:t>
            </a:r>
            <a:r>
              <a:rPr lang="en-US" u="sng" dirty="0"/>
              <a:t>Qualifying</a:t>
            </a:r>
            <a:r>
              <a:rPr lang="en-US" dirty="0"/>
              <a:t> Payments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11</a:t>
            </a:fld>
            <a:endParaRPr lang="en-US" dirty="0"/>
          </a:p>
        </p:txBody>
      </p:sp>
      <p:sp>
        <p:nvSpPr>
          <p:cNvPr id="5" name="Content Placeholder 4">
            <a:extLst>
              <a:ext uri="{FF2B5EF4-FFF2-40B4-BE49-F238E27FC236}">
                <a16:creationId xmlns:a16="http://schemas.microsoft.com/office/drawing/2014/main" id="{7777B73E-60DA-4898-A12D-9EC7D26A2DFB}"/>
              </a:ext>
            </a:extLst>
          </p:cNvPr>
          <p:cNvSpPr>
            <a:spLocks noGrp="1"/>
          </p:cNvSpPr>
          <p:nvPr>
            <p:ph idx="1"/>
          </p:nvPr>
        </p:nvSpPr>
        <p:spPr>
          <a:xfrm>
            <a:off x="533400" y="1663072"/>
            <a:ext cx="8077200" cy="4500563"/>
          </a:xfrm>
        </p:spPr>
        <p:txBody>
          <a:bodyPr/>
          <a:lstStyle/>
          <a:p>
            <a:r>
              <a:rPr lang="en-US" dirty="0"/>
              <a:t>For payments to count, under the original program they must be…</a:t>
            </a:r>
          </a:p>
          <a:p>
            <a:pPr lvl="1"/>
            <a:r>
              <a:rPr lang="en-US" dirty="0"/>
              <a:t>Made after October 1, 2007</a:t>
            </a:r>
          </a:p>
          <a:p>
            <a:pPr lvl="1"/>
            <a:r>
              <a:rPr lang="en-US" dirty="0"/>
              <a:t>Toward “Direct” Loans</a:t>
            </a:r>
          </a:p>
          <a:p>
            <a:pPr lvl="1"/>
            <a:r>
              <a:rPr lang="en-US" dirty="0"/>
              <a:t>While enrolled in an Income-Driven-Repayment (IDR) Plan *</a:t>
            </a:r>
          </a:p>
          <a:p>
            <a:pPr lvl="1"/>
            <a:r>
              <a:rPr lang="en-US" dirty="0"/>
              <a:t>While you are working full time </a:t>
            </a:r>
          </a:p>
          <a:p>
            <a:pPr lvl="1"/>
            <a:r>
              <a:rPr lang="en-US" dirty="0"/>
              <a:t>For a qualifying employer</a:t>
            </a:r>
          </a:p>
          <a:p>
            <a:pPr lvl="1"/>
            <a:r>
              <a:rPr lang="en-US" dirty="0"/>
              <a:t>Made on time and in full</a:t>
            </a:r>
          </a:p>
          <a:p>
            <a:pPr marL="0" indent="0">
              <a:buNone/>
            </a:pPr>
            <a:endParaRPr lang="en-US" dirty="0"/>
          </a:p>
        </p:txBody>
      </p:sp>
      <p:sp>
        <p:nvSpPr>
          <p:cNvPr id="6" name="Rectangle: Rounded Corners 5">
            <a:extLst>
              <a:ext uri="{FF2B5EF4-FFF2-40B4-BE49-F238E27FC236}">
                <a16:creationId xmlns:a16="http://schemas.microsoft.com/office/drawing/2014/main" id="{FF3994CE-BEBB-46E2-A55C-3706CA8BF023}"/>
              </a:ext>
            </a:extLst>
          </p:cNvPr>
          <p:cNvSpPr/>
          <p:nvPr/>
        </p:nvSpPr>
        <p:spPr>
          <a:xfrm>
            <a:off x="533400" y="4911616"/>
            <a:ext cx="8077200" cy="905217"/>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Barlow" panose="00000500000000000000" pitchFamily="2" charset="0"/>
              </a:rPr>
              <a:t>* Some payments in the Standard 10-Year Fixed Repayment plan may qualify but you must eventually switch to and remain in an IDR plan for most of the life of the loan.</a:t>
            </a:r>
          </a:p>
        </p:txBody>
      </p:sp>
    </p:spTree>
    <p:extLst>
      <p:ext uri="{BB962C8B-B14F-4D97-AF65-F5344CB8AC3E}">
        <p14:creationId xmlns:p14="http://schemas.microsoft.com/office/powerpoint/2010/main" val="411712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What is the Public Service Loan Forgiveness Temporary Waiver Opportunity?</a:t>
            </a:r>
          </a:p>
        </p:txBody>
      </p:sp>
      <p:sp>
        <p:nvSpPr>
          <p:cNvPr id="8" name="object 3">
            <a:extLst>
              <a:ext uri="{FF2B5EF4-FFF2-40B4-BE49-F238E27FC236}">
                <a16:creationId xmlns:a16="http://schemas.microsoft.com/office/drawing/2014/main" id="{CED7D0FF-CA6E-4B16-8FF0-E4F5627ABB77}"/>
              </a:ext>
            </a:extLst>
          </p:cNvPr>
          <p:cNvSpPr txBox="1">
            <a:spLocks noGrp="1"/>
          </p:cNvSpPr>
          <p:nvPr>
            <p:ph idx="1"/>
          </p:nvPr>
        </p:nvSpPr>
        <p:spPr>
          <a:xfrm>
            <a:off x="533400" y="1704392"/>
            <a:ext cx="8077200" cy="4344779"/>
          </a:xfrm>
          <a:prstGeom prst="rect">
            <a:avLst/>
          </a:prstGeom>
        </p:spPr>
        <p:txBody>
          <a:bodyPr vert="horz" wrap="square" lIns="0" tIns="187960" rIns="0" bIns="0" rtlCol="0">
            <a:spAutoFit/>
          </a:bodyPr>
          <a:lstStyle/>
          <a:p>
            <a:pPr marL="184785" indent="-172720" algn="just">
              <a:lnSpc>
                <a:spcPct val="100000"/>
              </a:lnSpc>
              <a:spcBef>
                <a:spcPts val="1480"/>
              </a:spcBef>
              <a:buFont typeface="Arial"/>
              <a:buChar char="•"/>
              <a:tabLst>
                <a:tab pos="185420" algn="l"/>
              </a:tabLst>
            </a:pPr>
            <a:r>
              <a:rPr lang="en-US" dirty="0">
                <a:latin typeface="Barlow"/>
                <a:cs typeface="Barlow"/>
              </a:rPr>
              <a:t>On October 6, 2021, the Biden Administration unveiled a plan to temporarily waive key requirements of the Public Service Loan Forgiveness (PSLF) program until </a:t>
            </a:r>
            <a:r>
              <a:rPr lang="en-US" dirty="0">
                <a:latin typeface="Barlow ExtraBold" panose="00000900000000000000" pitchFamily="2" charset="0"/>
                <a:cs typeface="Barlow"/>
              </a:rPr>
              <a:t>October 31, 2022.</a:t>
            </a:r>
          </a:p>
          <a:p>
            <a:pPr marL="184785" indent="-172720" algn="just">
              <a:lnSpc>
                <a:spcPct val="100000"/>
              </a:lnSpc>
              <a:spcBef>
                <a:spcPts val="1480"/>
              </a:spcBef>
              <a:buFont typeface="Arial"/>
              <a:buChar char="•"/>
              <a:tabLst>
                <a:tab pos="185420" algn="l"/>
              </a:tabLst>
            </a:pPr>
            <a:r>
              <a:rPr lang="en-US" dirty="0">
                <a:latin typeface="Barlow"/>
                <a:cs typeface="Barlow"/>
              </a:rPr>
              <a:t>The goal is to allow borrowers with previously disqualifying </a:t>
            </a:r>
            <a:r>
              <a:rPr lang="en-US" dirty="0">
                <a:latin typeface="Barlow ExtraBold" panose="00000900000000000000" pitchFamily="2" charset="0"/>
                <a:cs typeface="Barlow"/>
              </a:rPr>
              <a:t>loan types </a:t>
            </a:r>
            <a:r>
              <a:rPr lang="en-US" dirty="0">
                <a:latin typeface="Barlow"/>
                <a:cs typeface="Barlow"/>
              </a:rPr>
              <a:t>and </a:t>
            </a:r>
            <a:r>
              <a:rPr lang="en-US" dirty="0">
                <a:latin typeface="Barlow ExtraBold" panose="00000900000000000000" pitchFamily="2" charset="0"/>
                <a:cs typeface="Barlow"/>
              </a:rPr>
              <a:t>repayment plans </a:t>
            </a:r>
            <a:r>
              <a:rPr lang="en-US" dirty="0">
                <a:latin typeface="Barlow"/>
                <a:cs typeface="Barlow"/>
              </a:rPr>
              <a:t>to accumulate credit toward the 120 qualifying payments required to have their loan balances forgiven. Other requirements have been relaxed as well.</a:t>
            </a:r>
          </a:p>
          <a:p>
            <a:pPr marL="12065" indent="0" algn="just">
              <a:lnSpc>
                <a:spcPct val="100000"/>
              </a:lnSpc>
              <a:spcBef>
                <a:spcPts val="1480"/>
              </a:spcBef>
              <a:buNone/>
              <a:tabLst>
                <a:tab pos="185420" algn="l"/>
              </a:tabLst>
            </a:pPr>
            <a:endParaRPr lang="en-US" dirty="0">
              <a:latin typeface="Barlow"/>
              <a:cs typeface="Barlow"/>
            </a:endParaRPr>
          </a:p>
          <a:p>
            <a:pPr marL="184785" indent="-172720">
              <a:lnSpc>
                <a:spcPct val="100000"/>
              </a:lnSpc>
              <a:spcBef>
                <a:spcPts val="1480"/>
              </a:spcBef>
              <a:buFont typeface="Arial"/>
              <a:buChar char="•"/>
              <a:tabLst>
                <a:tab pos="185420" algn="l"/>
              </a:tabLst>
            </a:pPr>
            <a:endParaRPr lang="en-US" dirty="0">
              <a:latin typeface="Barlow"/>
              <a:cs typeface="Barlow"/>
            </a:endParaRPr>
          </a:p>
          <a:p>
            <a:pPr marL="12065" indent="0">
              <a:lnSpc>
                <a:spcPct val="100000"/>
              </a:lnSpc>
              <a:spcBef>
                <a:spcPts val="1480"/>
              </a:spcBef>
              <a:buNone/>
              <a:tabLst>
                <a:tab pos="185420" algn="l"/>
              </a:tabLst>
            </a:pPr>
            <a:endParaRPr dirty="0">
              <a:latin typeface="Barlow"/>
              <a:cs typeface="Barlow"/>
            </a:endParaRP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12</a:t>
            </a:fld>
            <a:endParaRPr lang="en-US" dirty="0"/>
          </a:p>
        </p:txBody>
      </p:sp>
    </p:spTree>
    <p:extLst>
      <p:ext uri="{BB962C8B-B14F-4D97-AF65-F5344CB8AC3E}">
        <p14:creationId xmlns:p14="http://schemas.microsoft.com/office/powerpoint/2010/main" val="3622661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How Many Borrowers Will Benefit from the Temporary Waiver Opportunity?</a:t>
            </a:r>
          </a:p>
        </p:txBody>
      </p:sp>
      <p:sp>
        <p:nvSpPr>
          <p:cNvPr id="8" name="object 3">
            <a:extLst>
              <a:ext uri="{FF2B5EF4-FFF2-40B4-BE49-F238E27FC236}">
                <a16:creationId xmlns:a16="http://schemas.microsoft.com/office/drawing/2014/main" id="{CED7D0FF-CA6E-4B16-8FF0-E4F5627ABB77}"/>
              </a:ext>
            </a:extLst>
          </p:cNvPr>
          <p:cNvSpPr txBox="1">
            <a:spLocks noGrp="1"/>
          </p:cNvSpPr>
          <p:nvPr>
            <p:ph idx="1"/>
          </p:nvPr>
        </p:nvSpPr>
        <p:spPr>
          <a:xfrm>
            <a:off x="533400" y="1599444"/>
            <a:ext cx="8077200" cy="2359620"/>
          </a:xfrm>
          <a:prstGeom prst="rect">
            <a:avLst/>
          </a:prstGeom>
        </p:spPr>
        <p:txBody>
          <a:bodyPr vert="horz" wrap="square" lIns="0" tIns="187960" rIns="0" bIns="0" rtlCol="0">
            <a:spAutoFit/>
          </a:bodyPr>
          <a:lstStyle/>
          <a:p>
            <a:pPr marL="184785" indent="-172720" algn="just">
              <a:lnSpc>
                <a:spcPct val="100000"/>
              </a:lnSpc>
              <a:spcBef>
                <a:spcPts val="600"/>
              </a:spcBef>
              <a:buFont typeface="Arial"/>
              <a:buChar char="•"/>
              <a:tabLst>
                <a:tab pos="185420" algn="l"/>
              </a:tabLst>
            </a:pPr>
            <a:r>
              <a:rPr lang="en-US" dirty="0">
                <a:latin typeface="Barlow"/>
                <a:cs typeface="Barlow"/>
              </a:rPr>
              <a:t>According to the U.S. Department of Education:</a:t>
            </a:r>
          </a:p>
          <a:p>
            <a:pPr marL="640715" lvl="1" indent="-285750" algn="just">
              <a:lnSpc>
                <a:spcPct val="100000"/>
              </a:lnSpc>
              <a:spcBef>
                <a:spcPts val="600"/>
              </a:spcBef>
              <a:buFont typeface="Courier New" panose="02070309020205020404" pitchFamily="49" charset="0"/>
              <a:buChar char="-"/>
              <a:tabLst>
                <a:tab pos="185420" algn="l"/>
              </a:tabLst>
            </a:pPr>
            <a:r>
              <a:rPr lang="en-US" dirty="0">
                <a:latin typeface="Barlow"/>
                <a:cs typeface="Barlow"/>
              </a:rPr>
              <a:t>Approximately 550,000 people who had previously consolidated loans could get some additional qualifying payment credit toward PSLF. This includes:</a:t>
            </a:r>
          </a:p>
          <a:p>
            <a:pPr marL="983615" lvl="2" indent="-285750" algn="just">
              <a:lnSpc>
                <a:spcPct val="100000"/>
              </a:lnSpc>
              <a:spcBef>
                <a:spcPts val="300"/>
              </a:spcBef>
              <a:tabLst>
                <a:tab pos="185420" algn="l"/>
              </a:tabLst>
            </a:pPr>
            <a:r>
              <a:rPr lang="en-US" dirty="0">
                <a:latin typeface="Barlow"/>
                <a:cs typeface="Barlow"/>
              </a:rPr>
              <a:t>Approximately 22,000 borrowers  with loans totaling $1.74 billion who will be eligible to have their loans discharged with no further action taken.</a:t>
            </a:r>
          </a:p>
          <a:p>
            <a:pPr marL="983615" lvl="2" indent="-285750" algn="just">
              <a:lnSpc>
                <a:spcPct val="100000"/>
              </a:lnSpc>
              <a:spcBef>
                <a:spcPts val="300"/>
              </a:spcBef>
              <a:tabLst>
                <a:tab pos="185420" algn="l"/>
              </a:tabLst>
            </a:pPr>
            <a:r>
              <a:rPr lang="en-US" dirty="0">
                <a:latin typeface="Barlow"/>
                <a:cs typeface="Barlow"/>
              </a:rPr>
              <a:t>An additional 27,000 borrowers with loans totaling $2.82 billion who may be eligible for loan forgiveness after filing PSLF Certification forms.</a:t>
            </a:r>
            <a:endParaRPr dirty="0">
              <a:latin typeface="Barlow"/>
              <a:cs typeface="Barlow"/>
            </a:endParaRP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13</a:t>
            </a:fld>
            <a:endParaRPr lang="en-US" dirty="0"/>
          </a:p>
        </p:txBody>
      </p:sp>
      <p:sp>
        <p:nvSpPr>
          <p:cNvPr id="5" name="Rectangle: Rounded Corners 4">
            <a:extLst>
              <a:ext uri="{FF2B5EF4-FFF2-40B4-BE49-F238E27FC236}">
                <a16:creationId xmlns:a16="http://schemas.microsoft.com/office/drawing/2014/main" id="{6415C5A4-CC87-412A-A514-D7C5DB243C59}"/>
              </a:ext>
            </a:extLst>
          </p:cNvPr>
          <p:cNvSpPr/>
          <p:nvPr/>
        </p:nvSpPr>
        <p:spPr>
          <a:xfrm>
            <a:off x="533400" y="4343400"/>
            <a:ext cx="8077200" cy="905217"/>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arlow" panose="00000500000000000000" pitchFamily="2" charset="0"/>
              </a:rPr>
              <a:t>Only 16,000  borrowers to date have received full loan forgiveness under the PSLF program!</a:t>
            </a:r>
          </a:p>
        </p:txBody>
      </p:sp>
    </p:spTree>
    <p:extLst>
      <p:ext uri="{BB962C8B-B14F-4D97-AF65-F5344CB8AC3E}">
        <p14:creationId xmlns:p14="http://schemas.microsoft.com/office/powerpoint/2010/main" val="240393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Who Is Eligible for PSLF? </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14</a:t>
            </a:fld>
            <a:endParaRPr lang="en-US" dirty="0"/>
          </a:p>
        </p:txBody>
      </p:sp>
      <p:graphicFrame>
        <p:nvGraphicFramePr>
          <p:cNvPr id="8" name="Table 8">
            <a:extLst>
              <a:ext uri="{FF2B5EF4-FFF2-40B4-BE49-F238E27FC236}">
                <a16:creationId xmlns:a16="http://schemas.microsoft.com/office/drawing/2014/main" id="{8AC6ADDD-B613-4E41-9049-5F1250B05556}"/>
              </a:ext>
            </a:extLst>
          </p:cNvPr>
          <p:cNvGraphicFramePr>
            <a:graphicFrameLocks/>
          </p:cNvGraphicFramePr>
          <p:nvPr>
            <p:extLst>
              <p:ext uri="{D42A27DB-BD31-4B8C-83A1-F6EECF244321}">
                <p14:modId xmlns:p14="http://schemas.microsoft.com/office/powerpoint/2010/main" val="1872470403"/>
              </p:ext>
            </p:extLst>
          </p:nvPr>
        </p:nvGraphicFramePr>
        <p:xfrm>
          <a:off x="643759" y="1868246"/>
          <a:ext cx="6789420" cy="1868906"/>
        </p:xfrm>
        <a:graphic>
          <a:graphicData uri="http://schemas.openxmlformats.org/drawingml/2006/table">
            <a:tbl>
              <a:tblPr firstRow="1" bandRow="1">
                <a:tableStyleId>{93296810-A885-4BE3-A3E7-6D5BEEA58F35}</a:tableStyleId>
              </a:tblPr>
              <a:tblGrid>
                <a:gridCol w="3394710">
                  <a:extLst>
                    <a:ext uri="{9D8B030D-6E8A-4147-A177-3AD203B41FA5}">
                      <a16:colId xmlns:a16="http://schemas.microsoft.com/office/drawing/2014/main" val="3694808855"/>
                    </a:ext>
                  </a:extLst>
                </a:gridCol>
                <a:gridCol w="3394710">
                  <a:extLst>
                    <a:ext uri="{9D8B030D-6E8A-4147-A177-3AD203B41FA5}">
                      <a16:colId xmlns:a16="http://schemas.microsoft.com/office/drawing/2014/main" val="3063808875"/>
                    </a:ext>
                  </a:extLst>
                </a:gridCol>
              </a:tblGrid>
              <a:tr h="603358">
                <a:tc>
                  <a:txBody>
                    <a:bodyPr/>
                    <a:lstStyle/>
                    <a:p>
                      <a:r>
                        <a:rPr lang="en-US" sz="1800" dirty="0">
                          <a:latin typeface="Barlow" panose="00000500000000000000" pitchFamily="2" charset="0"/>
                        </a:rPr>
                        <a:t>Original Program</a:t>
                      </a:r>
                    </a:p>
                  </a:txBody>
                  <a:tcPr>
                    <a:solidFill>
                      <a:srgbClr val="414042"/>
                    </a:solidFill>
                  </a:tcPr>
                </a:tc>
                <a:tc>
                  <a:txBody>
                    <a:bodyPr/>
                    <a:lstStyle/>
                    <a:p>
                      <a:r>
                        <a:rPr lang="en-US" sz="1800" dirty="0">
                          <a:latin typeface="Barlow" panose="00000500000000000000" pitchFamily="2" charset="0"/>
                        </a:rPr>
                        <a:t>Waiver Opportunity</a:t>
                      </a:r>
                    </a:p>
                  </a:txBody>
                  <a:tcPr>
                    <a:solidFill>
                      <a:srgbClr val="414042"/>
                    </a:solidFill>
                  </a:tcPr>
                </a:tc>
                <a:extLst>
                  <a:ext uri="{0D108BD9-81ED-4DB2-BD59-A6C34878D82A}">
                    <a16:rowId xmlns:a16="http://schemas.microsoft.com/office/drawing/2014/main" val="3898233018"/>
                  </a:ext>
                </a:extLst>
              </a:tr>
              <a:tr h="1265548">
                <a:tc>
                  <a:txBody>
                    <a:bodyPr/>
                    <a:lstStyle/>
                    <a:p>
                      <a:pPr marL="0" indent="0" algn="l">
                        <a:buFont typeface="Arial" panose="020B0604020202020204" pitchFamily="34" charset="0"/>
                        <a:buNone/>
                      </a:pPr>
                      <a:r>
                        <a:rPr lang="en-US" sz="1500" dirty="0">
                          <a:latin typeface="Barlow" panose="00000500000000000000" pitchFamily="2" charset="0"/>
                        </a:rPr>
                        <a:t>Student borrowers </a:t>
                      </a:r>
                    </a:p>
                    <a:p>
                      <a:pPr marL="0" indent="0" algn="l">
                        <a:buFont typeface="Arial" panose="020B0604020202020204" pitchFamily="34" charset="0"/>
                        <a:buNone/>
                      </a:pPr>
                      <a:endParaRPr lang="en-US" sz="1500" dirty="0">
                        <a:latin typeface="Barlow" panose="00000500000000000000" pitchFamily="2" charset="0"/>
                      </a:endParaRPr>
                    </a:p>
                    <a:p>
                      <a:pPr marL="0" indent="0" algn="l">
                        <a:buFont typeface="Arial" panose="020B0604020202020204" pitchFamily="34" charset="0"/>
                        <a:buNone/>
                      </a:pPr>
                      <a:r>
                        <a:rPr lang="en-US" sz="1500" dirty="0">
                          <a:latin typeface="Barlow" panose="00000500000000000000" pitchFamily="2" charset="0"/>
                        </a:rPr>
                        <a:t>Parent Plus borrowers who convert to Direct Consolidation loans</a:t>
                      </a:r>
                    </a:p>
                  </a:txBody>
                  <a:tcPr>
                    <a:solidFill>
                      <a:srgbClr val="E6E6E6"/>
                    </a:solidFill>
                  </a:tcPr>
                </a:tc>
                <a:tc>
                  <a:txBody>
                    <a:bodyPr/>
                    <a:lstStyle/>
                    <a:p>
                      <a:pPr marL="0" indent="0" algn="l">
                        <a:buFont typeface="Arial" panose="020B0604020202020204" pitchFamily="34" charset="0"/>
                        <a:buNone/>
                      </a:pPr>
                      <a:r>
                        <a:rPr lang="en-US" sz="1500" dirty="0">
                          <a:latin typeface="Barlow" panose="00000500000000000000" pitchFamily="2" charset="0"/>
                        </a:rPr>
                        <a:t>Student borrowers only</a:t>
                      </a:r>
                    </a:p>
                  </a:txBody>
                  <a:tcPr>
                    <a:solidFill>
                      <a:srgbClr val="E6E6E6"/>
                    </a:solidFill>
                  </a:tcPr>
                </a:tc>
                <a:extLst>
                  <a:ext uri="{0D108BD9-81ED-4DB2-BD59-A6C34878D82A}">
                    <a16:rowId xmlns:a16="http://schemas.microsoft.com/office/drawing/2014/main" val="3466956513"/>
                  </a:ext>
                </a:extLst>
              </a:tr>
            </a:tbl>
          </a:graphicData>
        </a:graphic>
      </p:graphicFrame>
      <p:pic>
        <p:nvPicPr>
          <p:cNvPr id="5" name="Graphic 4" descr="Star with solid fill">
            <a:extLst>
              <a:ext uri="{FF2B5EF4-FFF2-40B4-BE49-F238E27FC236}">
                <a16:creationId xmlns:a16="http://schemas.microsoft.com/office/drawing/2014/main" id="{82651CDB-BF34-479B-9132-DEAC9D24F8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21888" y="1475816"/>
            <a:ext cx="784860" cy="784860"/>
          </a:xfrm>
          <a:prstGeom prst="rect">
            <a:avLst/>
          </a:prstGeom>
        </p:spPr>
      </p:pic>
    </p:spTree>
    <p:extLst>
      <p:ext uri="{BB962C8B-B14F-4D97-AF65-F5344CB8AC3E}">
        <p14:creationId xmlns:p14="http://schemas.microsoft.com/office/powerpoint/2010/main" val="359703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What Type of Loans Qualify? </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15</a:t>
            </a:fld>
            <a:endParaRPr lang="en-US" dirty="0"/>
          </a:p>
        </p:txBody>
      </p:sp>
      <p:graphicFrame>
        <p:nvGraphicFramePr>
          <p:cNvPr id="7" name="Table 8">
            <a:extLst>
              <a:ext uri="{FF2B5EF4-FFF2-40B4-BE49-F238E27FC236}">
                <a16:creationId xmlns:a16="http://schemas.microsoft.com/office/drawing/2014/main" id="{1E3F6F0A-301C-48D2-9973-06D9B49E484D}"/>
              </a:ext>
            </a:extLst>
          </p:cNvPr>
          <p:cNvGraphicFramePr>
            <a:graphicFrameLocks noGrp="1"/>
          </p:cNvGraphicFramePr>
          <p:nvPr>
            <p:ph idx="1"/>
            <p:extLst>
              <p:ext uri="{D42A27DB-BD31-4B8C-83A1-F6EECF244321}">
                <p14:modId xmlns:p14="http://schemas.microsoft.com/office/powerpoint/2010/main" val="3930407215"/>
              </p:ext>
            </p:extLst>
          </p:nvPr>
        </p:nvGraphicFramePr>
        <p:xfrm>
          <a:off x="722586" y="1892989"/>
          <a:ext cx="6842760" cy="1690071"/>
        </p:xfrm>
        <a:graphic>
          <a:graphicData uri="http://schemas.openxmlformats.org/drawingml/2006/table">
            <a:tbl>
              <a:tblPr firstRow="1" bandRow="1">
                <a:tableStyleId>{93296810-A885-4BE3-A3E7-6D5BEEA58F35}</a:tableStyleId>
              </a:tblPr>
              <a:tblGrid>
                <a:gridCol w="3421380">
                  <a:extLst>
                    <a:ext uri="{9D8B030D-6E8A-4147-A177-3AD203B41FA5}">
                      <a16:colId xmlns:a16="http://schemas.microsoft.com/office/drawing/2014/main" val="3694808855"/>
                    </a:ext>
                  </a:extLst>
                </a:gridCol>
                <a:gridCol w="3421380">
                  <a:extLst>
                    <a:ext uri="{9D8B030D-6E8A-4147-A177-3AD203B41FA5}">
                      <a16:colId xmlns:a16="http://schemas.microsoft.com/office/drawing/2014/main" val="3063808875"/>
                    </a:ext>
                  </a:extLst>
                </a:gridCol>
              </a:tblGrid>
              <a:tr h="538085">
                <a:tc>
                  <a:txBody>
                    <a:bodyPr/>
                    <a:lstStyle/>
                    <a:p>
                      <a:r>
                        <a:rPr lang="en-US" sz="1800" dirty="0">
                          <a:latin typeface="Barlow" panose="00000500000000000000" pitchFamily="2" charset="0"/>
                        </a:rPr>
                        <a:t>Original Program</a:t>
                      </a:r>
                    </a:p>
                  </a:txBody>
                  <a:tcPr>
                    <a:solidFill>
                      <a:srgbClr val="414042"/>
                    </a:solidFill>
                  </a:tcPr>
                </a:tc>
                <a:tc>
                  <a:txBody>
                    <a:bodyPr/>
                    <a:lstStyle/>
                    <a:p>
                      <a:r>
                        <a:rPr lang="en-US" sz="1800" dirty="0">
                          <a:latin typeface="Barlow" panose="00000500000000000000" pitchFamily="2" charset="0"/>
                        </a:rPr>
                        <a:t>Waiver Opportunity</a:t>
                      </a:r>
                    </a:p>
                  </a:txBody>
                  <a:tcPr>
                    <a:solidFill>
                      <a:srgbClr val="414042"/>
                    </a:solidFill>
                  </a:tcPr>
                </a:tc>
                <a:extLst>
                  <a:ext uri="{0D108BD9-81ED-4DB2-BD59-A6C34878D82A}">
                    <a16:rowId xmlns:a16="http://schemas.microsoft.com/office/drawing/2014/main" val="3898233018"/>
                  </a:ext>
                </a:extLst>
              </a:tr>
              <a:tr h="1151986">
                <a:tc>
                  <a:txBody>
                    <a:bodyPr/>
                    <a:lstStyle/>
                    <a:p>
                      <a:pPr marL="12065" indent="0" algn="l" defTabSz="685800" rtl="0" eaLnBrk="1" latinLnBrk="0" hangingPunct="1">
                        <a:lnSpc>
                          <a:spcPct val="100000"/>
                        </a:lnSpc>
                        <a:spcBef>
                          <a:spcPts val="300"/>
                        </a:spcBef>
                        <a:spcAft>
                          <a:spcPts val="300"/>
                        </a:spcAft>
                        <a:buFont typeface="Arial"/>
                        <a:buNone/>
                        <a:tabLst>
                          <a:tab pos="185420" algn="l"/>
                        </a:tabLst>
                      </a:pPr>
                      <a:r>
                        <a:rPr lang="en-US" sz="1500" kern="1200" dirty="0">
                          <a:solidFill>
                            <a:schemeClr val="tx1"/>
                          </a:solidFill>
                          <a:latin typeface="Barlow"/>
                          <a:ea typeface="+mn-ea"/>
                        </a:rPr>
                        <a:t>Only Direct Loans</a:t>
                      </a:r>
                    </a:p>
                    <a:p>
                      <a:pPr marL="184785" indent="-172720" algn="l" defTabSz="685800" rtl="0" eaLnBrk="1" latinLnBrk="0" hangingPunct="1">
                        <a:lnSpc>
                          <a:spcPct val="100000"/>
                        </a:lnSpc>
                        <a:spcBef>
                          <a:spcPts val="300"/>
                        </a:spcBef>
                        <a:spcAft>
                          <a:spcPts val="300"/>
                        </a:spcAft>
                        <a:buFont typeface="Arial"/>
                        <a:buChar char="•"/>
                        <a:tabLst>
                          <a:tab pos="185420" algn="l"/>
                        </a:tabLst>
                      </a:pPr>
                      <a:endParaRPr lang="en-US" sz="2000" kern="1200" dirty="0">
                        <a:solidFill>
                          <a:schemeClr val="tx1"/>
                        </a:solidFill>
                        <a:latin typeface="Barlow"/>
                        <a:ea typeface="+mn-ea"/>
                      </a:endParaRPr>
                    </a:p>
                  </a:txBody>
                  <a:tcPr>
                    <a:solidFill>
                      <a:srgbClr val="E6E6E6"/>
                    </a:solidFill>
                  </a:tcPr>
                </a:tc>
                <a:tc>
                  <a:txBody>
                    <a:bodyPr/>
                    <a:lstStyle/>
                    <a:p>
                      <a:pPr marL="12065" indent="0" algn="l" defTabSz="685800" rtl="0" eaLnBrk="1" latinLnBrk="0" hangingPunct="1">
                        <a:lnSpc>
                          <a:spcPct val="100000"/>
                        </a:lnSpc>
                        <a:spcBef>
                          <a:spcPts val="300"/>
                        </a:spcBef>
                        <a:spcAft>
                          <a:spcPts val="300"/>
                        </a:spcAft>
                        <a:buFont typeface="Arial"/>
                        <a:buNone/>
                        <a:tabLst>
                          <a:tab pos="185420" algn="l"/>
                        </a:tabLst>
                      </a:pPr>
                      <a:r>
                        <a:rPr lang="en-US" sz="1500" kern="1200" dirty="0">
                          <a:solidFill>
                            <a:schemeClr val="tx1"/>
                          </a:solidFill>
                          <a:latin typeface="Barlow"/>
                          <a:ea typeface="+mn-ea"/>
                        </a:rPr>
                        <a:t>All federal loans qualify. FFEL, Perkins and other Non-Direct Federal Loans may now qualify if consolidated into Direct Consolidation Loans</a:t>
                      </a:r>
                    </a:p>
                  </a:txBody>
                  <a:tcPr>
                    <a:solidFill>
                      <a:srgbClr val="E6E6E6"/>
                    </a:solidFill>
                  </a:tcPr>
                </a:tc>
                <a:extLst>
                  <a:ext uri="{0D108BD9-81ED-4DB2-BD59-A6C34878D82A}">
                    <a16:rowId xmlns:a16="http://schemas.microsoft.com/office/drawing/2014/main" val="2421444802"/>
                  </a:ext>
                </a:extLst>
              </a:tr>
            </a:tbl>
          </a:graphicData>
        </a:graphic>
      </p:graphicFrame>
      <p:pic>
        <p:nvPicPr>
          <p:cNvPr id="5" name="Graphic 4" descr="Star with solid fill">
            <a:extLst>
              <a:ext uri="{FF2B5EF4-FFF2-40B4-BE49-F238E27FC236}">
                <a16:creationId xmlns:a16="http://schemas.microsoft.com/office/drawing/2014/main" id="{5D698C87-D374-4942-871C-780C95F1E4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3725" y="1567234"/>
            <a:ext cx="784860" cy="784860"/>
          </a:xfrm>
          <a:prstGeom prst="rect">
            <a:avLst/>
          </a:prstGeom>
        </p:spPr>
      </p:pic>
    </p:spTree>
    <p:extLst>
      <p:ext uri="{BB962C8B-B14F-4D97-AF65-F5344CB8AC3E}">
        <p14:creationId xmlns:p14="http://schemas.microsoft.com/office/powerpoint/2010/main" val="207400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What Repayment Plans Qualify? </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16</a:t>
            </a:fld>
            <a:endParaRPr lang="en-US" dirty="0"/>
          </a:p>
        </p:txBody>
      </p:sp>
      <p:graphicFrame>
        <p:nvGraphicFramePr>
          <p:cNvPr id="7" name="Table 8">
            <a:extLst>
              <a:ext uri="{FF2B5EF4-FFF2-40B4-BE49-F238E27FC236}">
                <a16:creationId xmlns:a16="http://schemas.microsoft.com/office/drawing/2014/main" id="{1E3F6F0A-301C-48D2-9973-06D9B49E484D}"/>
              </a:ext>
            </a:extLst>
          </p:cNvPr>
          <p:cNvGraphicFramePr>
            <a:graphicFrameLocks noGrp="1"/>
          </p:cNvGraphicFramePr>
          <p:nvPr>
            <p:ph idx="1"/>
            <p:extLst>
              <p:ext uri="{D42A27DB-BD31-4B8C-83A1-F6EECF244321}">
                <p14:modId xmlns:p14="http://schemas.microsoft.com/office/powerpoint/2010/main" val="4145839681"/>
              </p:ext>
            </p:extLst>
          </p:nvPr>
        </p:nvGraphicFramePr>
        <p:xfrm>
          <a:off x="643759" y="1927683"/>
          <a:ext cx="6827520" cy="1805860"/>
        </p:xfrm>
        <a:graphic>
          <a:graphicData uri="http://schemas.openxmlformats.org/drawingml/2006/table">
            <a:tbl>
              <a:tblPr firstRow="1" bandRow="1">
                <a:tableStyleId>{93296810-A885-4BE3-A3E7-6D5BEEA58F35}</a:tableStyleId>
              </a:tblPr>
              <a:tblGrid>
                <a:gridCol w="3413760">
                  <a:extLst>
                    <a:ext uri="{9D8B030D-6E8A-4147-A177-3AD203B41FA5}">
                      <a16:colId xmlns:a16="http://schemas.microsoft.com/office/drawing/2014/main" val="3694808855"/>
                    </a:ext>
                  </a:extLst>
                </a:gridCol>
                <a:gridCol w="3413760">
                  <a:extLst>
                    <a:ext uri="{9D8B030D-6E8A-4147-A177-3AD203B41FA5}">
                      <a16:colId xmlns:a16="http://schemas.microsoft.com/office/drawing/2014/main" val="3063808875"/>
                    </a:ext>
                  </a:extLst>
                </a:gridCol>
              </a:tblGrid>
              <a:tr h="583309">
                <a:tc>
                  <a:txBody>
                    <a:bodyPr/>
                    <a:lstStyle/>
                    <a:p>
                      <a:r>
                        <a:rPr lang="en-US" sz="1800" dirty="0">
                          <a:latin typeface="Barlow" panose="00000500000000000000" pitchFamily="2" charset="0"/>
                        </a:rPr>
                        <a:t>Original Program</a:t>
                      </a:r>
                    </a:p>
                  </a:txBody>
                  <a:tcPr>
                    <a:solidFill>
                      <a:srgbClr val="414042"/>
                    </a:solidFill>
                  </a:tcPr>
                </a:tc>
                <a:tc>
                  <a:txBody>
                    <a:bodyPr/>
                    <a:lstStyle/>
                    <a:p>
                      <a:r>
                        <a:rPr lang="en-US" sz="1800" dirty="0">
                          <a:latin typeface="Barlow" panose="00000500000000000000" pitchFamily="2" charset="0"/>
                        </a:rPr>
                        <a:t>Waiver Opportunity</a:t>
                      </a:r>
                    </a:p>
                  </a:txBody>
                  <a:tcPr>
                    <a:solidFill>
                      <a:srgbClr val="414042"/>
                    </a:solidFill>
                  </a:tcPr>
                </a:tc>
                <a:extLst>
                  <a:ext uri="{0D108BD9-81ED-4DB2-BD59-A6C34878D82A}">
                    <a16:rowId xmlns:a16="http://schemas.microsoft.com/office/drawing/2014/main" val="3898233018"/>
                  </a:ext>
                </a:extLst>
              </a:tr>
              <a:tr h="1222551">
                <a:tc>
                  <a:txBody>
                    <a:bodyPr/>
                    <a:lstStyle/>
                    <a:p>
                      <a:pPr algn="l"/>
                      <a:r>
                        <a:rPr lang="en-US" sz="1500" dirty="0">
                          <a:latin typeface="Barlow" panose="00000500000000000000" pitchFamily="2" charset="0"/>
                        </a:rPr>
                        <a:t>Income-Driven-Repayment (IDR) and Standard 10-Year Fixed Plan</a:t>
                      </a:r>
                    </a:p>
                  </a:txBody>
                  <a:tcPr>
                    <a:solidFill>
                      <a:srgbClr val="E7E7E8"/>
                    </a:solidFill>
                  </a:tcPr>
                </a:tc>
                <a:tc>
                  <a:txBody>
                    <a:bodyPr/>
                    <a:lstStyle/>
                    <a:p>
                      <a:pPr algn="l"/>
                      <a:r>
                        <a:rPr lang="en-US" sz="1500" dirty="0">
                          <a:latin typeface="Barlow" panose="00000500000000000000" pitchFamily="2" charset="0"/>
                        </a:rPr>
                        <a:t>All Repayment Plans</a:t>
                      </a:r>
                    </a:p>
                  </a:txBody>
                  <a:tcPr>
                    <a:solidFill>
                      <a:srgbClr val="E7E7E8"/>
                    </a:solidFill>
                  </a:tcPr>
                </a:tc>
                <a:extLst>
                  <a:ext uri="{0D108BD9-81ED-4DB2-BD59-A6C34878D82A}">
                    <a16:rowId xmlns:a16="http://schemas.microsoft.com/office/drawing/2014/main" val="2214555015"/>
                  </a:ext>
                </a:extLst>
              </a:tr>
            </a:tbl>
          </a:graphicData>
        </a:graphic>
      </p:graphicFrame>
      <p:pic>
        <p:nvPicPr>
          <p:cNvPr id="9" name="Graphic 8" descr="Star with solid fill">
            <a:extLst>
              <a:ext uri="{FF2B5EF4-FFF2-40B4-BE49-F238E27FC236}">
                <a16:creationId xmlns:a16="http://schemas.microsoft.com/office/drawing/2014/main" id="{37DE6AD2-E2FD-4BDB-9C14-D10055163C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2765" y="1587140"/>
            <a:ext cx="784860" cy="784860"/>
          </a:xfrm>
          <a:prstGeom prst="rect">
            <a:avLst/>
          </a:prstGeom>
        </p:spPr>
      </p:pic>
    </p:spTree>
    <p:extLst>
      <p:ext uri="{BB962C8B-B14F-4D97-AF65-F5344CB8AC3E}">
        <p14:creationId xmlns:p14="http://schemas.microsoft.com/office/powerpoint/2010/main" val="320879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Repayment Plans </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a:xfrm>
            <a:off x="6675783" y="6362935"/>
            <a:ext cx="2057400" cy="365125"/>
          </a:xfrm>
        </p:spPr>
        <p:txBody>
          <a:bodyPr/>
          <a:lstStyle/>
          <a:p>
            <a:pPr>
              <a:defRPr/>
            </a:pPr>
            <a:fld id="{E97B734B-BE99-4B13-8B3B-73BDADC290B3}" type="slidenum">
              <a:rPr lang="en-US" smtClean="0"/>
              <a:pPr>
                <a:defRPr/>
              </a:pPr>
              <a:t>17</a:t>
            </a:fld>
            <a:endParaRPr lang="en-US" dirty="0"/>
          </a:p>
        </p:txBody>
      </p:sp>
      <p:sp>
        <p:nvSpPr>
          <p:cNvPr id="14" name="Rectangle: Rounded Corners 13">
            <a:extLst>
              <a:ext uri="{FF2B5EF4-FFF2-40B4-BE49-F238E27FC236}">
                <a16:creationId xmlns:a16="http://schemas.microsoft.com/office/drawing/2014/main" id="{76D743F4-C870-4E77-912A-AC88CF87436B}"/>
              </a:ext>
            </a:extLst>
          </p:cNvPr>
          <p:cNvSpPr/>
          <p:nvPr/>
        </p:nvSpPr>
        <p:spPr>
          <a:xfrm>
            <a:off x="533400" y="5059727"/>
            <a:ext cx="8077200" cy="1091377"/>
          </a:xfrm>
          <a:prstGeom prst="roundRect">
            <a:avLst/>
          </a:prstGeom>
          <a:solidFill>
            <a:srgbClr val="E8CEDA"/>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dirty="0">
              <a:solidFill>
                <a:schemeClr val="tx1"/>
              </a:solidFill>
              <a:latin typeface="Barlow" panose="00000500000000000000" pitchFamily="2" charset="0"/>
            </a:endParaRPr>
          </a:p>
          <a:p>
            <a:r>
              <a:rPr lang="en-US" sz="1300" dirty="0">
                <a:solidFill>
                  <a:schemeClr val="tx1"/>
                </a:solidFill>
                <a:latin typeface="Barlow" panose="00000500000000000000" pitchFamily="2" charset="0"/>
              </a:rPr>
              <a:t>The Standard 10-Year Fixed Repayment Plan is the default plan when you  come out of school or a grace period.  Some payments in this plan will qualify for the original PSLF program, but  you must eventually switch to and remain in an IDR plan for the majority of the  10-Year period.  </a:t>
            </a:r>
          </a:p>
          <a:p>
            <a:endParaRPr lang="en-US" sz="1300" dirty="0">
              <a:solidFill>
                <a:schemeClr val="tx1"/>
              </a:solidFill>
              <a:latin typeface="Barlow" panose="00000500000000000000" pitchFamily="2" charset="0"/>
            </a:endParaRPr>
          </a:p>
          <a:p>
            <a:r>
              <a:rPr lang="en-US" sz="1300" b="1" dirty="0">
                <a:solidFill>
                  <a:schemeClr val="tx1"/>
                </a:solidFill>
                <a:latin typeface="Barlow" panose="00000500000000000000" pitchFamily="2" charset="0"/>
              </a:rPr>
              <a:t>Note: ALL payment plans are eligible during the Temporary Waiver Opportunity through 10/31/2022.</a:t>
            </a:r>
          </a:p>
          <a:p>
            <a:endParaRPr lang="en-US" sz="1300" b="1" dirty="0">
              <a:solidFill>
                <a:schemeClr val="tx1"/>
              </a:solidFill>
              <a:latin typeface="Barlow" panose="00000500000000000000" pitchFamily="2" charset="0"/>
            </a:endParaRPr>
          </a:p>
        </p:txBody>
      </p:sp>
      <p:sp>
        <p:nvSpPr>
          <p:cNvPr id="15" name="object 10">
            <a:extLst>
              <a:ext uri="{FF2B5EF4-FFF2-40B4-BE49-F238E27FC236}">
                <a16:creationId xmlns:a16="http://schemas.microsoft.com/office/drawing/2014/main" id="{4D1675B0-C2A0-4F33-800C-DD15BEA9ED68}"/>
              </a:ext>
            </a:extLst>
          </p:cNvPr>
          <p:cNvSpPr txBox="1">
            <a:spLocks noGrp="1"/>
          </p:cNvSpPr>
          <p:nvPr>
            <p:ph idx="1"/>
          </p:nvPr>
        </p:nvSpPr>
        <p:spPr>
          <a:xfrm>
            <a:off x="533400" y="1547550"/>
            <a:ext cx="8077200" cy="3377848"/>
          </a:xfrm>
          <a:prstGeom prst="rect">
            <a:avLst/>
          </a:prstGeom>
        </p:spPr>
        <p:txBody>
          <a:bodyPr vert="horz" wrap="square" lIns="0" tIns="12700" rIns="0" bIns="0" rtlCol="0" anchor="t">
            <a:spAutoFit/>
          </a:bodyPr>
          <a:lstStyle/>
          <a:p>
            <a:pPr marL="356235" indent="-285750">
              <a:lnSpc>
                <a:spcPct val="100000"/>
              </a:lnSpc>
              <a:spcBef>
                <a:spcPts val="300"/>
              </a:spcBef>
              <a:buFont typeface="Arial" panose="020B0604020202020204" pitchFamily="34" charset="0"/>
              <a:buChar char="•"/>
              <a:tabLst>
                <a:tab pos="812165" algn="l"/>
              </a:tabLst>
            </a:pPr>
            <a:r>
              <a:rPr lang="en-US" b="1" u="sng" spc="-5" dirty="0">
                <a:latin typeface="Barlow"/>
                <a:cs typeface="Barlow"/>
              </a:rPr>
              <a:t>Standard/Traditional Plans:</a:t>
            </a:r>
            <a:r>
              <a:rPr lang="en-US" spc="-5" dirty="0">
                <a:latin typeface="Barlow"/>
                <a:cs typeface="Barlow"/>
              </a:rPr>
              <a:t> Payments are based on the loan balance, interest rate and payback period.  There are fixed and graduated payment options and payback terms range from 10-30 years.</a:t>
            </a:r>
            <a:endParaRPr lang="en-US" b="1" u="sng" spc="-5" dirty="0">
              <a:latin typeface="Barlow"/>
              <a:cs typeface="Barlow"/>
            </a:endParaRPr>
          </a:p>
          <a:p>
            <a:pPr marL="356235" indent="-285750">
              <a:lnSpc>
                <a:spcPct val="100000"/>
              </a:lnSpc>
              <a:spcBef>
                <a:spcPts val="300"/>
              </a:spcBef>
              <a:buFont typeface="Arial" panose="020B0604020202020204" pitchFamily="34" charset="0"/>
              <a:buChar char="•"/>
              <a:tabLst>
                <a:tab pos="812165" algn="l"/>
              </a:tabLst>
            </a:pPr>
            <a:r>
              <a:rPr lang="en-US" b="1" u="sng" spc="-5" dirty="0">
                <a:latin typeface="Barlow"/>
                <a:cs typeface="Barlow"/>
              </a:rPr>
              <a:t>Income-Driven Repayment (IDR) Plans:</a:t>
            </a:r>
            <a:r>
              <a:rPr lang="en-US" spc="-5" dirty="0">
                <a:latin typeface="Barlow"/>
                <a:cs typeface="Barlow"/>
              </a:rPr>
              <a:t> Payments and payback period are based on your Adjusted Gross Income (AGI), family size, and tax filing status.</a:t>
            </a:r>
          </a:p>
          <a:p>
            <a:pPr marL="813435" lvl="1" indent="-285750">
              <a:spcBef>
                <a:spcPts val="300"/>
              </a:spcBef>
              <a:spcAft>
                <a:spcPts val="300"/>
              </a:spcAft>
              <a:buFont typeface="Courier New" panose="02070309020205020404" pitchFamily="49" charset="0"/>
              <a:buChar char="-"/>
              <a:tabLst>
                <a:tab pos="812165" algn="l"/>
              </a:tabLst>
            </a:pPr>
            <a:r>
              <a:rPr lang="en-US" sz="1600" spc="-5" dirty="0">
                <a:latin typeface="Barlow"/>
                <a:cs typeface="Barlow"/>
              </a:rPr>
              <a:t>Revised Pay As You Earn (REPAYE)</a:t>
            </a:r>
          </a:p>
          <a:p>
            <a:pPr marL="813435" lvl="1" indent="-285750">
              <a:spcBef>
                <a:spcPts val="300"/>
              </a:spcBef>
              <a:spcAft>
                <a:spcPts val="300"/>
              </a:spcAft>
              <a:buFont typeface="Courier New" panose="02070309020205020404" pitchFamily="49" charset="0"/>
              <a:buChar char="-"/>
              <a:tabLst>
                <a:tab pos="812165" algn="l"/>
              </a:tabLst>
            </a:pPr>
            <a:r>
              <a:rPr lang="en-US" sz="1600" spc="-5" dirty="0">
                <a:latin typeface="Barlow"/>
                <a:cs typeface="Barlow"/>
              </a:rPr>
              <a:t>Pay As You Earn (PAYE)</a:t>
            </a:r>
          </a:p>
          <a:p>
            <a:pPr marL="813435" lvl="1" indent="-285750">
              <a:spcBef>
                <a:spcPts val="300"/>
              </a:spcBef>
              <a:spcAft>
                <a:spcPts val="300"/>
              </a:spcAft>
              <a:buFont typeface="Courier New" panose="02070309020205020404" pitchFamily="49" charset="0"/>
              <a:buChar char="-"/>
              <a:tabLst>
                <a:tab pos="812165" algn="l"/>
              </a:tabLst>
            </a:pPr>
            <a:r>
              <a:rPr lang="en-US" sz="1600" spc="-5" dirty="0">
                <a:latin typeface="Barlow"/>
                <a:cs typeface="Barlow"/>
              </a:rPr>
              <a:t>Income Based Repayment (IBR)</a:t>
            </a:r>
          </a:p>
          <a:p>
            <a:pPr marL="813435" lvl="1" indent="-285750">
              <a:spcBef>
                <a:spcPts val="300"/>
              </a:spcBef>
              <a:spcAft>
                <a:spcPts val="300"/>
              </a:spcAft>
              <a:buFont typeface="Courier New" panose="02070309020205020404" pitchFamily="49" charset="0"/>
              <a:buChar char="-"/>
              <a:tabLst>
                <a:tab pos="812165" algn="l"/>
              </a:tabLst>
            </a:pPr>
            <a:r>
              <a:rPr lang="en-US" sz="1600" spc="-5" dirty="0">
                <a:latin typeface="Barlow"/>
                <a:cs typeface="Barlow"/>
              </a:rPr>
              <a:t>Income Contingent Repayment (ICR)</a:t>
            </a:r>
            <a:endParaRPr sz="1600" dirty="0">
              <a:latin typeface="Barlow"/>
              <a:cs typeface="Barlow"/>
            </a:endParaRPr>
          </a:p>
        </p:txBody>
      </p:sp>
    </p:spTree>
    <p:extLst>
      <p:ext uri="{BB962C8B-B14F-4D97-AF65-F5344CB8AC3E}">
        <p14:creationId xmlns:p14="http://schemas.microsoft.com/office/powerpoint/2010/main" val="397071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What Is A Qualifying Employer? </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18</a:t>
            </a:fld>
            <a:endParaRPr lang="en-US" dirty="0"/>
          </a:p>
        </p:txBody>
      </p:sp>
      <p:graphicFrame>
        <p:nvGraphicFramePr>
          <p:cNvPr id="10" name="Table 8">
            <a:extLst>
              <a:ext uri="{FF2B5EF4-FFF2-40B4-BE49-F238E27FC236}">
                <a16:creationId xmlns:a16="http://schemas.microsoft.com/office/drawing/2014/main" id="{572EA6D6-CBCF-40A2-AF97-655436B7BF15}"/>
              </a:ext>
            </a:extLst>
          </p:cNvPr>
          <p:cNvGraphicFramePr>
            <a:graphicFrameLocks/>
          </p:cNvGraphicFramePr>
          <p:nvPr>
            <p:extLst>
              <p:ext uri="{D42A27DB-BD31-4B8C-83A1-F6EECF244321}">
                <p14:modId xmlns:p14="http://schemas.microsoft.com/office/powerpoint/2010/main" val="4193037969"/>
              </p:ext>
            </p:extLst>
          </p:nvPr>
        </p:nvGraphicFramePr>
        <p:xfrm>
          <a:off x="675290" y="1745306"/>
          <a:ext cx="6842760" cy="3609244"/>
        </p:xfrm>
        <a:graphic>
          <a:graphicData uri="http://schemas.openxmlformats.org/drawingml/2006/table">
            <a:tbl>
              <a:tblPr firstRow="1" bandRow="1">
                <a:tableStyleId>{93296810-A885-4BE3-A3E7-6D5BEEA58F35}</a:tableStyleId>
              </a:tblPr>
              <a:tblGrid>
                <a:gridCol w="6842760">
                  <a:extLst>
                    <a:ext uri="{9D8B030D-6E8A-4147-A177-3AD203B41FA5}">
                      <a16:colId xmlns:a16="http://schemas.microsoft.com/office/drawing/2014/main" val="3694808855"/>
                    </a:ext>
                  </a:extLst>
                </a:gridCol>
              </a:tblGrid>
              <a:tr h="406304">
                <a:tc>
                  <a:txBody>
                    <a:bodyPr/>
                    <a:lstStyle/>
                    <a:p>
                      <a:r>
                        <a:rPr lang="en-US" sz="1800" dirty="0">
                          <a:latin typeface="Barlow" panose="00000500000000000000" pitchFamily="2" charset="0"/>
                        </a:rPr>
                        <a:t>Original Program/Waiver Opportunity (No Changes)</a:t>
                      </a:r>
                    </a:p>
                  </a:txBody>
                  <a:tcPr>
                    <a:solidFill>
                      <a:srgbClr val="414042"/>
                    </a:solidFill>
                  </a:tcPr>
                </a:tc>
                <a:extLst>
                  <a:ext uri="{0D108BD9-81ED-4DB2-BD59-A6C34878D82A}">
                    <a16:rowId xmlns:a16="http://schemas.microsoft.com/office/drawing/2014/main" val="3898233018"/>
                  </a:ext>
                </a:extLst>
              </a:tr>
              <a:tr h="2845317">
                <a:tc>
                  <a:txBody>
                    <a:bodyPr/>
                    <a:lstStyle/>
                    <a:p>
                      <a:pPr marL="184785" indent="-172720">
                        <a:lnSpc>
                          <a:spcPct val="100000"/>
                        </a:lnSpc>
                        <a:spcBef>
                          <a:spcPts val="1570"/>
                        </a:spcBef>
                        <a:buFont typeface="Arial"/>
                        <a:buChar char="•"/>
                        <a:tabLst>
                          <a:tab pos="185420" algn="l"/>
                        </a:tabLst>
                      </a:pPr>
                      <a:r>
                        <a:rPr lang="en-US" sz="1500" dirty="0">
                          <a:latin typeface="Barlow"/>
                          <a:cs typeface="Barlow"/>
                        </a:rPr>
                        <a:t>Qualified</a:t>
                      </a:r>
                      <a:r>
                        <a:rPr lang="en-US" sz="1500" spc="15" dirty="0">
                          <a:latin typeface="Barlow"/>
                          <a:cs typeface="Barlow"/>
                        </a:rPr>
                        <a:t> </a:t>
                      </a:r>
                      <a:r>
                        <a:rPr lang="en-US" sz="1500" spc="-5" dirty="0">
                          <a:latin typeface="Barlow"/>
                          <a:cs typeface="Barlow"/>
                        </a:rPr>
                        <a:t>employers</a:t>
                      </a:r>
                      <a:r>
                        <a:rPr lang="en-US" sz="1500" spc="15" dirty="0">
                          <a:latin typeface="Barlow"/>
                          <a:cs typeface="Barlow"/>
                        </a:rPr>
                        <a:t> </a:t>
                      </a:r>
                      <a:r>
                        <a:rPr lang="en-US" sz="1500" dirty="0">
                          <a:latin typeface="Barlow"/>
                          <a:cs typeface="Barlow"/>
                        </a:rPr>
                        <a:t>include:</a:t>
                      </a:r>
                    </a:p>
                    <a:p>
                      <a:pPr marL="527685" lvl="1" indent="-172720">
                        <a:lnSpc>
                          <a:spcPct val="100000"/>
                        </a:lnSpc>
                        <a:spcBef>
                          <a:spcPts val="300"/>
                        </a:spcBef>
                        <a:spcAft>
                          <a:spcPts val="300"/>
                        </a:spcAft>
                        <a:buChar char="-"/>
                        <a:tabLst>
                          <a:tab pos="528320" algn="l"/>
                        </a:tabLst>
                      </a:pPr>
                      <a:r>
                        <a:rPr lang="en-US" sz="1500" spc="-10" dirty="0">
                          <a:latin typeface="Barlow"/>
                          <a:cs typeface="Barlow"/>
                        </a:rPr>
                        <a:t>Nonprofits:</a:t>
                      </a:r>
                      <a:r>
                        <a:rPr lang="en-US" sz="1500" spc="-65" dirty="0">
                          <a:latin typeface="Barlow"/>
                          <a:cs typeface="Barlow"/>
                        </a:rPr>
                        <a:t> </a:t>
                      </a:r>
                      <a:r>
                        <a:rPr lang="en-US" sz="1500" spc="-5" dirty="0">
                          <a:latin typeface="Barlow"/>
                          <a:cs typeface="Barlow"/>
                        </a:rPr>
                        <a:t>Tax-exempt</a:t>
                      </a:r>
                      <a:r>
                        <a:rPr lang="en-US" sz="1500" spc="-10" dirty="0">
                          <a:latin typeface="Barlow"/>
                          <a:cs typeface="Barlow"/>
                        </a:rPr>
                        <a:t> </a:t>
                      </a:r>
                      <a:r>
                        <a:rPr lang="en-US" sz="1500" spc="-5" dirty="0">
                          <a:latin typeface="Barlow"/>
                          <a:cs typeface="Barlow"/>
                        </a:rPr>
                        <a:t>501(c)(3)</a:t>
                      </a:r>
                      <a:endParaRPr lang="en-US" sz="1500" dirty="0">
                        <a:latin typeface="Barlow"/>
                        <a:cs typeface="Barlow"/>
                      </a:endParaRPr>
                    </a:p>
                    <a:p>
                      <a:pPr marL="527685" lvl="1" indent="-172720">
                        <a:lnSpc>
                          <a:spcPct val="100000"/>
                        </a:lnSpc>
                        <a:spcBef>
                          <a:spcPts val="300"/>
                        </a:spcBef>
                        <a:spcAft>
                          <a:spcPts val="300"/>
                        </a:spcAft>
                        <a:buChar char="-"/>
                        <a:tabLst>
                          <a:tab pos="528320" algn="l"/>
                        </a:tabLst>
                      </a:pPr>
                      <a:r>
                        <a:rPr lang="en-US" sz="1500" spc="-15" dirty="0">
                          <a:latin typeface="Barlow"/>
                          <a:cs typeface="Barlow"/>
                        </a:rPr>
                        <a:t>Government:</a:t>
                      </a:r>
                      <a:r>
                        <a:rPr lang="en-US" sz="1500" spc="-55" dirty="0">
                          <a:latin typeface="Barlow"/>
                          <a:cs typeface="Barlow"/>
                        </a:rPr>
                        <a:t> </a:t>
                      </a:r>
                      <a:r>
                        <a:rPr lang="en-US" sz="1500" dirty="0">
                          <a:latin typeface="Barlow"/>
                          <a:cs typeface="Barlow"/>
                        </a:rPr>
                        <a:t>Federal,</a:t>
                      </a:r>
                      <a:r>
                        <a:rPr lang="en-US" sz="1500" spc="-15" dirty="0">
                          <a:latin typeface="Barlow"/>
                          <a:cs typeface="Barlow"/>
                        </a:rPr>
                        <a:t> State, Local, Tribal (may include schools &amp; universities)</a:t>
                      </a:r>
                      <a:endParaRPr lang="en-US" sz="1500" dirty="0">
                        <a:latin typeface="Barlow"/>
                        <a:cs typeface="Barlow"/>
                      </a:endParaRPr>
                    </a:p>
                    <a:p>
                      <a:pPr marL="527685" lvl="1" indent="-172720">
                        <a:lnSpc>
                          <a:spcPct val="100000"/>
                        </a:lnSpc>
                        <a:spcBef>
                          <a:spcPts val="300"/>
                        </a:spcBef>
                        <a:spcAft>
                          <a:spcPts val="300"/>
                        </a:spcAft>
                        <a:buChar char="-"/>
                        <a:tabLst>
                          <a:tab pos="528320" algn="l"/>
                        </a:tabLst>
                      </a:pPr>
                      <a:r>
                        <a:rPr lang="en-US" sz="1500" spc="-10" dirty="0">
                          <a:latin typeface="Barlow"/>
                          <a:cs typeface="Barlow"/>
                        </a:rPr>
                        <a:t>Peace</a:t>
                      </a:r>
                      <a:r>
                        <a:rPr lang="en-US" sz="1500" spc="-80" dirty="0">
                          <a:latin typeface="Barlow"/>
                          <a:cs typeface="Barlow"/>
                        </a:rPr>
                        <a:t> </a:t>
                      </a:r>
                      <a:r>
                        <a:rPr lang="en-US" sz="1500" spc="-10" dirty="0">
                          <a:latin typeface="Barlow"/>
                          <a:cs typeface="Barlow"/>
                        </a:rPr>
                        <a:t>Corps</a:t>
                      </a:r>
                      <a:r>
                        <a:rPr lang="en-US" sz="1500" spc="-70" dirty="0">
                          <a:latin typeface="Barlow"/>
                          <a:cs typeface="Barlow"/>
                        </a:rPr>
                        <a:t> </a:t>
                      </a:r>
                      <a:r>
                        <a:rPr lang="en-US" sz="1500" spc="-5" dirty="0">
                          <a:latin typeface="Barlow"/>
                          <a:cs typeface="Barlow"/>
                        </a:rPr>
                        <a:t>or</a:t>
                      </a:r>
                      <a:r>
                        <a:rPr lang="en-US" sz="1500" spc="-40" dirty="0">
                          <a:latin typeface="Barlow"/>
                          <a:cs typeface="Barlow"/>
                        </a:rPr>
                        <a:t> </a:t>
                      </a:r>
                      <a:r>
                        <a:rPr lang="en-US" sz="1500" spc="-15" dirty="0">
                          <a:latin typeface="Barlow"/>
                          <a:cs typeface="Barlow"/>
                        </a:rPr>
                        <a:t>AmeriCorps</a:t>
                      </a:r>
                      <a:endParaRPr lang="en-US" sz="1500" dirty="0">
                        <a:latin typeface="Barlow"/>
                        <a:cs typeface="Barlow"/>
                      </a:endParaRPr>
                    </a:p>
                    <a:p>
                      <a:pPr marL="527685" marR="5080" lvl="1" indent="-172720">
                        <a:lnSpc>
                          <a:spcPct val="110000"/>
                        </a:lnSpc>
                        <a:spcBef>
                          <a:spcPts val="300"/>
                        </a:spcBef>
                        <a:spcAft>
                          <a:spcPts val="300"/>
                        </a:spcAft>
                        <a:buChar char="-"/>
                        <a:tabLst>
                          <a:tab pos="528320" algn="l"/>
                        </a:tabLst>
                      </a:pPr>
                      <a:r>
                        <a:rPr lang="en-US" sz="1500" spc="-10" dirty="0">
                          <a:latin typeface="Barlow"/>
                          <a:cs typeface="Barlow"/>
                        </a:rPr>
                        <a:t>Other</a:t>
                      </a:r>
                      <a:r>
                        <a:rPr lang="en-US" sz="1500" spc="-60" dirty="0">
                          <a:latin typeface="Barlow"/>
                          <a:cs typeface="Barlow"/>
                        </a:rPr>
                        <a:t> </a:t>
                      </a:r>
                      <a:r>
                        <a:rPr lang="en-US" sz="1500" spc="-10" dirty="0">
                          <a:latin typeface="Barlow"/>
                          <a:cs typeface="Barlow"/>
                        </a:rPr>
                        <a:t>types</a:t>
                      </a:r>
                      <a:r>
                        <a:rPr lang="en-US" sz="1500" spc="-60" dirty="0">
                          <a:latin typeface="Barlow"/>
                          <a:cs typeface="Barlow"/>
                        </a:rPr>
                        <a:t> </a:t>
                      </a:r>
                      <a:r>
                        <a:rPr lang="en-US" sz="1500" spc="-5" dirty="0">
                          <a:latin typeface="Barlow"/>
                          <a:cs typeface="Barlow"/>
                        </a:rPr>
                        <a:t>of</a:t>
                      </a:r>
                      <a:r>
                        <a:rPr lang="en-US" sz="1500" spc="-50" dirty="0">
                          <a:latin typeface="Barlow"/>
                          <a:cs typeface="Barlow"/>
                        </a:rPr>
                        <a:t> </a:t>
                      </a:r>
                      <a:r>
                        <a:rPr lang="en-US" sz="1500" spc="-10" dirty="0">
                          <a:latin typeface="Barlow"/>
                          <a:cs typeface="Barlow"/>
                        </a:rPr>
                        <a:t>not-for-profit</a:t>
                      </a:r>
                      <a:r>
                        <a:rPr lang="en-US" sz="1500" spc="-55" dirty="0">
                          <a:latin typeface="Barlow"/>
                          <a:cs typeface="Barlow"/>
                        </a:rPr>
                        <a:t> </a:t>
                      </a:r>
                      <a:r>
                        <a:rPr lang="en-US" sz="1500" spc="-15" dirty="0">
                          <a:latin typeface="Barlow"/>
                          <a:cs typeface="Barlow"/>
                        </a:rPr>
                        <a:t>organizations:</a:t>
                      </a:r>
                      <a:r>
                        <a:rPr lang="en-US" sz="1500" spc="-55" dirty="0">
                          <a:latin typeface="Barlow"/>
                          <a:cs typeface="Barlow"/>
                        </a:rPr>
                        <a:t> </a:t>
                      </a:r>
                      <a:r>
                        <a:rPr lang="en-US" sz="1500" dirty="0">
                          <a:latin typeface="Barlow"/>
                          <a:cs typeface="Barlow"/>
                        </a:rPr>
                        <a:t>If</a:t>
                      </a:r>
                      <a:r>
                        <a:rPr lang="en-US" sz="1500" spc="5" dirty="0">
                          <a:latin typeface="Barlow"/>
                          <a:cs typeface="Barlow"/>
                        </a:rPr>
                        <a:t> </a:t>
                      </a:r>
                      <a:r>
                        <a:rPr lang="en-US" sz="1500" dirty="0">
                          <a:latin typeface="Barlow"/>
                          <a:cs typeface="Barlow"/>
                        </a:rPr>
                        <a:t>their</a:t>
                      </a:r>
                      <a:r>
                        <a:rPr lang="en-US" sz="1500" spc="10" dirty="0">
                          <a:latin typeface="Barlow"/>
                          <a:cs typeface="Barlow"/>
                        </a:rPr>
                        <a:t> </a:t>
                      </a:r>
                      <a:r>
                        <a:rPr lang="en-US" sz="1500" dirty="0">
                          <a:latin typeface="Barlow"/>
                          <a:cs typeface="Barlow"/>
                        </a:rPr>
                        <a:t>primary</a:t>
                      </a:r>
                      <a:r>
                        <a:rPr lang="en-US" sz="1500" spc="-25" dirty="0">
                          <a:latin typeface="Barlow"/>
                          <a:cs typeface="Barlow"/>
                        </a:rPr>
                        <a:t> </a:t>
                      </a:r>
                      <a:r>
                        <a:rPr lang="en-US" sz="1500" dirty="0">
                          <a:latin typeface="Barlow"/>
                          <a:cs typeface="Barlow"/>
                        </a:rPr>
                        <a:t>purpose</a:t>
                      </a:r>
                      <a:r>
                        <a:rPr lang="en-US" sz="1500" spc="-35" dirty="0">
                          <a:latin typeface="Barlow"/>
                          <a:cs typeface="Barlow"/>
                        </a:rPr>
                        <a:t> </a:t>
                      </a:r>
                      <a:r>
                        <a:rPr lang="en-US" sz="1500" spc="5" dirty="0">
                          <a:latin typeface="Barlow"/>
                          <a:cs typeface="Barlow"/>
                        </a:rPr>
                        <a:t>is</a:t>
                      </a:r>
                      <a:r>
                        <a:rPr lang="en-US" sz="1500" spc="15" dirty="0">
                          <a:latin typeface="Barlow"/>
                          <a:cs typeface="Barlow"/>
                        </a:rPr>
                        <a:t> </a:t>
                      </a:r>
                      <a:r>
                        <a:rPr lang="en-US" sz="1500" dirty="0">
                          <a:latin typeface="Barlow"/>
                          <a:cs typeface="Barlow"/>
                        </a:rPr>
                        <a:t>to </a:t>
                      </a:r>
                      <a:r>
                        <a:rPr lang="en-US" sz="1500" spc="-345" dirty="0">
                          <a:latin typeface="Barlow"/>
                          <a:cs typeface="Barlow"/>
                        </a:rPr>
                        <a:t> </a:t>
                      </a:r>
                      <a:r>
                        <a:rPr lang="en-US" sz="1500" dirty="0">
                          <a:latin typeface="Barlow"/>
                          <a:cs typeface="Barlow"/>
                        </a:rPr>
                        <a:t>provide</a:t>
                      </a:r>
                      <a:r>
                        <a:rPr lang="en-US" sz="1500" spc="-15" dirty="0">
                          <a:latin typeface="Barlow"/>
                          <a:cs typeface="Barlow"/>
                        </a:rPr>
                        <a:t> </a:t>
                      </a:r>
                      <a:r>
                        <a:rPr lang="en-US" sz="1500" dirty="0">
                          <a:latin typeface="Barlow"/>
                          <a:cs typeface="Barlow"/>
                        </a:rPr>
                        <a:t>certain </a:t>
                      </a:r>
                      <a:r>
                        <a:rPr lang="en-US" sz="1500" spc="-5" dirty="0">
                          <a:latin typeface="Barlow"/>
                          <a:cs typeface="Barlow"/>
                        </a:rPr>
                        <a:t>types</a:t>
                      </a:r>
                      <a:r>
                        <a:rPr lang="en-US" sz="1500" spc="-30" dirty="0">
                          <a:latin typeface="Barlow"/>
                          <a:cs typeface="Barlow"/>
                        </a:rPr>
                        <a:t> </a:t>
                      </a:r>
                      <a:r>
                        <a:rPr lang="en-US" sz="1500" spc="-5" dirty="0">
                          <a:latin typeface="Barlow"/>
                          <a:cs typeface="Barlow"/>
                        </a:rPr>
                        <a:t>of </a:t>
                      </a:r>
                      <a:r>
                        <a:rPr lang="en-US" sz="1500" dirty="0">
                          <a:latin typeface="Barlow"/>
                          <a:cs typeface="Barlow"/>
                        </a:rPr>
                        <a:t>qualifying</a:t>
                      </a:r>
                      <a:r>
                        <a:rPr lang="en-US" sz="1500" spc="-5" dirty="0">
                          <a:latin typeface="Barlow"/>
                          <a:cs typeface="Barlow"/>
                        </a:rPr>
                        <a:t> </a:t>
                      </a:r>
                      <a:r>
                        <a:rPr lang="en-US" sz="1500" dirty="0">
                          <a:latin typeface="Barlow"/>
                          <a:cs typeface="Barlow"/>
                        </a:rPr>
                        <a:t>public </a:t>
                      </a:r>
                      <a:r>
                        <a:rPr lang="en-US" sz="1500" spc="-5" dirty="0">
                          <a:latin typeface="Barlow"/>
                          <a:cs typeface="Barlow"/>
                        </a:rPr>
                        <a:t>services (education, healthcare, legal services, etc.)</a:t>
                      </a:r>
                    </a:p>
                    <a:p>
                      <a:pPr marL="184785" marR="602615" indent="-172720">
                        <a:lnSpc>
                          <a:spcPct val="110000"/>
                        </a:lnSpc>
                        <a:spcBef>
                          <a:spcPts val="1355"/>
                        </a:spcBef>
                        <a:buFont typeface="Arial"/>
                        <a:buChar char="•"/>
                        <a:tabLst>
                          <a:tab pos="185420" algn="l"/>
                        </a:tabLst>
                      </a:pPr>
                      <a:r>
                        <a:rPr lang="en-US" sz="1500" spc="-5" dirty="0">
                          <a:latin typeface="Barlow"/>
                          <a:cs typeface="Barlow"/>
                        </a:rPr>
                        <a:t>Advocacy</a:t>
                      </a:r>
                      <a:r>
                        <a:rPr lang="en-US" sz="1500" spc="20" dirty="0">
                          <a:latin typeface="Barlow"/>
                          <a:cs typeface="Barlow"/>
                        </a:rPr>
                        <a:t> </a:t>
                      </a:r>
                      <a:r>
                        <a:rPr lang="en-US" sz="1500" spc="-5" dirty="0">
                          <a:latin typeface="Barlow"/>
                          <a:cs typeface="Barlow"/>
                        </a:rPr>
                        <a:t>groups,</a:t>
                      </a:r>
                      <a:r>
                        <a:rPr lang="en-US" sz="1500" dirty="0">
                          <a:latin typeface="Barlow"/>
                          <a:cs typeface="Barlow"/>
                        </a:rPr>
                        <a:t> political</a:t>
                      </a:r>
                      <a:r>
                        <a:rPr lang="en-US" sz="1500" spc="30" dirty="0">
                          <a:latin typeface="Barlow"/>
                          <a:cs typeface="Barlow"/>
                        </a:rPr>
                        <a:t> </a:t>
                      </a:r>
                      <a:r>
                        <a:rPr lang="en-US" sz="1500" spc="-5" dirty="0">
                          <a:latin typeface="Barlow"/>
                          <a:cs typeface="Barlow"/>
                        </a:rPr>
                        <a:t>groups,</a:t>
                      </a:r>
                      <a:r>
                        <a:rPr lang="en-US" sz="1500" dirty="0">
                          <a:latin typeface="Barlow"/>
                          <a:cs typeface="Barlow"/>
                        </a:rPr>
                        <a:t> </a:t>
                      </a:r>
                      <a:r>
                        <a:rPr lang="en-US" sz="1500" spc="-5" dirty="0">
                          <a:latin typeface="Barlow"/>
                          <a:cs typeface="Barlow"/>
                        </a:rPr>
                        <a:t>and</a:t>
                      </a:r>
                      <a:r>
                        <a:rPr lang="en-US" sz="1500" spc="30" dirty="0">
                          <a:latin typeface="Barlow"/>
                          <a:cs typeface="Barlow"/>
                        </a:rPr>
                        <a:t> </a:t>
                      </a:r>
                      <a:r>
                        <a:rPr lang="en-US" sz="1500" spc="-5" dirty="0">
                          <a:latin typeface="Barlow"/>
                          <a:cs typeface="Barlow"/>
                        </a:rPr>
                        <a:t>labor</a:t>
                      </a:r>
                      <a:r>
                        <a:rPr lang="en-US" sz="1500" spc="35" dirty="0">
                          <a:latin typeface="Barlow"/>
                          <a:cs typeface="Barlow"/>
                        </a:rPr>
                        <a:t> </a:t>
                      </a:r>
                      <a:r>
                        <a:rPr lang="en-US" sz="1500" dirty="0">
                          <a:latin typeface="Barlow"/>
                          <a:cs typeface="Barlow"/>
                        </a:rPr>
                        <a:t>unions</a:t>
                      </a:r>
                      <a:r>
                        <a:rPr lang="en-US" sz="1500" spc="25" dirty="0">
                          <a:latin typeface="Barlow"/>
                          <a:cs typeface="Barlow"/>
                        </a:rPr>
                        <a:t> </a:t>
                      </a:r>
                      <a:r>
                        <a:rPr lang="en-US" sz="1500" spc="-5" dirty="0">
                          <a:latin typeface="Barlow"/>
                          <a:cs typeface="Barlow"/>
                        </a:rPr>
                        <a:t>are</a:t>
                      </a:r>
                      <a:r>
                        <a:rPr lang="en-US" sz="1500" spc="30" dirty="0">
                          <a:latin typeface="Barlow"/>
                          <a:cs typeface="Barlow"/>
                        </a:rPr>
                        <a:t> </a:t>
                      </a:r>
                      <a:r>
                        <a:rPr lang="en-US" sz="1500" spc="-10" dirty="0">
                          <a:latin typeface="Barlow"/>
                          <a:cs typeface="Barlow"/>
                        </a:rPr>
                        <a:t>not </a:t>
                      </a:r>
                      <a:r>
                        <a:rPr lang="en-US" sz="1500" spc="-405" dirty="0">
                          <a:latin typeface="Barlow"/>
                          <a:cs typeface="Barlow"/>
                        </a:rPr>
                        <a:t> </a:t>
                      </a:r>
                      <a:r>
                        <a:rPr lang="en-US" sz="1500" dirty="0">
                          <a:latin typeface="Barlow"/>
                          <a:cs typeface="Barlow"/>
                        </a:rPr>
                        <a:t>qualified</a:t>
                      </a:r>
                      <a:r>
                        <a:rPr lang="en-US" sz="1500" spc="20" dirty="0">
                          <a:latin typeface="Barlow"/>
                          <a:cs typeface="Barlow"/>
                        </a:rPr>
                        <a:t> </a:t>
                      </a:r>
                      <a:r>
                        <a:rPr lang="en-US" sz="1500" spc="-5" dirty="0">
                          <a:latin typeface="Barlow"/>
                          <a:cs typeface="Barlow"/>
                        </a:rPr>
                        <a:t>employers.</a:t>
                      </a:r>
                      <a:endParaRPr lang="en-US" sz="1500" dirty="0">
                        <a:latin typeface="Barlow"/>
                        <a:cs typeface="Barlow"/>
                      </a:endParaRPr>
                    </a:p>
                    <a:p>
                      <a:pPr algn="l"/>
                      <a:endParaRPr lang="en-US" sz="1500" dirty="0">
                        <a:latin typeface="Barlow" panose="00000500000000000000" pitchFamily="2" charset="0"/>
                      </a:endParaRPr>
                    </a:p>
                  </a:txBody>
                  <a:tcPr>
                    <a:solidFill>
                      <a:srgbClr val="E7E7E8"/>
                    </a:solidFill>
                  </a:tcPr>
                </a:tc>
                <a:extLst>
                  <a:ext uri="{0D108BD9-81ED-4DB2-BD59-A6C34878D82A}">
                    <a16:rowId xmlns:a16="http://schemas.microsoft.com/office/drawing/2014/main" val="2421444802"/>
                  </a:ext>
                </a:extLst>
              </a:tr>
            </a:tbl>
          </a:graphicData>
        </a:graphic>
      </p:graphicFrame>
    </p:spTree>
    <p:extLst>
      <p:ext uri="{BB962C8B-B14F-4D97-AF65-F5344CB8AC3E}">
        <p14:creationId xmlns:p14="http://schemas.microsoft.com/office/powerpoint/2010/main" val="414230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What Is The Definition of Working Full-Time? </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19</a:t>
            </a:fld>
            <a:endParaRPr lang="en-US" dirty="0"/>
          </a:p>
        </p:txBody>
      </p:sp>
      <p:graphicFrame>
        <p:nvGraphicFramePr>
          <p:cNvPr id="12" name="Table 8">
            <a:extLst>
              <a:ext uri="{FF2B5EF4-FFF2-40B4-BE49-F238E27FC236}">
                <a16:creationId xmlns:a16="http://schemas.microsoft.com/office/drawing/2014/main" id="{DA3999C7-945C-4D00-BB1B-551504CF97D6}"/>
              </a:ext>
            </a:extLst>
          </p:cNvPr>
          <p:cNvGraphicFramePr>
            <a:graphicFrameLocks noGrp="1"/>
          </p:cNvGraphicFramePr>
          <p:nvPr>
            <p:ph idx="1"/>
            <p:extLst>
              <p:ext uri="{D42A27DB-BD31-4B8C-83A1-F6EECF244321}">
                <p14:modId xmlns:p14="http://schemas.microsoft.com/office/powerpoint/2010/main" val="35779317"/>
              </p:ext>
            </p:extLst>
          </p:nvPr>
        </p:nvGraphicFramePr>
        <p:xfrm>
          <a:off x="691055" y="1844120"/>
          <a:ext cx="6842760" cy="2319029"/>
        </p:xfrm>
        <a:graphic>
          <a:graphicData uri="http://schemas.openxmlformats.org/drawingml/2006/table">
            <a:tbl>
              <a:tblPr firstRow="1" bandRow="1">
                <a:tableStyleId>{93296810-A885-4BE3-A3E7-6D5BEEA58F35}</a:tableStyleId>
              </a:tblPr>
              <a:tblGrid>
                <a:gridCol w="6842760">
                  <a:extLst>
                    <a:ext uri="{9D8B030D-6E8A-4147-A177-3AD203B41FA5}">
                      <a16:colId xmlns:a16="http://schemas.microsoft.com/office/drawing/2014/main" val="3694808855"/>
                    </a:ext>
                  </a:extLst>
                </a:gridCol>
              </a:tblGrid>
              <a:tr h="591194">
                <a:tc>
                  <a:txBody>
                    <a:bodyPr/>
                    <a:lstStyle/>
                    <a:p>
                      <a:r>
                        <a:rPr lang="en-US" sz="1800" dirty="0">
                          <a:latin typeface="Barlow" panose="00000500000000000000" pitchFamily="2" charset="0"/>
                        </a:rPr>
                        <a:t>Original Program/Waiver Opportunity (No Changes) </a:t>
                      </a:r>
                    </a:p>
                  </a:txBody>
                  <a:tcPr>
                    <a:solidFill>
                      <a:srgbClr val="414042"/>
                    </a:solidFill>
                  </a:tcPr>
                </a:tc>
                <a:extLst>
                  <a:ext uri="{0D108BD9-81ED-4DB2-BD59-A6C34878D82A}">
                    <a16:rowId xmlns:a16="http://schemas.microsoft.com/office/drawing/2014/main" val="3898233018"/>
                  </a:ext>
                </a:extLst>
              </a:tr>
              <a:tr h="1239076">
                <a:tc>
                  <a:txBody>
                    <a:bodyPr/>
                    <a:lstStyle/>
                    <a:p>
                      <a:pPr marL="184785" marR="5080" indent="-172720">
                        <a:lnSpc>
                          <a:spcPct val="110000"/>
                        </a:lnSpc>
                        <a:spcBef>
                          <a:spcPts val="300"/>
                        </a:spcBef>
                        <a:spcAft>
                          <a:spcPts val="300"/>
                        </a:spcAft>
                        <a:buFont typeface="Arial"/>
                        <a:buChar char="•"/>
                        <a:tabLst>
                          <a:tab pos="185420" algn="l"/>
                        </a:tabLst>
                      </a:pPr>
                      <a:r>
                        <a:rPr lang="en-US" sz="1500" spc="-5" dirty="0">
                          <a:latin typeface="Barlow"/>
                          <a:cs typeface="Barlow"/>
                        </a:rPr>
                        <a:t>You</a:t>
                      </a:r>
                      <a:r>
                        <a:rPr lang="en-US" sz="1500" spc="10" dirty="0">
                          <a:latin typeface="Barlow"/>
                          <a:cs typeface="Barlow"/>
                        </a:rPr>
                        <a:t> </a:t>
                      </a:r>
                      <a:r>
                        <a:rPr lang="en-US" sz="1500" spc="-5" dirty="0">
                          <a:latin typeface="Barlow"/>
                          <a:cs typeface="Barlow"/>
                        </a:rPr>
                        <a:t>must</a:t>
                      </a:r>
                      <a:r>
                        <a:rPr lang="en-US" sz="1500" spc="5" dirty="0">
                          <a:latin typeface="Barlow"/>
                          <a:cs typeface="Barlow"/>
                        </a:rPr>
                        <a:t> </a:t>
                      </a:r>
                      <a:r>
                        <a:rPr lang="en-US" sz="1500" spc="-5" dirty="0">
                          <a:latin typeface="Barlow"/>
                          <a:cs typeface="Barlow"/>
                        </a:rPr>
                        <a:t>meet</a:t>
                      </a:r>
                      <a:r>
                        <a:rPr lang="en-US" sz="1500" spc="15" dirty="0">
                          <a:latin typeface="Barlow"/>
                          <a:cs typeface="Barlow"/>
                        </a:rPr>
                        <a:t> </a:t>
                      </a:r>
                      <a:r>
                        <a:rPr lang="en-US" sz="1500" spc="-5" dirty="0">
                          <a:latin typeface="Barlow"/>
                          <a:cs typeface="Barlow"/>
                        </a:rPr>
                        <a:t>your</a:t>
                      </a:r>
                      <a:r>
                        <a:rPr lang="en-US" sz="1500" spc="5" dirty="0">
                          <a:latin typeface="Barlow"/>
                          <a:cs typeface="Barlow"/>
                        </a:rPr>
                        <a:t> </a:t>
                      </a:r>
                      <a:r>
                        <a:rPr lang="en-US" sz="1500" spc="-5" dirty="0">
                          <a:latin typeface="Barlow"/>
                          <a:cs typeface="Barlow"/>
                        </a:rPr>
                        <a:t>employer’s</a:t>
                      </a:r>
                      <a:r>
                        <a:rPr lang="en-US" sz="1500" spc="20" dirty="0">
                          <a:latin typeface="Barlow"/>
                          <a:cs typeface="Barlow"/>
                        </a:rPr>
                        <a:t> </a:t>
                      </a:r>
                      <a:r>
                        <a:rPr lang="en-US" sz="1500" spc="5" dirty="0">
                          <a:latin typeface="Barlow"/>
                          <a:cs typeface="Barlow"/>
                        </a:rPr>
                        <a:t>definition</a:t>
                      </a:r>
                      <a:r>
                        <a:rPr lang="en-US" sz="1500" spc="35" dirty="0">
                          <a:latin typeface="Barlow"/>
                          <a:cs typeface="Barlow"/>
                        </a:rPr>
                        <a:t> </a:t>
                      </a:r>
                      <a:r>
                        <a:rPr lang="en-US" sz="1500" spc="-5" dirty="0">
                          <a:latin typeface="Barlow"/>
                          <a:cs typeface="Barlow"/>
                        </a:rPr>
                        <a:t>of</a:t>
                      </a:r>
                      <a:r>
                        <a:rPr lang="en-US" sz="1500" spc="15" dirty="0">
                          <a:latin typeface="Barlow"/>
                          <a:cs typeface="Barlow"/>
                        </a:rPr>
                        <a:t> </a:t>
                      </a:r>
                      <a:r>
                        <a:rPr lang="en-US" sz="1500" spc="-5" dirty="0">
                          <a:latin typeface="Barlow"/>
                          <a:cs typeface="Barlow"/>
                        </a:rPr>
                        <a:t>“full-time”</a:t>
                      </a:r>
                      <a:r>
                        <a:rPr lang="en-US" sz="1500" spc="20" dirty="0">
                          <a:latin typeface="Barlow"/>
                          <a:cs typeface="Barlow"/>
                        </a:rPr>
                        <a:t> </a:t>
                      </a:r>
                      <a:r>
                        <a:rPr lang="en-US" sz="1500" dirty="0">
                          <a:latin typeface="Barlow"/>
                          <a:cs typeface="Barlow"/>
                        </a:rPr>
                        <a:t>OR </a:t>
                      </a:r>
                      <a:r>
                        <a:rPr lang="en-US" sz="1500" spc="-5" dirty="0">
                          <a:latin typeface="Barlow"/>
                          <a:cs typeface="Barlow"/>
                        </a:rPr>
                        <a:t>work</a:t>
                      </a:r>
                      <a:r>
                        <a:rPr lang="en-US" sz="1500" dirty="0">
                          <a:latin typeface="Barlow"/>
                          <a:cs typeface="Barlow"/>
                        </a:rPr>
                        <a:t> </a:t>
                      </a:r>
                      <a:r>
                        <a:rPr lang="en-US" sz="1500" spc="-5" dirty="0">
                          <a:latin typeface="Barlow"/>
                          <a:cs typeface="Barlow"/>
                        </a:rPr>
                        <a:t>at </a:t>
                      </a:r>
                      <a:r>
                        <a:rPr lang="en-US" sz="1500" spc="-405" dirty="0">
                          <a:latin typeface="Barlow"/>
                          <a:cs typeface="Barlow"/>
                        </a:rPr>
                        <a:t> </a:t>
                      </a:r>
                      <a:r>
                        <a:rPr lang="en-US" sz="1500" spc="-10" dirty="0">
                          <a:latin typeface="Barlow"/>
                          <a:cs typeface="Barlow"/>
                        </a:rPr>
                        <a:t>least</a:t>
                      </a:r>
                      <a:r>
                        <a:rPr lang="en-US" sz="1500" spc="20" dirty="0">
                          <a:latin typeface="Barlow"/>
                          <a:cs typeface="Barlow"/>
                        </a:rPr>
                        <a:t> </a:t>
                      </a:r>
                      <a:r>
                        <a:rPr lang="en-US" sz="1500" spc="-5" dirty="0">
                          <a:latin typeface="Barlow"/>
                          <a:cs typeface="Barlow"/>
                        </a:rPr>
                        <a:t>30</a:t>
                      </a:r>
                      <a:r>
                        <a:rPr lang="en-US" sz="1500" spc="10" dirty="0">
                          <a:latin typeface="Barlow"/>
                          <a:cs typeface="Barlow"/>
                        </a:rPr>
                        <a:t> </a:t>
                      </a:r>
                      <a:r>
                        <a:rPr lang="en-US" sz="1500" spc="-5" dirty="0">
                          <a:latin typeface="Barlow"/>
                          <a:cs typeface="Barlow"/>
                        </a:rPr>
                        <a:t>hours</a:t>
                      </a:r>
                      <a:r>
                        <a:rPr lang="en-US" sz="1500" spc="20" dirty="0">
                          <a:latin typeface="Barlow"/>
                          <a:cs typeface="Barlow"/>
                        </a:rPr>
                        <a:t> </a:t>
                      </a:r>
                      <a:r>
                        <a:rPr lang="en-US" sz="1500" dirty="0">
                          <a:latin typeface="Barlow"/>
                          <a:cs typeface="Barlow"/>
                        </a:rPr>
                        <a:t>per</a:t>
                      </a:r>
                      <a:r>
                        <a:rPr lang="en-US" sz="1500" spc="15" dirty="0">
                          <a:latin typeface="Barlow"/>
                          <a:cs typeface="Barlow"/>
                        </a:rPr>
                        <a:t> </a:t>
                      </a:r>
                      <a:r>
                        <a:rPr lang="en-US" sz="1500" spc="-5" dirty="0">
                          <a:latin typeface="Barlow"/>
                          <a:cs typeface="Barlow"/>
                        </a:rPr>
                        <a:t>week,</a:t>
                      </a:r>
                      <a:r>
                        <a:rPr lang="en-US" sz="1500" spc="10" dirty="0">
                          <a:latin typeface="Barlow"/>
                          <a:cs typeface="Barlow"/>
                        </a:rPr>
                        <a:t> </a:t>
                      </a:r>
                      <a:r>
                        <a:rPr lang="en-US" sz="1500" u="heavy" spc="-15" dirty="0">
                          <a:uFill>
                            <a:solidFill>
                              <a:srgbClr val="000000"/>
                            </a:solidFill>
                          </a:uFill>
                          <a:latin typeface="Barlow"/>
                          <a:cs typeface="Barlow"/>
                        </a:rPr>
                        <a:t>whichever</a:t>
                      </a:r>
                      <a:r>
                        <a:rPr lang="en-US" sz="1500" u="heavy" spc="-60" dirty="0">
                          <a:uFill>
                            <a:solidFill>
                              <a:srgbClr val="000000"/>
                            </a:solidFill>
                          </a:uFill>
                          <a:latin typeface="Barlow"/>
                          <a:cs typeface="Barlow"/>
                        </a:rPr>
                        <a:t> </a:t>
                      </a:r>
                      <a:r>
                        <a:rPr lang="en-US" sz="1500" u="heavy" spc="5" dirty="0">
                          <a:uFill>
                            <a:solidFill>
                              <a:srgbClr val="000000"/>
                            </a:solidFill>
                          </a:uFill>
                          <a:latin typeface="Barlow"/>
                          <a:cs typeface="Barlow"/>
                        </a:rPr>
                        <a:t>is</a:t>
                      </a:r>
                      <a:r>
                        <a:rPr lang="en-US" sz="1500" u="heavy" spc="-55" dirty="0">
                          <a:uFill>
                            <a:solidFill>
                              <a:srgbClr val="000000"/>
                            </a:solidFill>
                          </a:uFill>
                          <a:latin typeface="Barlow"/>
                          <a:cs typeface="Barlow"/>
                        </a:rPr>
                        <a:t> </a:t>
                      </a:r>
                      <a:r>
                        <a:rPr lang="en-US" sz="1500" u="heavy" spc="-15" dirty="0">
                          <a:uFill>
                            <a:solidFill>
                              <a:srgbClr val="000000"/>
                            </a:solidFill>
                          </a:uFill>
                          <a:latin typeface="Barlow"/>
                          <a:cs typeface="Barlow"/>
                        </a:rPr>
                        <a:t>greater</a:t>
                      </a:r>
                      <a:r>
                        <a:rPr lang="en-US" sz="1500" spc="-15" dirty="0">
                          <a:latin typeface="Barlow"/>
                          <a:cs typeface="Barlow"/>
                        </a:rPr>
                        <a:t>.</a:t>
                      </a:r>
                      <a:endParaRPr lang="en-US" sz="1500" dirty="0">
                        <a:latin typeface="Barlow"/>
                        <a:cs typeface="Barlow"/>
                      </a:endParaRPr>
                    </a:p>
                    <a:p>
                      <a:pPr marL="184785" marR="54610" indent="-172720">
                        <a:lnSpc>
                          <a:spcPct val="110000"/>
                        </a:lnSpc>
                        <a:spcBef>
                          <a:spcPts val="300"/>
                        </a:spcBef>
                        <a:spcAft>
                          <a:spcPts val="300"/>
                        </a:spcAft>
                        <a:buFont typeface="Arial"/>
                        <a:buChar char="•"/>
                        <a:tabLst>
                          <a:tab pos="185420" algn="l"/>
                        </a:tabLst>
                      </a:pPr>
                      <a:r>
                        <a:rPr lang="en-US" sz="1500" spc="-5" dirty="0">
                          <a:latin typeface="Barlow"/>
                          <a:cs typeface="Barlow"/>
                        </a:rPr>
                        <a:t>If</a:t>
                      </a:r>
                      <a:r>
                        <a:rPr lang="en-US" sz="1500" spc="15" dirty="0">
                          <a:latin typeface="Barlow"/>
                          <a:cs typeface="Barlow"/>
                        </a:rPr>
                        <a:t> </a:t>
                      </a:r>
                      <a:r>
                        <a:rPr lang="en-US" sz="1500" spc="-5" dirty="0">
                          <a:latin typeface="Barlow"/>
                          <a:cs typeface="Barlow"/>
                        </a:rPr>
                        <a:t>you're</a:t>
                      </a:r>
                      <a:r>
                        <a:rPr lang="en-US" sz="1500" dirty="0">
                          <a:latin typeface="Barlow"/>
                          <a:cs typeface="Barlow"/>
                        </a:rPr>
                        <a:t> </a:t>
                      </a:r>
                      <a:r>
                        <a:rPr lang="en-US" sz="1500" spc="-5" dirty="0">
                          <a:latin typeface="Barlow"/>
                          <a:cs typeface="Barlow"/>
                        </a:rPr>
                        <a:t>employed</a:t>
                      </a:r>
                      <a:r>
                        <a:rPr lang="en-US" sz="1500" spc="30" dirty="0">
                          <a:latin typeface="Barlow"/>
                          <a:cs typeface="Barlow"/>
                        </a:rPr>
                        <a:t> </a:t>
                      </a:r>
                      <a:r>
                        <a:rPr lang="en-US" sz="1500" spc="10" dirty="0">
                          <a:latin typeface="Barlow"/>
                          <a:cs typeface="Barlow"/>
                        </a:rPr>
                        <a:t>in </a:t>
                      </a:r>
                      <a:r>
                        <a:rPr lang="en-US" sz="1500" spc="-5" dirty="0">
                          <a:latin typeface="Barlow"/>
                          <a:cs typeface="Barlow"/>
                        </a:rPr>
                        <a:t>more</a:t>
                      </a:r>
                      <a:r>
                        <a:rPr lang="en-US" sz="1500" spc="15" dirty="0">
                          <a:latin typeface="Barlow"/>
                          <a:cs typeface="Barlow"/>
                        </a:rPr>
                        <a:t> </a:t>
                      </a:r>
                      <a:r>
                        <a:rPr lang="en-US" sz="1500" spc="-5" dirty="0">
                          <a:latin typeface="Barlow"/>
                          <a:cs typeface="Barlow"/>
                        </a:rPr>
                        <a:t>than</a:t>
                      </a:r>
                      <a:r>
                        <a:rPr lang="en-US" sz="1500" spc="20" dirty="0">
                          <a:latin typeface="Barlow"/>
                          <a:cs typeface="Barlow"/>
                        </a:rPr>
                        <a:t> </a:t>
                      </a:r>
                      <a:r>
                        <a:rPr lang="en-US" sz="1500" spc="-5" dirty="0">
                          <a:latin typeface="Barlow"/>
                          <a:cs typeface="Barlow"/>
                        </a:rPr>
                        <a:t>one</a:t>
                      </a:r>
                      <a:r>
                        <a:rPr lang="en-US" sz="1500" spc="30" dirty="0">
                          <a:latin typeface="Barlow"/>
                          <a:cs typeface="Barlow"/>
                        </a:rPr>
                        <a:t> </a:t>
                      </a:r>
                      <a:r>
                        <a:rPr lang="en-US" sz="1500" dirty="0">
                          <a:latin typeface="Barlow"/>
                          <a:cs typeface="Barlow"/>
                        </a:rPr>
                        <a:t>qualifying</a:t>
                      </a:r>
                      <a:r>
                        <a:rPr lang="en-US" sz="1500" spc="25" dirty="0">
                          <a:latin typeface="Barlow"/>
                          <a:cs typeface="Barlow"/>
                        </a:rPr>
                        <a:t> </a:t>
                      </a:r>
                      <a:r>
                        <a:rPr lang="en-US" sz="1500" dirty="0">
                          <a:latin typeface="Barlow"/>
                          <a:cs typeface="Barlow"/>
                        </a:rPr>
                        <a:t>part-time</a:t>
                      </a:r>
                      <a:r>
                        <a:rPr lang="en-US" sz="1500" spc="-20" dirty="0">
                          <a:latin typeface="Barlow"/>
                          <a:cs typeface="Barlow"/>
                        </a:rPr>
                        <a:t> </a:t>
                      </a:r>
                      <a:r>
                        <a:rPr lang="en-US" sz="1500" spc="5" dirty="0">
                          <a:latin typeface="Barlow"/>
                          <a:cs typeface="Barlow"/>
                        </a:rPr>
                        <a:t>job,</a:t>
                      </a:r>
                      <a:r>
                        <a:rPr lang="en-US" sz="1500" spc="10" dirty="0">
                          <a:latin typeface="Barlow"/>
                          <a:cs typeface="Barlow"/>
                        </a:rPr>
                        <a:t> </a:t>
                      </a:r>
                      <a:r>
                        <a:rPr lang="en-US" sz="1500" spc="-5" dirty="0">
                          <a:latin typeface="Barlow"/>
                          <a:cs typeface="Barlow"/>
                        </a:rPr>
                        <a:t>you </a:t>
                      </a:r>
                      <a:r>
                        <a:rPr lang="en-US" sz="1500" dirty="0">
                          <a:latin typeface="Barlow"/>
                          <a:cs typeface="Barlow"/>
                        </a:rPr>
                        <a:t> </a:t>
                      </a:r>
                      <a:r>
                        <a:rPr lang="en-US" sz="1500" spc="-5" dirty="0">
                          <a:latin typeface="Barlow"/>
                          <a:cs typeface="Barlow"/>
                        </a:rPr>
                        <a:t>can</a:t>
                      </a:r>
                      <a:r>
                        <a:rPr lang="en-US" sz="1500" dirty="0">
                          <a:latin typeface="Barlow"/>
                          <a:cs typeface="Barlow"/>
                        </a:rPr>
                        <a:t> still</a:t>
                      </a:r>
                      <a:r>
                        <a:rPr lang="en-US" sz="1500" spc="20" dirty="0">
                          <a:latin typeface="Barlow"/>
                          <a:cs typeface="Barlow"/>
                        </a:rPr>
                        <a:t> </a:t>
                      </a:r>
                      <a:r>
                        <a:rPr lang="en-US" sz="1500" spc="-5" dirty="0">
                          <a:latin typeface="Barlow"/>
                          <a:cs typeface="Barlow"/>
                        </a:rPr>
                        <a:t>meet</a:t>
                      </a:r>
                      <a:r>
                        <a:rPr lang="en-US" sz="1500" spc="15" dirty="0">
                          <a:latin typeface="Barlow"/>
                          <a:cs typeface="Barlow"/>
                        </a:rPr>
                        <a:t> </a:t>
                      </a:r>
                      <a:r>
                        <a:rPr lang="en-US" sz="1500" dirty="0">
                          <a:latin typeface="Barlow"/>
                          <a:cs typeface="Barlow"/>
                        </a:rPr>
                        <a:t>this</a:t>
                      </a:r>
                      <a:r>
                        <a:rPr lang="en-US" sz="1500" spc="5" dirty="0">
                          <a:latin typeface="Barlow"/>
                          <a:cs typeface="Barlow"/>
                        </a:rPr>
                        <a:t> </a:t>
                      </a:r>
                      <a:r>
                        <a:rPr lang="en-US" sz="1500" dirty="0">
                          <a:latin typeface="Barlow"/>
                          <a:cs typeface="Barlow"/>
                        </a:rPr>
                        <a:t>requirement</a:t>
                      </a:r>
                      <a:r>
                        <a:rPr lang="en-US" sz="1500" spc="15" dirty="0">
                          <a:latin typeface="Barlow"/>
                          <a:cs typeface="Barlow"/>
                        </a:rPr>
                        <a:t> </a:t>
                      </a:r>
                      <a:r>
                        <a:rPr lang="en-US" sz="1500" spc="5" dirty="0">
                          <a:latin typeface="Barlow"/>
                          <a:cs typeface="Barlow"/>
                        </a:rPr>
                        <a:t>by</a:t>
                      </a:r>
                      <a:r>
                        <a:rPr lang="en-US" sz="1500" spc="-5" dirty="0">
                          <a:latin typeface="Barlow"/>
                          <a:cs typeface="Barlow"/>
                        </a:rPr>
                        <a:t> </a:t>
                      </a:r>
                      <a:r>
                        <a:rPr lang="en-US" sz="1500" dirty="0">
                          <a:latin typeface="Barlow"/>
                          <a:cs typeface="Barlow"/>
                        </a:rPr>
                        <a:t>working</a:t>
                      </a:r>
                      <a:r>
                        <a:rPr lang="en-US" sz="1500" spc="-5" dirty="0">
                          <a:latin typeface="Barlow"/>
                          <a:cs typeface="Barlow"/>
                        </a:rPr>
                        <a:t> </a:t>
                      </a:r>
                      <a:r>
                        <a:rPr lang="en-US" sz="1500" dirty="0">
                          <a:latin typeface="Barlow"/>
                          <a:cs typeface="Barlow"/>
                        </a:rPr>
                        <a:t>a</a:t>
                      </a:r>
                      <a:r>
                        <a:rPr lang="en-US" sz="1500" spc="5" dirty="0">
                          <a:latin typeface="Barlow"/>
                          <a:cs typeface="Barlow"/>
                        </a:rPr>
                        <a:t> </a:t>
                      </a:r>
                      <a:r>
                        <a:rPr lang="en-US" sz="1500" dirty="0">
                          <a:latin typeface="Barlow"/>
                          <a:cs typeface="Barlow"/>
                        </a:rPr>
                        <a:t>combined</a:t>
                      </a:r>
                      <a:r>
                        <a:rPr lang="en-US" sz="1500" spc="25" dirty="0">
                          <a:latin typeface="Barlow"/>
                          <a:cs typeface="Barlow"/>
                        </a:rPr>
                        <a:t> </a:t>
                      </a:r>
                      <a:r>
                        <a:rPr lang="en-US" sz="1500" spc="-5" dirty="0">
                          <a:latin typeface="Barlow"/>
                          <a:cs typeface="Barlow"/>
                        </a:rPr>
                        <a:t>average</a:t>
                      </a:r>
                      <a:r>
                        <a:rPr lang="en-US" sz="1500" spc="25" dirty="0">
                          <a:latin typeface="Barlow"/>
                          <a:cs typeface="Barlow"/>
                        </a:rPr>
                        <a:t> </a:t>
                      </a:r>
                      <a:r>
                        <a:rPr lang="en-US" sz="1500" spc="-10" dirty="0">
                          <a:latin typeface="Barlow"/>
                          <a:cs typeface="Barlow"/>
                        </a:rPr>
                        <a:t>of </a:t>
                      </a:r>
                      <a:r>
                        <a:rPr lang="en-US" sz="1500" spc="-405" dirty="0">
                          <a:latin typeface="Barlow"/>
                          <a:cs typeface="Barlow"/>
                        </a:rPr>
                        <a:t> </a:t>
                      </a:r>
                      <a:r>
                        <a:rPr lang="en-US" sz="1500" spc="-5" dirty="0">
                          <a:latin typeface="Barlow"/>
                          <a:cs typeface="Barlow"/>
                        </a:rPr>
                        <a:t>at</a:t>
                      </a:r>
                      <a:r>
                        <a:rPr lang="en-US" sz="1500" spc="10" dirty="0">
                          <a:latin typeface="Barlow"/>
                          <a:cs typeface="Barlow"/>
                        </a:rPr>
                        <a:t> </a:t>
                      </a:r>
                      <a:r>
                        <a:rPr lang="en-US" sz="1500" spc="-10" dirty="0">
                          <a:latin typeface="Barlow"/>
                          <a:cs typeface="Barlow"/>
                        </a:rPr>
                        <a:t>least</a:t>
                      </a:r>
                      <a:r>
                        <a:rPr lang="en-US" sz="1500" spc="25" dirty="0">
                          <a:latin typeface="Barlow"/>
                          <a:cs typeface="Barlow"/>
                        </a:rPr>
                        <a:t> </a:t>
                      </a:r>
                      <a:r>
                        <a:rPr lang="en-US" sz="1500" spc="-5" dirty="0">
                          <a:latin typeface="Barlow"/>
                          <a:cs typeface="Barlow"/>
                        </a:rPr>
                        <a:t>30</a:t>
                      </a:r>
                      <a:r>
                        <a:rPr lang="en-US" sz="1500" spc="10" dirty="0">
                          <a:latin typeface="Barlow"/>
                          <a:cs typeface="Barlow"/>
                        </a:rPr>
                        <a:t> </a:t>
                      </a:r>
                      <a:r>
                        <a:rPr lang="en-US" sz="1500" spc="-5" dirty="0">
                          <a:latin typeface="Barlow"/>
                          <a:cs typeface="Barlow"/>
                        </a:rPr>
                        <a:t>hours</a:t>
                      </a:r>
                      <a:r>
                        <a:rPr lang="en-US" sz="1500" spc="20" dirty="0">
                          <a:latin typeface="Barlow"/>
                          <a:cs typeface="Barlow"/>
                        </a:rPr>
                        <a:t> </a:t>
                      </a:r>
                      <a:r>
                        <a:rPr lang="en-US" sz="1500" dirty="0">
                          <a:latin typeface="Barlow"/>
                          <a:cs typeface="Barlow"/>
                        </a:rPr>
                        <a:t>per </a:t>
                      </a:r>
                      <a:r>
                        <a:rPr lang="en-US" sz="1500" spc="-5" dirty="0">
                          <a:latin typeface="Barlow"/>
                          <a:cs typeface="Barlow"/>
                        </a:rPr>
                        <a:t>week.</a:t>
                      </a:r>
                    </a:p>
                    <a:p>
                      <a:pPr marL="184785" marR="54610" indent="-172720">
                        <a:lnSpc>
                          <a:spcPct val="110000"/>
                        </a:lnSpc>
                        <a:spcBef>
                          <a:spcPts val="300"/>
                        </a:spcBef>
                        <a:spcAft>
                          <a:spcPts val="300"/>
                        </a:spcAft>
                        <a:buFont typeface="Arial"/>
                        <a:buChar char="•"/>
                        <a:tabLst>
                          <a:tab pos="185420" algn="l"/>
                        </a:tabLst>
                      </a:pPr>
                      <a:r>
                        <a:rPr lang="en-US" sz="1500" spc="-5" dirty="0">
                          <a:latin typeface="Barlow"/>
                          <a:cs typeface="Barlow"/>
                        </a:rPr>
                        <a:t>All part-time jobs must meet the employer eligibility requirements.</a:t>
                      </a:r>
                    </a:p>
                  </a:txBody>
                  <a:tcPr>
                    <a:solidFill>
                      <a:srgbClr val="E6E6E6"/>
                    </a:solidFill>
                  </a:tcPr>
                </a:tc>
                <a:extLst>
                  <a:ext uri="{0D108BD9-81ED-4DB2-BD59-A6C34878D82A}">
                    <a16:rowId xmlns:a16="http://schemas.microsoft.com/office/drawing/2014/main" val="2214555015"/>
                  </a:ext>
                </a:extLst>
              </a:tr>
            </a:tbl>
          </a:graphicData>
        </a:graphic>
      </p:graphicFrame>
    </p:spTree>
    <p:extLst>
      <p:ext uri="{BB962C8B-B14F-4D97-AF65-F5344CB8AC3E}">
        <p14:creationId xmlns:p14="http://schemas.microsoft.com/office/powerpoint/2010/main" val="397298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C3B0435-E405-4B2C-877B-C7A42EFAE966}"/>
              </a:ext>
            </a:extLst>
          </p:cNvPr>
          <p:cNvSpPr>
            <a:spLocks noGrp="1"/>
          </p:cNvSpPr>
          <p:nvPr>
            <p:ph idx="1"/>
          </p:nvPr>
        </p:nvSpPr>
        <p:spPr/>
        <p:txBody>
          <a:bodyPr>
            <a:normAutofit/>
          </a:bodyPr>
          <a:lstStyle/>
          <a:p>
            <a:r>
              <a:rPr lang="en-US" dirty="0"/>
              <a:t>Public Service Loan Forgiveness: Original Program &amp; The Temporary Waiver Opportunity</a:t>
            </a:r>
          </a:p>
          <a:p>
            <a:r>
              <a:rPr lang="en-US" dirty="0"/>
              <a:t>IDR Loan Forgiveness</a:t>
            </a:r>
          </a:p>
          <a:p>
            <a:r>
              <a:rPr lang="en-US" dirty="0"/>
              <a:t>Other Loan Forgiveness &amp; Discharge Programs</a:t>
            </a:r>
          </a:p>
          <a:p>
            <a:pPr lvl="1"/>
            <a:r>
              <a:rPr lang="en-US" dirty="0"/>
              <a:t>Teacher Loan Forgiveness (TLF)</a:t>
            </a:r>
          </a:p>
          <a:p>
            <a:pPr lvl="1"/>
            <a:r>
              <a:rPr lang="en-US" dirty="0"/>
              <a:t>Total and Permanent Disability (TPD) Discharge</a:t>
            </a:r>
          </a:p>
          <a:p>
            <a:pPr lvl="1"/>
            <a:r>
              <a:rPr lang="en-US" dirty="0"/>
              <a:t>Other Forgiveness &amp; Discharge Programs</a:t>
            </a:r>
          </a:p>
          <a:p>
            <a:pPr marL="173736" lvl="1" indent="-173736">
              <a:buFont typeface="Arial" panose="020B0604020202020204" pitchFamily="34" charset="0"/>
              <a:buChar char="•"/>
            </a:pPr>
            <a:r>
              <a:rPr lang="en-US" sz="2000" dirty="0"/>
              <a:t>Legal Issues &amp; Bankruptcy</a:t>
            </a:r>
          </a:p>
          <a:p>
            <a:pPr marL="173736" lvl="1" indent="-173736">
              <a:buFont typeface="Arial" panose="020B0604020202020204" pitchFamily="34" charset="0"/>
              <a:buChar char="•"/>
            </a:pPr>
            <a:r>
              <a:rPr lang="en-US" sz="2000" dirty="0"/>
              <a:t>Resources &amp; Additional Information</a:t>
            </a:r>
          </a:p>
          <a:p>
            <a:pPr lvl="1"/>
            <a:endParaRPr lang="en-US" dirty="0"/>
          </a:p>
        </p:txBody>
      </p:sp>
      <p:sp>
        <p:nvSpPr>
          <p:cNvPr id="4" name="Slide Number Placeholder 3">
            <a:extLst>
              <a:ext uri="{FF2B5EF4-FFF2-40B4-BE49-F238E27FC236}">
                <a16:creationId xmlns:a16="http://schemas.microsoft.com/office/drawing/2014/main" id="{545F38BD-A3FC-4D09-BD0B-7FDD553EE96B}"/>
              </a:ext>
            </a:extLst>
          </p:cNvPr>
          <p:cNvSpPr>
            <a:spLocks noGrp="1"/>
          </p:cNvSpPr>
          <p:nvPr>
            <p:ph type="sldNum" sz="quarter" idx="12"/>
          </p:nvPr>
        </p:nvSpPr>
        <p:spPr/>
        <p:txBody>
          <a:bodyPr/>
          <a:lstStyle/>
          <a:p>
            <a:pPr>
              <a:defRPr/>
            </a:pPr>
            <a:fld id="{E97B734B-BE99-4B13-8B3B-73BDADC290B3}" type="slidenum">
              <a:rPr lang="en-US" smtClean="0"/>
              <a:pPr>
                <a:defRPr/>
              </a:pPr>
              <a:t>2</a:t>
            </a:fld>
            <a:endParaRPr lang="en-US" dirty="0"/>
          </a:p>
        </p:txBody>
      </p:sp>
    </p:spTree>
    <p:extLst>
      <p:ext uri="{BB962C8B-B14F-4D97-AF65-F5344CB8AC3E}">
        <p14:creationId xmlns:p14="http://schemas.microsoft.com/office/powerpoint/2010/main" val="3620986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What Are On-Time and In Full Payments?  </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20</a:t>
            </a:fld>
            <a:endParaRPr lang="en-US" dirty="0"/>
          </a:p>
        </p:txBody>
      </p:sp>
      <p:graphicFrame>
        <p:nvGraphicFramePr>
          <p:cNvPr id="5" name="Table 8">
            <a:extLst>
              <a:ext uri="{FF2B5EF4-FFF2-40B4-BE49-F238E27FC236}">
                <a16:creationId xmlns:a16="http://schemas.microsoft.com/office/drawing/2014/main" id="{E2146AB3-DBB6-4D65-AEFD-69128F9BC814}"/>
              </a:ext>
            </a:extLst>
          </p:cNvPr>
          <p:cNvGraphicFramePr>
            <a:graphicFrameLocks noGrp="1"/>
          </p:cNvGraphicFramePr>
          <p:nvPr>
            <p:ph idx="1"/>
            <p:extLst>
              <p:ext uri="{D42A27DB-BD31-4B8C-83A1-F6EECF244321}">
                <p14:modId xmlns:p14="http://schemas.microsoft.com/office/powerpoint/2010/main" val="1541537807"/>
              </p:ext>
            </p:extLst>
          </p:nvPr>
        </p:nvGraphicFramePr>
        <p:xfrm>
          <a:off x="706821" y="1786993"/>
          <a:ext cx="6842760" cy="2395974"/>
        </p:xfrm>
        <a:graphic>
          <a:graphicData uri="http://schemas.openxmlformats.org/drawingml/2006/table">
            <a:tbl>
              <a:tblPr firstRow="1" bandRow="1">
                <a:tableStyleId>{93296810-A885-4BE3-A3E7-6D5BEEA58F35}</a:tableStyleId>
              </a:tblPr>
              <a:tblGrid>
                <a:gridCol w="2280920">
                  <a:extLst>
                    <a:ext uri="{9D8B030D-6E8A-4147-A177-3AD203B41FA5}">
                      <a16:colId xmlns:a16="http://schemas.microsoft.com/office/drawing/2014/main" val="3483529935"/>
                    </a:ext>
                  </a:extLst>
                </a:gridCol>
                <a:gridCol w="2280920">
                  <a:extLst>
                    <a:ext uri="{9D8B030D-6E8A-4147-A177-3AD203B41FA5}">
                      <a16:colId xmlns:a16="http://schemas.microsoft.com/office/drawing/2014/main" val="3694808855"/>
                    </a:ext>
                  </a:extLst>
                </a:gridCol>
                <a:gridCol w="2280920">
                  <a:extLst>
                    <a:ext uri="{9D8B030D-6E8A-4147-A177-3AD203B41FA5}">
                      <a16:colId xmlns:a16="http://schemas.microsoft.com/office/drawing/2014/main" val="3063808875"/>
                    </a:ext>
                  </a:extLst>
                </a:gridCol>
              </a:tblGrid>
              <a:tr h="372934">
                <a:tc>
                  <a:txBody>
                    <a:bodyPr/>
                    <a:lstStyle/>
                    <a:p>
                      <a:endParaRPr lang="en-US" sz="1500" dirty="0">
                        <a:latin typeface="Barlow" panose="00000500000000000000" pitchFamily="2" charset="0"/>
                      </a:endParaRPr>
                    </a:p>
                  </a:txBody>
                  <a:tcPr>
                    <a:solidFill>
                      <a:srgbClr val="414042"/>
                    </a:solidFill>
                  </a:tcPr>
                </a:tc>
                <a:tc>
                  <a:txBody>
                    <a:bodyPr/>
                    <a:lstStyle/>
                    <a:p>
                      <a:r>
                        <a:rPr lang="en-US" sz="1800" dirty="0">
                          <a:latin typeface="Barlow" panose="00000500000000000000" pitchFamily="2" charset="0"/>
                        </a:rPr>
                        <a:t>Original Program</a:t>
                      </a:r>
                    </a:p>
                  </a:txBody>
                  <a:tcPr>
                    <a:solidFill>
                      <a:srgbClr val="414042"/>
                    </a:solidFill>
                  </a:tcPr>
                </a:tc>
                <a:tc>
                  <a:txBody>
                    <a:bodyPr/>
                    <a:lstStyle/>
                    <a:p>
                      <a:r>
                        <a:rPr lang="en-US" sz="1800" dirty="0">
                          <a:latin typeface="Barlow" panose="00000500000000000000" pitchFamily="2" charset="0"/>
                        </a:rPr>
                        <a:t>Waiver Opportunity</a:t>
                      </a:r>
                    </a:p>
                  </a:txBody>
                  <a:tcPr>
                    <a:solidFill>
                      <a:srgbClr val="414042"/>
                    </a:solidFill>
                  </a:tcPr>
                </a:tc>
                <a:extLst>
                  <a:ext uri="{0D108BD9-81ED-4DB2-BD59-A6C34878D82A}">
                    <a16:rowId xmlns:a16="http://schemas.microsoft.com/office/drawing/2014/main" val="3898233018"/>
                  </a:ext>
                </a:extLst>
              </a:tr>
              <a:tr h="1011520">
                <a:tc>
                  <a:txBody>
                    <a:bodyPr/>
                    <a:lstStyle/>
                    <a:p>
                      <a:pPr algn="l"/>
                      <a:r>
                        <a:rPr lang="en-US" sz="1500" dirty="0">
                          <a:latin typeface="Barlow" panose="00000500000000000000" pitchFamily="2" charset="0"/>
                        </a:rPr>
                        <a:t>On-time</a:t>
                      </a:r>
                    </a:p>
                  </a:txBody>
                  <a:tcPr>
                    <a:solidFill>
                      <a:srgbClr val="E6E6E6"/>
                    </a:solidFill>
                  </a:tcPr>
                </a:tc>
                <a:tc>
                  <a:txBody>
                    <a:bodyPr/>
                    <a:lstStyle/>
                    <a:p>
                      <a:pPr marL="12065" indent="0">
                        <a:lnSpc>
                          <a:spcPct val="100000"/>
                        </a:lnSpc>
                        <a:spcBef>
                          <a:spcPts val="300"/>
                        </a:spcBef>
                        <a:buFont typeface="Arial"/>
                        <a:buNone/>
                        <a:tabLst>
                          <a:tab pos="185420" algn="l"/>
                        </a:tabLst>
                      </a:pPr>
                      <a:r>
                        <a:rPr lang="en-US" sz="1500" dirty="0">
                          <a:latin typeface="Barlow"/>
                          <a:cs typeface="Barlow"/>
                        </a:rPr>
                        <a:t>Payments must be made within 15 days of the due date (before or after).</a:t>
                      </a:r>
                    </a:p>
                  </a:txBody>
                  <a:tcPr>
                    <a:solidFill>
                      <a:srgbClr val="E6E6E6"/>
                    </a:solidFill>
                  </a:tcPr>
                </a:tc>
                <a:tc>
                  <a:txBody>
                    <a:bodyPr/>
                    <a:lstStyle/>
                    <a:p>
                      <a:pPr algn="l"/>
                      <a:r>
                        <a:rPr lang="en-US" sz="1500" dirty="0">
                          <a:latin typeface="Barlow" panose="00000500000000000000" pitchFamily="2" charset="0"/>
                        </a:rPr>
                        <a:t>Definition of “on-time” will be relaxed.</a:t>
                      </a:r>
                    </a:p>
                    <a:p>
                      <a:pPr algn="l"/>
                      <a:endParaRPr lang="en-US" sz="1500" dirty="0">
                        <a:latin typeface="Barlow" panose="00000500000000000000" pitchFamily="2" charset="0"/>
                      </a:endParaRPr>
                    </a:p>
                  </a:txBody>
                  <a:tcPr>
                    <a:solidFill>
                      <a:srgbClr val="E6E6E6"/>
                    </a:solidFill>
                  </a:tcPr>
                </a:tc>
                <a:extLst>
                  <a:ext uri="{0D108BD9-81ED-4DB2-BD59-A6C34878D82A}">
                    <a16:rowId xmlns:a16="http://schemas.microsoft.com/office/drawing/2014/main" val="3466956513"/>
                  </a:ext>
                </a:extLst>
              </a:tr>
              <a:tr h="1011520">
                <a:tc>
                  <a:txBody>
                    <a:bodyPr/>
                    <a:lstStyle/>
                    <a:p>
                      <a:pPr algn="l"/>
                      <a:r>
                        <a:rPr lang="en-US" sz="1500" dirty="0">
                          <a:latin typeface="Barlow" panose="00000500000000000000" pitchFamily="2" charset="0"/>
                        </a:rPr>
                        <a:t>In-Full </a:t>
                      </a:r>
                    </a:p>
                  </a:txBody>
                  <a:tcPr>
                    <a:solidFill>
                      <a:srgbClr val="E6E6E6"/>
                    </a:solidFill>
                  </a:tcPr>
                </a:tc>
                <a:tc>
                  <a:txBody>
                    <a:bodyPr/>
                    <a:lstStyle/>
                    <a:p>
                      <a:pPr algn="l"/>
                      <a:r>
                        <a:rPr lang="en-US" sz="1500" dirty="0">
                          <a:latin typeface="Barlow" panose="00000500000000000000" pitchFamily="2" charset="0"/>
                        </a:rPr>
                        <a:t>Required payment amount based on repayment plan. </a:t>
                      </a:r>
                    </a:p>
                  </a:txBody>
                  <a:tcPr>
                    <a:solidFill>
                      <a:srgbClr val="E6E6E6"/>
                    </a:solidFill>
                  </a:tcPr>
                </a:tc>
                <a:tc>
                  <a:txBody>
                    <a:bodyPr/>
                    <a:lstStyle/>
                    <a:p>
                      <a:pPr algn="l"/>
                      <a:r>
                        <a:rPr lang="en-US" sz="1500" dirty="0">
                          <a:latin typeface="Barlow" panose="00000500000000000000" pitchFamily="2" charset="0"/>
                        </a:rPr>
                        <a:t>Definition of “in-full” will be relaxed. </a:t>
                      </a:r>
                    </a:p>
                  </a:txBody>
                  <a:tcPr>
                    <a:solidFill>
                      <a:srgbClr val="E6E6E6"/>
                    </a:solidFill>
                  </a:tcPr>
                </a:tc>
                <a:extLst>
                  <a:ext uri="{0D108BD9-81ED-4DB2-BD59-A6C34878D82A}">
                    <a16:rowId xmlns:a16="http://schemas.microsoft.com/office/drawing/2014/main" val="1786037763"/>
                  </a:ext>
                </a:extLst>
              </a:tr>
            </a:tbl>
          </a:graphicData>
        </a:graphic>
      </p:graphicFrame>
      <p:pic>
        <p:nvPicPr>
          <p:cNvPr id="8" name="Graphic 7" descr="Star with solid fill">
            <a:extLst>
              <a:ext uri="{FF2B5EF4-FFF2-40B4-BE49-F238E27FC236}">
                <a16:creationId xmlns:a16="http://schemas.microsoft.com/office/drawing/2014/main" id="{9F75793A-95ED-4287-90E0-05414CC042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1744" y="1400457"/>
            <a:ext cx="784860" cy="784860"/>
          </a:xfrm>
          <a:prstGeom prst="rect">
            <a:avLst/>
          </a:prstGeom>
        </p:spPr>
      </p:pic>
    </p:spTree>
    <p:extLst>
      <p:ext uri="{BB962C8B-B14F-4D97-AF65-F5344CB8AC3E}">
        <p14:creationId xmlns:p14="http://schemas.microsoft.com/office/powerpoint/2010/main" val="1439893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Other Rules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21</a:t>
            </a:fld>
            <a:endParaRPr lang="en-US" dirty="0"/>
          </a:p>
        </p:txBody>
      </p:sp>
      <p:graphicFrame>
        <p:nvGraphicFramePr>
          <p:cNvPr id="5" name="Table 8">
            <a:extLst>
              <a:ext uri="{FF2B5EF4-FFF2-40B4-BE49-F238E27FC236}">
                <a16:creationId xmlns:a16="http://schemas.microsoft.com/office/drawing/2014/main" id="{E2146AB3-DBB6-4D65-AEFD-69128F9BC814}"/>
              </a:ext>
            </a:extLst>
          </p:cNvPr>
          <p:cNvGraphicFramePr>
            <a:graphicFrameLocks noGrp="1"/>
          </p:cNvGraphicFramePr>
          <p:nvPr>
            <p:ph idx="1"/>
            <p:extLst>
              <p:ext uri="{D42A27DB-BD31-4B8C-83A1-F6EECF244321}">
                <p14:modId xmlns:p14="http://schemas.microsoft.com/office/powerpoint/2010/main" val="2252461761"/>
              </p:ext>
            </p:extLst>
          </p:nvPr>
        </p:nvGraphicFramePr>
        <p:xfrm>
          <a:off x="627993" y="1569366"/>
          <a:ext cx="6842760" cy="3956309"/>
        </p:xfrm>
        <a:graphic>
          <a:graphicData uri="http://schemas.openxmlformats.org/drawingml/2006/table">
            <a:tbl>
              <a:tblPr firstRow="1" bandRow="1">
                <a:tableStyleId>{93296810-A885-4BE3-A3E7-6D5BEEA58F35}</a:tableStyleId>
              </a:tblPr>
              <a:tblGrid>
                <a:gridCol w="2280920">
                  <a:extLst>
                    <a:ext uri="{9D8B030D-6E8A-4147-A177-3AD203B41FA5}">
                      <a16:colId xmlns:a16="http://schemas.microsoft.com/office/drawing/2014/main" val="3483529935"/>
                    </a:ext>
                  </a:extLst>
                </a:gridCol>
                <a:gridCol w="2280920">
                  <a:extLst>
                    <a:ext uri="{9D8B030D-6E8A-4147-A177-3AD203B41FA5}">
                      <a16:colId xmlns:a16="http://schemas.microsoft.com/office/drawing/2014/main" val="3694808855"/>
                    </a:ext>
                  </a:extLst>
                </a:gridCol>
                <a:gridCol w="2280920">
                  <a:extLst>
                    <a:ext uri="{9D8B030D-6E8A-4147-A177-3AD203B41FA5}">
                      <a16:colId xmlns:a16="http://schemas.microsoft.com/office/drawing/2014/main" val="3063808875"/>
                    </a:ext>
                  </a:extLst>
                </a:gridCol>
              </a:tblGrid>
              <a:tr h="334943">
                <a:tc>
                  <a:txBody>
                    <a:bodyPr/>
                    <a:lstStyle/>
                    <a:p>
                      <a:endParaRPr lang="en-US" sz="1500" dirty="0">
                        <a:latin typeface="Barlow" panose="00000500000000000000" pitchFamily="2" charset="0"/>
                      </a:endParaRPr>
                    </a:p>
                  </a:txBody>
                  <a:tcPr>
                    <a:solidFill>
                      <a:srgbClr val="414042"/>
                    </a:solidFill>
                  </a:tcPr>
                </a:tc>
                <a:tc>
                  <a:txBody>
                    <a:bodyPr/>
                    <a:lstStyle/>
                    <a:p>
                      <a:r>
                        <a:rPr lang="en-US" sz="1800" dirty="0">
                          <a:latin typeface="Barlow" panose="00000500000000000000" pitchFamily="2" charset="0"/>
                        </a:rPr>
                        <a:t>Original Program</a:t>
                      </a:r>
                    </a:p>
                  </a:txBody>
                  <a:tcPr>
                    <a:solidFill>
                      <a:srgbClr val="414042"/>
                    </a:solidFill>
                  </a:tcPr>
                </a:tc>
                <a:tc>
                  <a:txBody>
                    <a:bodyPr/>
                    <a:lstStyle/>
                    <a:p>
                      <a:r>
                        <a:rPr lang="en-US" sz="1800" dirty="0">
                          <a:latin typeface="Barlow" panose="00000500000000000000" pitchFamily="2" charset="0"/>
                        </a:rPr>
                        <a:t>Waiver Opportunity</a:t>
                      </a:r>
                    </a:p>
                  </a:txBody>
                  <a:tcPr>
                    <a:solidFill>
                      <a:srgbClr val="414042"/>
                    </a:solidFill>
                  </a:tcPr>
                </a:tc>
                <a:extLst>
                  <a:ext uri="{0D108BD9-81ED-4DB2-BD59-A6C34878D82A}">
                    <a16:rowId xmlns:a16="http://schemas.microsoft.com/office/drawing/2014/main" val="3898233018"/>
                  </a:ext>
                </a:extLst>
              </a:tr>
              <a:tr h="2053348">
                <a:tc>
                  <a:txBody>
                    <a:bodyPr/>
                    <a:lstStyle/>
                    <a:p>
                      <a:pPr algn="l"/>
                      <a:r>
                        <a:rPr lang="en-US" sz="1500" dirty="0">
                          <a:latin typeface="Barlow" panose="00000500000000000000" pitchFamily="2" charset="0"/>
                        </a:rPr>
                        <a:t>Loan Status</a:t>
                      </a:r>
                    </a:p>
                  </a:txBody>
                  <a:tcPr>
                    <a:solidFill>
                      <a:srgbClr val="E6E6E6"/>
                    </a:solidFill>
                  </a:tcPr>
                </a:tc>
                <a:tc>
                  <a:txBody>
                    <a:bodyPr/>
                    <a:lstStyle/>
                    <a:p>
                      <a:pPr marL="12065" indent="0">
                        <a:lnSpc>
                          <a:spcPct val="100000"/>
                        </a:lnSpc>
                        <a:spcBef>
                          <a:spcPts val="600"/>
                        </a:spcBef>
                        <a:spcAft>
                          <a:spcPts val="600"/>
                        </a:spcAft>
                        <a:buFont typeface="Arial"/>
                        <a:buNone/>
                      </a:pPr>
                      <a:r>
                        <a:rPr lang="en-US" sz="1500" dirty="0">
                          <a:latin typeface="Barlow"/>
                          <a:cs typeface="Barlow"/>
                        </a:rPr>
                        <a:t>Must be “In-Repayment”. Months spent in deferment, non-covid related forbearance or grace period do not count.</a:t>
                      </a:r>
                      <a:endParaRPr lang="en-US"/>
                    </a:p>
                    <a:p>
                      <a:pPr marL="12065" indent="0">
                        <a:lnSpc>
                          <a:spcPct val="100000"/>
                        </a:lnSpc>
                        <a:spcBef>
                          <a:spcPts val="600"/>
                        </a:spcBef>
                        <a:spcAft>
                          <a:spcPts val="600"/>
                        </a:spcAft>
                        <a:buFont typeface="Arial"/>
                        <a:buNone/>
                        <a:tabLst>
                          <a:tab pos="185420" algn="l"/>
                        </a:tabLst>
                      </a:pPr>
                      <a:endParaRPr lang="en-US"/>
                    </a:p>
                  </a:txBody>
                  <a:tcPr>
                    <a:solidFill>
                      <a:srgbClr val="E6E6E6"/>
                    </a:solidFill>
                  </a:tcPr>
                </a:tc>
                <a:tc>
                  <a:txBody>
                    <a:bodyPr/>
                    <a:lstStyle/>
                    <a:p>
                      <a:pPr algn="l"/>
                      <a:r>
                        <a:rPr lang="en-US" sz="1500" dirty="0">
                          <a:latin typeface="Barlow"/>
                        </a:rPr>
                        <a:t>Must be “In-Repayment” for most borrowers. Months spent in deferment, non-covid related forbearance or grace period will count for </a:t>
                      </a:r>
                      <a:r>
                        <a:rPr lang="en-US" sz="1500" u="sng" dirty="0">
                          <a:latin typeface="Barlow"/>
                        </a:rPr>
                        <a:t>Active-Duty Military only!</a:t>
                      </a:r>
                      <a:endParaRPr lang="en-US" sz="1500" dirty="0">
                        <a:latin typeface="Barlow"/>
                      </a:endParaRPr>
                    </a:p>
                    <a:p>
                      <a:pPr algn="l"/>
                      <a:endParaRPr lang="en-US" sz="1500" dirty="0">
                        <a:latin typeface="Barlow" panose="00000500000000000000" pitchFamily="2" charset="0"/>
                      </a:endParaRPr>
                    </a:p>
                  </a:txBody>
                  <a:tcPr>
                    <a:solidFill>
                      <a:srgbClr val="E6E6E6"/>
                    </a:solidFill>
                  </a:tcPr>
                </a:tc>
                <a:extLst>
                  <a:ext uri="{0D108BD9-81ED-4DB2-BD59-A6C34878D82A}">
                    <a16:rowId xmlns:a16="http://schemas.microsoft.com/office/drawing/2014/main" val="3466956513"/>
                  </a:ext>
                </a:extLst>
              </a:tr>
              <a:tr h="1441709">
                <a:tc>
                  <a:txBody>
                    <a:bodyPr/>
                    <a:lstStyle/>
                    <a:p>
                      <a:pPr lvl="0" algn="l">
                        <a:buNone/>
                      </a:pPr>
                      <a:endParaRPr lang="en-US" sz="1500" dirty="0">
                        <a:latin typeface="Barlow"/>
                      </a:endParaRPr>
                    </a:p>
                  </a:txBody>
                  <a:tcPr>
                    <a:solidFill>
                      <a:srgbClr val="E6E6E6"/>
                    </a:solidFill>
                  </a:tcPr>
                </a:tc>
                <a:tc gridSpan="2">
                  <a:txBody>
                    <a:bodyPr/>
                    <a:lstStyle/>
                    <a:p>
                      <a:pPr lvl="0" algn="l">
                        <a:lnSpc>
                          <a:spcPct val="100000"/>
                        </a:lnSpc>
                        <a:spcBef>
                          <a:spcPts val="0"/>
                        </a:spcBef>
                        <a:spcAft>
                          <a:spcPts val="0"/>
                        </a:spcAft>
                        <a:buNone/>
                      </a:pPr>
                      <a:r>
                        <a:rPr lang="en-US" sz="1500" b="0" i="0" u="none" strike="noStrike" noProof="0" dirty="0">
                          <a:latin typeface="Barlow"/>
                        </a:rPr>
                        <a:t>Suspended payments in the Covid Forbearance from 3/13/2020-1/31/2022 will count for all borrowers who meet other program requirements.</a:t>
                      </a:r>
                      <a:endParaRPr lang="en-US" sz="1500" b="0" i="0" u="none" strike="noStrike" noProof="0" dirty="0"/>
                    </a:p>
                    <a:p>
                      <a:pPr marL="12065" lvl="0" indent="0">
                        <a:lnSpc>
                          <a:spcPct val="100000"/>
                        </a:lnSpc>
                        <a:spcBef>
                          <a:spcPts val="600"/>
                        </a:spcBef>
                        <a:spcAft>
                          <a:spcPts val="600"/>
                        </a:spcAft>
                        <a:buNone/>
                        <a:tabLst>
                          <a:tab pos="185420" algn="l"/>
                        </a:tabLst>
                      </a:pPr>
                      <a:endParaRPr lang="en-US" sz="1500" dirty="0">
                        <a:latin typeface="Barlow"/>
                      </a:endParaRPr>
                    </a:p>
                  </a:txBody>
                  <a:tcPr>
                    <a:solidFill>
                      <a:srgbClr val="E6E6E6"/>
                    </a:solidFill>
                  </a:tcPr>
                </a:tc>
                <a:tc hMerge="1">
                  <a:txBody>
                    <a:bodyPr/>
                    <a:lstStyle/>
                    <a:p>
                      <a:endParaRPr lang="en-US"/>
                    </a:p>
                  </a:txBody>
                  <a:tcPr>
                    <a:solidFill>
                      <a:srgbClr val="E6E6E6"/>
                    </a:solidFill>
                  </a:tcPr>
                </a:tc>
                <a:extLst>
                  <a:ext uri="{0D108BD9-81ED-4DB2-BD59-A6C34878D82A}">
                    <a16:rowId xmlns:a16="http://schemas.microsoft.com/office/drawing/2014/main" val="4169505960"/>
                  </a:ext>
                </a:extLst>
              </a:tr>
            </a:tbl>
          </a:graphicData>
        </a:graphic>
      </p:graphicFrame>
      <p:pic>
        <p:nvPicPr>
          <p:cNvPr id="8" name="Graphic 7" descr="Star with solid fill">
            <a:extLst>
              <a:ext uri="{FF2B5EF4-FFF2-40B4-BE49-F238E27FC236}">
                <a16:creationId xmlns:a16="http://schemas.microsoft.com/office/drawing/2014/main" id="{9F75793A-95ED-4287-90E0-05414CC042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9446" y="2587238"/>
            <a:ext cx="784860" cy="784860"/>
          </a:xfrm>
          <a:prstGeom prst="rect">
            <a:avLst/>
          </a:prstGeom>
        </p:spPr>
      </p:pic>
    </p:spTree>
    <p:extLst>
      <p:ext uri="{BB962C8B-B14F-4D97-AF65-F5344CB8AC3E}">
        <p14:creationId xmlns:p14="http://schemas.microsoft.com/office/powerpoint/2010/main" val="357836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Other Rules, (Cont’d) </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22</a:t>
            </a:fld>
            <a:endParaRPr lang="en-US" dirty="0"/>
          </a:p>
        </p:txBody>
      </p:sp>
      <p:graphicFrame>
        <p:nvGraphicFramePr>
          <p:cNvPr id="7" name="Table 8">
            <a:extLst>
              <a:ext uri="{FF2B5EF4-FFF2-40B4-BE49-F238E27FC236}">
                <a16:creationId xmlns:a16="http://schemas.microsoft.com/office/drawing/2014/main" id="{1E3F6F0A-301C-48D2-9973-06D9B49E484D}"/>
              </a:ext>
            </a:extLst>
          </p:cNvPr>
          <p:cNvGraphicFramePr>
            <a:graphicFrameLocks noGrp="1"/>
          </p:cNvGraphicFramePr>
          <p:nvPr>
            <p:ph idx="1"/>
            <p:extLst>
              <p:ext uri="{D42A27DB-BD31-4B8C-83A1-F6EECF244321}">
                <p14:modId xmlns:p14="http://schemas.microsoft.com/office/powerpoint/2010/main" val="3492891327"/>
              </p:ext>
            </p:extLst>
          </p:nvPr>
        </p:nvGraphicFramePr>
        <p:xfrm>
          <a:off x="533400" y="1689522"/>
          <a:ext cx="6842760" cy="4223201"/>
        </p:xfrm>
        <a:graphic>
          <a:graphicData uri="http://schemas.openxmlformats.org/drawingml/2006/table">
            <a:tbl>
              <a:tblPr firstRow="1" bandRow="1">
                <a:tableStyleId>{93296810-A885-4BE3-A3E7-6D5BEEA58F35}</a:tableStyleId>
              </a:tblPr>
              <a:tblGrid>
                <a:gridCol w="2280920">
                  <a:extLst>
                    <a:ext uri="{9D8B030D-6E8A-4147-A177-3AD203B41FA5}">
                      <a16:colId xmlns:a16="http://schemas.microsoft.com/office/drawing/2014/main" val="3483529935"/>
                    </a:ext>
                  </a:extLst>
                </a:gridCol>
                <a:gridCol w="2280920">
                  <a:extLst>
                    <a:ext uri="{9D8B030D-6E8A-4147-A177-3AD203B41FA5}">
                      <a16:colId xmlns:a16="http://schemas.microsoft.com/office/drawing/2014/main" val="3694808855"/>
                    </a:ext>
                  </a:extLst>
                </a:gridCol>
                <a:gridCol w="2280920">
                  <a:extLst>
                    <a:ext uri="{9D8B030D-6E8A-4147-A177-3AD203B41FA5}">
                      <a16:colId xmlns:a16="http://schemas.microsoft.com/office/drawing/2014/main" val="3063808875"/>
                    </a:ext>
                  </a:extLst>
                </a:gridCol>
              </a:tblGrid>
              <a:tr h="454421">
                <a:tc>
                  <a:txBody>
                    <a:bodyPr/>
                    <a:lstStyle/>
                    <a:p>
                      <a:endParaRPr lang="en-US" sz="1500" dirty="0">
                        <a:latin typeface="Barlow" panose="00000500000000000000" pitchFamily="2" charset="0"/>
                      </a:endParaRPr>
                    </a:p>
                  </a:txBody>
                  <a:tcPr>
                    <a:solidFill>
                      <a:srgbClr val="414042"/>
                    </a:solidFill>
                  </a:tcPr>
                </a:tc>
                <a:tc>
                  <a:txBody>
                    <a:bodyPr/>
                    <a:lstStyle/>
                    <a:p>
                      <a:r>
                        <a:rPr lang="en-US" sz="1800" dirty="0">
                          <a:latin typeface="Barlow" panose="00000500000000000000" pitchFamily="2" charset="0"/>
                        </a:rPr>
                        <a:t>Original Program</a:t>
                      </a:r>
                    </a:p>
                  </a:txBody>
                  <a:tcPr>
                    <a:solidFill>
                      <a:srgbClr val="414042"/>
                    </a:solidFill>
                  </a:tcPr>
                </a:tc>
                <a:tc>
                  <a:txBody>
                    <a:bodyPr/>
                    <a:lstStyle/>
                    <a:p>
                      <a:r>
                        <a:rPr lang="en-US" sz="1800" dirty="0">
                          <a:latin typeface="Barlow" panose="00000500000000000000" pitchFamily="2" charset="0"/>
                        </a:rPr>
                        <a:t>Waiver Opportunity</a:t>
                      </a:r>
                    </a:p>
                  </a:txBody>
                  <a:tcPr>
                    <a:solidFill>
                      <a:srgbClr val="414042"/>
                    </a:solidFill>
                  </a:tcPr>
                </a:tc>
                <a:extLst>
                  <a:ext uri="{0D108BD9-81ED-4DB2-BD59-A6C34878D82A}">
                    <a16:rowId xmlns:a16="http://schemas.microsoft.com/office/drawing/2014/main" val="3898233018"/>
                  </a:ext>
                </a:extLst>
              </a:tr>
              <a:tr h="751260">
                <a:tc>
                  <a:txBody>
                    <a:bodyPr/>
                    <a:lstStyle/>
                    <a:p>
                      <a:pPr algn="l"/>
                      <a:r>
                        <a:rPr lang="en-US" sz="1500" dirty="0">
                          <a:latin typeface="Barlow" panose="00000500000000000000" pitchFamily="2" charset="0"/>
                        </a:rPr>
                        <a:t>Direct loans consolidated into Direct Consolidation loans.</a:t>
                      </a:r>
                    </a:p>
                  </a:txBody>
                  <a:tcPr>
                    <a:solidFill>
                      <a:srgbClr val="E6E6E6"/>
                    </a:solidFill>
                  </a:tcPr>
                </a:tc>
                <a:tc>
                  <a:txBody>
                    <a:bodyPr/>
                    <a:lstStyle/>
                    <a:p>
                      <a:pPr algn="l"/>
                      <a:r>
                        <a:rPr lang="en-US" sz="1500" dirty="0">
                          <a:latin typeface="Barlow" panose="00000500000000000000" pitchFamily="2" charset="0"/>
                        </a:rPr>
                        <a:t>Payments do not count.  Consolidation resets the qualifying payment count clock.</a:t>
                      </a:r>
                    </a:p>
                  </a:txBody>
                  <a:tcPr>
                    <a:solidFill>
                      <a:srgbClr val="E6E6E6"/>
                    </a:solidFill>
                  </a:tcPr>
                </a:tc>
                <a:tc>
                  <a:txBody>
                    <a:bodyPr/>
                    <a:lstStyle/>
                    <a:p>
                      <a:pPr algn="l"/>
                      <a:r>
                        <a:rPr lang="en-US" sz="1500" dirty="0">
                          <a:latin typeface="Barlow" panose="00000500000000000000" pitchFamily="2" charset="0"/>
                        </a:rPr>
                        <a:t>Payments will count if other program requirements are met.</a:t>
                      </a:r>
                    </a:p>
                  </a:txBody>
                  <a:tcPr>
                    <a:solidFill>
                      <a:srgbClr val="E6E6E6"/>
                    </a:solidFill>
                  </a:tcPr>
                </a:tc>
                <a:extLst>
                  <a:ext uri="{0D108BD9-81ED-4DB2-BD59-A6C34878D82A}">
                    <a16:rowId xmlns:a16="http://schemas.microsoft.com/office/drawing/2014/main" val="2985516903"/>
                  </a:ext>
                </a:extLst>
              </a:tr>
              <a:tr h="751260">
                <a:tc>
                  <a:txBody>
                    <a:bodyPr/>
                    <a:lstStyle/>
                    <a:p>
                      <a:pPr algn="l"/>
                      <a:r>
                        <a:rPr lang="en-US" sz="1500" dirty="0">
                          <a:latin typeface="Barlow" panose="00000500000000000000" pitchFamily="2" charset="0"/>
                        </a:rPr>
                        <a:t>Employment Status at time of applying for and receiving forgiveness</a:t>
                      </a:r>
                    </a:p>
                  </a:txBody>
                  <a:tcPr>
                    <a:solidFill>
                      <a:srgbClr val="E6E6E6"/>
                    </a:solidFill>
                  </a:tcPr>
                </a:tc>
                <a:tc>
                  <a:txBody>
                    <a:bodyPr/>
                    <a:lstStyle/>
                    <a:p>
                      <a:pPr algn="l"/>
                      <a:r>
                        <a:rPr lang="en-US" sz="1500" dirty="0">
                          <a:latin typeface="Barlow" panose="00000500000000000000" pitchFamily="2" charset="0"/>
                        </a:rPr>
                        <a:t>Must be employed full time by a qualifying employer to get actual forgiveness </a:t>
                      </a:r>
                    </a:p>
                  </a:txBody>
                  <a:tcPr>
                    <a:solidFill>
                      <a:srgbClr val="E6E6E6"/>
                    </a:solidFill>
                  </a:tcPr>
                </a:tc>
                <a:tc>
                  <a:txBody>
                    <a:bodyPr/>
                    <a:lstStyle/>
                    <a:p>
                      <a:pPr algn="l"/>
                      <a:r>
                        <a:rPr lang="en-US" sz="1500" dirty="0">
                          <a:latin typeface="Barlow" panose="00000500000000000000" pitchFamily="2" charset="0"/>
                        </a:rPr>
                        <a:t>Do not have to be employed full time by a qualifying employer when applying for or receiving forgiveness.</a:t>
                      </a:r>
                    </a:p>
                  </a:txBody>
                  <a:tcPr>
                    <a:solidFill>
                      <a:srgbClr val="E6E6E6"/>
                    </a:solidFill>
                  </a:tcPr>
                </a:tc>
                <a:extLst>
                  <a:ext uri="{0D108BD9-81ED-4DB2-BD59-A6C34878D82A}">
                    <a16:rowId xmlns:a16="http://schemas.microsoft.com/office/drawing/2014/main" val="3251792075"/>
                  </a:ext>
                </a:extLst>
              </a:tr>
              <a:tr h="751260">
                <a:tc>
                  <a:txBody>
                    <a:bodyPr/>
                    <a:lstStyle/>
                    <a:p>
                      <a:pPr algn="l"/>
                      <a:r>
                        <a:rPr lang="en-US" sz="1500" dirty="0">
                          <a:latin typeface="Barlow" panose="00000500000000000000" pitchFamily="2" charset="0"/>
                        </a:rPr>
                        <a:t>Payment Dates</a:t>
                      </a:r>
                    </a:p>
                  </a:txBody>
                  <a:tcPr>
                    <a:solidFill>
                      <a:srgbClr val="E6E6E6"/>
                    </a:solidFill>
                  </a:tcPr>
                </a:tc>
                <a:tc gridSpan="2">
                  <a:txBody>
                    <a:bodyPr/>
                    <a:lstStyle/>
                    <a:p>
                      <a:pPr algn="l"/>
                      <a:r>
                        <a:rPr lang="en-US" sz="1500" dirty="0">
                          <a:latin typeface="Barlow" panose="00000500000000000000" pitchFamily="2" charset="0"/>
                        </a:rPr>
                        <a:t>Only payments made on or after October 1, 2007, will count. </a:t>
                      </a:r>
                    </a:p>
                  </a:txBody>
                  <a:tcPr>
                    <a:solidFill>
                      <a:srgbClr val="E6E6E6"/>
                    </a:solidFill>
                  </a:tcPr>
                </a:tc>
                <a:tc hMerge="1">
                  <a:txBody>
                    <a:bodyPr/>
                    <a:lstStyle/>
                    <a:p>
                      <a:pPr algn="l"/>
                      <a:endParaRPr lang="en-US" sz="1500" dirty="0">
                        <a:latin typeface="Barlow" panose="00000500000000000000" pitchFamily="2" charset="0"/>
                      </a:endParaRPr>
                    </a:p>
                  </a:txBody>
                  <a:tcPr>
                    <a:solidFill>
                      <a:srgbClr val="E8CEDA"/>
                    </a:solidFill>
                  </a:tcPr>
                </a:tc>
                <a:extLst>
                  <a:ext uri="{0D108BD9-81ED-4DB2-BD59-A6C34878D82A}">
                    <a16:rowId xmlns:a16="http://schemas.microsoft.com/office/drawing/2014/main" val="4249860592"/>
                  </a:ext>
                </a:extLst>
              </a:tr>
              <a:tr h="751260">
                <a:tc>
                  <a:txBody>
                    <a:bodyPr/>
                    <a:lstStyle/>
                    <a:p>
                      <a:pPr algn="l"/>
                      <a:r>
                        <a:rPr lang="en-US" sz="1500" dirty="0">
                          <a:latin typeface="Barlow" panose="00000500000000000000" pitchFamily="2" charset="0"/>
                        </a:rPr>
                        <a:t>Number of Qualifying Payments Required to Achieve Forgiveness</a:t>
                      </a:r>
                    </a:p>
                  </a:txBody>
                  <a:tcPr>
                    <a:solidFill>
                      <a:srgbClr val="E6E6E6"/>
                    </a:solidFill>
                  </a:tcPr>
                </a:tc>
                <a:tc gridSpan="2">
                  <a:txBody>
                    <a:bodyPr/>
                    <a:lstStyle/>
                    <a:p>
                      <a:pPr algn="ctr"/>
                      <a:r>
                        <a:rPr lang="en-US" sz="1500" dirty="0">
                          <a:latin typeface="Barlow" panose="00000500000000000000" pitchFamily="2" charset="0"/>
                        </a:rPr>
                        <a:t>120</a:t>
                      </a:r>
                    </a:p>
                  </a:txBody>
                  <a:tcPr anchor="ctr">
                    <a:solidFill>
                      <a:srgbClr val="E6E6E6"/>
                    </a:solidFill>
                  </a:tcPr>
                </a:tc>
                <a:tc hMerge="1">
                  <a:txBody>
                    <a:bodyPr/>
                    <a:lstStyle/>
                    <a:p>
                      <a:pPr algn="l"/>
                      <a:endParaRPr lang="en-US" sz="1500" dirty="0">
                        <a:latin typeface="Barlow" panose="00000500000000000000" pitchFamily="2" charset="0"/>
                      </a:endParaRPr>
                    </a:p>
                  </a:txBody>
                  <a:tcPr/>
                </a:tc>
                <a:extLst>
                  <a:ext uri="{0D108BD9-81ED-4DB2-BD59-A6C34878D82A}">
                    <a16:rowId xmlns:a16="http://schemas.microsoft.com/office/drawing/2014/main" val="950705919"/>
                  </a:ext>
                </a:extLst>
              </a:tr>
            </a:tbl>
          </a:graphicData>
        </a:graphic>
      </p:graphicFrame>
    </p:spTree>
    <p:extLst>
      <p:ext uri="{BB962C8B-B14F-4D97-AF65-F5344CB8AC3E}">
        <p14:creationId xmlns:p14="http://schemas.microsoft.com/office/powerpoint/2010/main" val="419966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02119" y="3236311"/>
            <a:ext cx="7975350"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rPr>
              <a:t>How To Track Qualifying Payments</a:t>
            </a:r>
          </a:p>
        </p:txBody>
      </p:sp>
      <p:sp>
        <p:nvSpPr>
          <p:cNvPr id="2" name="Slide Number Placeholder 1">
            <a:extLst>
              <a:ext uri="{FF2B5EF4-FFF2-40B4-BE49-F238E27FC236}">
                <a16:creationId xmlns:a16="http://schemas.microsoft.com/office/drawing/2014/main" id="{7864096A-F513-4E2D-9EC2-20D0486E8E09}"/>
              </a:ext>
            </a:extLst>
          </p:cNvPr>
          <p:cNvSpPr>
            <a:spLocks noGrp="1"/>
          </p:cNvSpPr>
          <p:nvPr>
            <p:ph type="sldNum" sz="quarter" idx="12"/>
          </p:nvPr>
        </p:nvSpPr>
        <p:spPr/>
        <p:txBody>
          <a:bodyPr/>
          <a:lstStyle/>
          <a:p>
            <a:pPr>
              <a:defRPr/>
            </a:pPr>
            <a:fld id="{E97B734B-BE99-4B13-8B3B-73BDADC290B3}" type="slidenum">
              <a:rPr lang="en-US" smtClean="0"/>
              <a:pPr>
                <a:defRPr/>
              </a:pPr>
              <a:t>23</a:t>
            </a:fld>
            <a:endParaRPr lang="en-US" dirty="0"/>
          </a:p>
        </p:txBody>
      </p:sp>
    </p:spTree>
    <p:extLst>
      <p:ext uri="{BB962C8B-B14F-4D97-AF65-F5344CB8AC3E}">
        <p14:creationId xmlns:p14="http://schemas.microsoft.com/office/powerpoint/2010/main" val="145394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File the PSLF and TEPSLF Certification and Application Form</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24</a:t>
            </a:fld>
            <a:endParaRPr lang="en-US" dirty="0"/>
          </a:p>
        </p:txBody>
      </p:sp>
      <p:graphicFrame>
        <p:nvGraphicFramePr>
          <p:cNvPr id="7" name="Content Placeholder 5">
            <a:extLst>
              <a:ext uri="{FF2B5EF4-FFF2-40B4-BE49-F238E27FC236}">
                <a16:creationId xmlns:a16="http://schemas.microsoft.com/office/drawing/2014/main" id="{B7FB0C1A-2796-47FE-BBF6-47C985E9F8C1}"/>
              </a:ext>
            </a:extLst>
          </p:cNvPr>
          <p:cNvGraphicFramePr>
            <a:graphicFrameLocks noGrp="1"/>
          </p:cNvGraphicFramePr>
          <p:nvPr>
            <p:ph idx="1"/>
            <p:extLst>
              <p:ext uri="{D42A27DB-BD31-4B8C-83A1-F6EECF244321}">
                <p14:modId xmlns:p14="http://schemas.microsoft.com/office/powerpoint/2010/main" val="2798865195"/>
              </p:ext>
            </p:extLst>
          </p:nvPr>
        </p:nvGraphicFramePr>
        <p:xfrm>
          <a:off x="533400" y="1581150"/>
          <a:ext cx="8077200"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554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File the PSLF and TEPSLF Certification and Application Form,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25</a:t>
            </a:fld>
            <a:endParaRPr lang="en-US" dirty="0"/>
          </a:p>
        </p:txBody>
      </p:sp>
      <p:sp>
        <p:nvSpPr>
          <p:cNvPr id="8" name="object 3">
            <a:extLst>
              <a:ext uri="{FF2B5EF4-FFF2-40B4-BE49-F238E27FC236}">
                <a16:creationId xmlns:a16="http://schemas.microsoft.com/office/drawing/2014/main" id="{64A1D52D-6E55-45BA-8611-18BE08FD6891}"/>
              </a:ext>
            </a:extLst>
          </p:cNvPr>
          <p:cNvSpPr txBox="1">
            <a:spLocks noGrp="1"/>
          </p:cNvSpPr>
          <p:nvPr>
            <p:ph idx="1"/>
          </p:nvPr>
        </p:nvSpPr>
        <p:spPr>
          <a:xfrm>
            <a:off x="533400" y="1537252"/>
            <a:ext cx="8077200" cy="2745495"/>
          </a:xfrm>
          <a:prstGeom prst="rect">
            <a:avLst/>
          </a:prstGeom>
        </p:spPr>
        <p:txBody>
          <a:bodyPr vert="horz" wrap="square" lIns="0" tIns="161925" rIns="0" bIns="0" rtlCol="0">
            <a:spAutoFit/>
          </a:bodyPr>
          <a:lstStyle/>
          <a:p>
            <a:pPr marR="211454">
              <a:lnSpc>
                <a:spcPct val="107000"/>
              </a:lnSpc>
              <a:spcBef>
                <a:spcPts val="600"/>
              </a:spcBef>
              <a:tabLst>
                <a:tab pos="185420" algn="l"/>
              </a:tabLst>
            </a:pPr>
            <a:r>
              <a:rPr dirty="0">
                <a:cs typeface="Times New Roman" panose="02020603050405020304" pitchFamily="18" charset="0"/>
              </a:rPr>
              <a:t>After submitting the form, you </a:t>
            </a:r>
            <a:r>
              <a:rPr lang="en-US" dirty="0">
                <a:cs typeface="Times New Roman" panose="02020603050405020304" pitchFamily="18" charset="0"/>
              </a:rPr>
              <a:t>will</a:t>
            </a:r>
            <a:r>
              <a:rPr dirty="0">
                <a:cs typeface="Times New Roman" panose="02020603050405020304" pitchFamily="18" charset="0"/>
              </a:rPr>
              <a:t> receive a letter detailing how many  qualifying payments you have made</a:t>
            </a:r>
            <a:r>
              <a:rPr lang="en-US" dirty="0">
                <a:cs typeface="Times New Roman" panose="02020603050405020304" pitchFamily="18" charset="0"/>
              </a:rPr>
              <a:t> or if FedLoan is your servicer, you can track your progress online on your </a:t>
            </a:r>
            <a:r>
              <a:rPr lang="en-US" dirty="0" err="1">
                <a:cs typeface="Times New Roman" panose="02020603050405020304" pitchFamily="18" charset="0"/>
                <a:hlinkClick r:id="rId2">
                  <a:extLst>
                    <a:ext uri="{A12FA001-AC4F-418D-AE19-62706E023703}">
                      <ahyp:hlinkClr xmlns:ahyp="http://schemas.microsoft.com/office/drawing/2018/hyperlinkcolor" val="tx"/>
                    </a:ext>
                  </a:extLst>
                </a:hlinkClick>
              </a:rPr>
              <a:t>MyFedLoan</a:t>
            </a:r>
            <a:r>
              <a:rPr lang="en-US" dirty="0">
                <a:cs typeface="Times New Roman" panose="02020603050405020304" pitchFamily="18" charset="0"/>
                <a:hlinkClick r:id="rId2">
                  <a:extLst>
                    <a:ext uri="{A12FA001-AC4F-418D-AE19-62706E023703}">
                      <ahyp:hlinkClr xmlns:ahyp="http://schemas.microsoft.com/office/drawing/2018/hyperlinkcolor" val="tx"/>
                    </a:ext>
                  </a:extLst>
                </a:hlinkClick>
              </a:rPr>
              <a:t> account</a:t>
            </a:r>
            <a:r>
              <a:rPr lang="en-US" dirty="0">
                <a:cs typeface="Times New Roman" panose="02020603050405020304" pitchFamily="18" charset="0"/>
              </a:rPr>
              <a:t> </a:t>
            </a:r>
            <a:r>
              <a:rPr dirty="0">
                <a:cs typeface="Times New Roman" panose="02020603050405020304" pitchFamily="18" charset="0"/>
              </a:rPr>
              <a:t>. </a:t>
            </a:r>
            <a:endParaRPr lang="en-US" dirty="0">
              <a:cs typeface="Times New Roman" panose="02020603050405020304" pitchFamily="18" charset="0"/>
            </a:endParaRPr>
          </a:p>
          <a:p>
            <a:pPr marR="211454">
              <a:lnSpc>
                <a:spcPct val="107000"/>
              </a:lnSpc>
              <a:spcBef>
                <a:spcPts val="600"/>
              </a:spcBef>
              <a:tabLst>
                <a:tab pos="185420" algn="l"/>
              </a:tabLst>
            </a:pPr>
            <a:r>
              <a:rPr dirty="0">
                <a:cs typeface="Times New Roman" panose="02020603050405020304" pitchFamily="18" charset="0"/>
              </a:rPr>
              <a:t>You will be notified when payments  do not qualify and why.</a:t>
            </a:r>
          </a:p>
          <a:p>
            <a:pPr marR="227965">
              <a:lnSpc>
                <a:spcPct val="107000"/>
              </a:lnSpc>
              <a:spcBef>
                <a:spcPts val="600"/>
              </a:spcBef>
              <a:tabLst>
                <a:tab pos="185420" algn="l"/>
              </a:tabLst>
            </a:pPr>
            <a:r>
              <a:rPr dirty="0">
                <a:cs typeface="Times New Roman" panose="02020603050405020304" pitchFamily="18" charset="0"/>
              </a:rPr>
              <a:t>If you do not file the form regularly, when you are ready to apply for PSLF  you will have to file a form for each job you have had over the 10-year  period you were making payments.</a:t>
            </a:r>
          </a:p>
        </p:txBody>
      </p:sp>
    </p:spTree>
    <p:extLst>
      <p:ext uri="{BB962C8B-B14F-4D97-AF65-F5344CB8AC3E}">
        <p14:creationId xmlns:p14="http://schemas.microsoft.com/office/powerpoint/2010/main" val="3041752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How to Fill Out the PSLF Certification and Application Form</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26</a:t>
            </a:fld>
            <a:endParaRPr lang="en-US" dirty="0"/>
          </a:p>
        </p:txBody>
      </p:sp>
      <p:grpSp>
        <p:nvGrpSpPr>
          <p:cNvPr id="7" name="object 5">
            <a:extLst>
              <a:ext uri="{FF2B5EF4-FFF2-40B4-BE49-F238E27FC236}">
                <a16:creationId xmlns:a16="http://schemas.microsoft.com/office/drawing/2014/main" id="{BE547928-46CD-4029-B061-77805EBFCC93}"/>
              </a:ext>
            </a:extLst>
          </p:cNvPr>
          <p:cNvGrpSpPr/>
          <p:nvPr/>
        </p:nvGrpSpPr>
        <p:grpSpPr>
          <a:xfrm>
            <a:off x="434401" y="1370703"/>
            <a:ext cx="4623815" cy="4899457"/>
            <a:chOff x="0" y="1304544"/>
            <a:chExt cx="4623815" cy="5553455"/>
          </a:xfrm>
        </p:grpSpPr>
        <p:pic>
          <p:nvPicPr>
            <p:cNvPr id="9" name="object 8">
              <a:extLst>
                <a:ext uri="{FF2B5EF4-FFF2-40B4-BE49-F238E27FC236}">
                  <a16:creationId xmlns:a16="http://schemas.microsoft.com/office/drawing/2014/main" id="{8060F00E-88F1-42DF-858E-A56C1F3371E6}"/>
                </a:ext>
              </a:extLst>
            </p:cNvPr>
            <p:cNvPicPr/>
            <p:nvPr/>
          </p:nvPicPr>
          <p:blipFill>
            <a:blip r:embed="rId3" cstate="print"/>
            <a:stretch>
              <a:fillRect/>
            </a:stretch>
          </p:blipFill>
          <p:spPr>
            <a:xfrm>
              <a:off x="0" y="1304544"/>
              <a:ext cx="4623815" cy="5553455"/>
            </a:xfrm>
            <a:prstGeom prst="rect">
              <a:avLst/>
            </a:prstGeom>
          </p:spPr>
        </p:pic>
        <p:pic>
          <p:nvPicPr>
            <p:cNvPr id="10" name="object 9">
              <a:extLst>
                <a:ext uri="{FF2B5EF4-FFF2-40B4-BE49-F238E27FC236}">
                  <a16:creationId xmlns:a16="http://schemas.microsoft.com/office/drawing/2014/main" id="{F0918C16-654D-4A15-B396-4BC92BA973FF}"/>
                </a:ext>
              </a:extLst>
            </p:cNvPr>
            <p:cNvPicPr/>
            <p:nvPr/>
          </p:nvPicPr>
          <p:blipFill>
            <a:blip r:embed="rId4" cstate="print"/>
            <a:stretch>
              <a:fillRect/>
            </a:stretch>
          </p:blipFill>
          <p:spPr>
            <a:xfrm>
              <a:off x="169163" y="1499615"/>
              <a:ext cx="4061459" cy="5242559"/>
            </a:xfrm>
            <a:prstGeom prst="rect">
              <a:avLst/>
            </a:prstGeom>
          </p:spPr>
        </p:pic>
        <p:sp>
          <p:nvSpPr>
            <p:cNvPr id="11" name="object 10">
              <a:extLst>
                <a:ext uri="{FF2B5EF4-FFF2-40B4-BE49-F238E27FC236}">
                  <a16:creationId xmlns:a16="http://schemas.microsoft.com/office/drawing/2014/main" id="{E1B2CDF3-4AE8-4C34-8DCD-7BB21E75D46C}"/>
                </a:ext>
              </a:extLst>
            </p:cNvPr>
            <p:cNvSpPr/>
            <p:nvPr/>
          </p:nvSpPr>
          <p:spPr>
            <a:xfrm>
              <a:off x="229361" y="3963161"/>
              <a:ext cx="3810000" cy="228600"/>
            </a:xfrm>
            <a:custGeom>
              <a:avLst/>
              <a:gdLst/>
              <a:ahLst/>
              <a:cxnLst/>
              <a:rect l="l" t="t" r="r" b="b"/>
              <a:pathLst>
                <a:path w="3810000" h="228600">
                  <a:moveTo>
                    <a:pt x="0" y="0"/>
                  </a:moveTo>
                  <a:lnTo>
                    <a:pt x="3810000" y="0"/>
                  </a:lnTo>
                  <a:lnTo>
                    <a:pt x="3810000" y="228600"/>
                  </a:lnTo>
                  <a:lnTo>
                    <a:pt x="0" y="228600"/>
                  </a:lnTo>
                  <a:lnTo>
                    <a:pt x="0" y="0"/>
                  </a:lnTo>
                  <a:close/>
                </a:path>
              </a:pathLst>
            </a:custGeom>
            <a:ln w="28575">
              <a:solidFill>
                <a:srgbClr val="C00000"/>
              </a:solidFill>
            </a:ln>
          </p:spPr>
          <p:txBody>
            <a:bodyPr wrap="square" lIns="0" tIns="0" rIns="0" bIns="0" rtlCol="0"/>
            <a:lstStyle/>
            <a:p>
              <a:endParaRPr dirty="0"/>
            </a:p>
          </p:txBody>
        </p:sp>
      </p:grpSp>
      <p:sp>
        <p:nvSpPr>
          <p:cNvPr id="6" name="Rectangle: Rounded Corners 5">
            <a:extLst>
              <a:ext uri="{FF2B5EF4-FFF2-40B4-BE49-F238E27FC236}">
                <a16:creationId xmlns:a16="http://schemas.microsoft.com/office/drawing/2014/main" id="{BCB2CB14-1575-4133-BEE0-584D2AD20C2C}"/>
              </a:ext>
            </a:extLst>
          </p:cNvPr>
          <p:cNvSpPr/>
          <p:nvPr/>
        </p:nvSpPr>
        <p:spPr>
          <a:xfrm>
            <a:off x="5157215" y="1542801"/>
            <a:ext cx="3271168" cy="3754755"/>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arlow" panose="00000500000000000000" pitchFamily="2" charset="0"/>
              </a:rPr>
              <a:t>Until applying for forgiveness, you are requesting a count of your eligible payments over different time periods.</a:t>
            </a:r>
          </a:p>
        </p:txBody>
      </p:sp>
    </p:spTree>
    <p:extLst>
      <p:ext uri="{BB962C8B-B14F-4D97-AF65-F5344CB8AC3E}">
        <p14:creationId xmlns:p14="http://schemas.microsoft.com/office/powerpoint/2010/main" val="794680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How to Fill Out the PSLF Certification and Application Form,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a:xfrm>
            <a:off x="6715539" y="6264275"/>
            <a:ext cx="2057400" cy="365125"/>
          </a:xfrm>
        </p:spPr>
        <p:txBody>
          <a:bodyPr/>
          <a:lstStyle/>
          <a:p>
            <a:pPr>
              <a:defRPr/>
            </a:pPr>
            <a:fld id="{E97B734B-BE99-4B13-8B3B-73BDADC290B3}" type="slidenum">
              <a:rPr lang="en-US" smtClean="0"/>
              <a:pPr>
                <a:defRPr/>
              </a:pPr>
              <a:t>27</a:t>
            </a:fld>
            <a:endParaRPr lang="en-US" dirty="0"/>
          </a:p>
        </p:txBody>
      </p:sp>
      <p:sp>
        <p:nvSpPr>
          <p:cNvPr id="6" name="Rectangle: Rounded Corners 5">
            <a:extLst>
              <a:ext uri="{FF2B5EF4-FFF2-40B4-BE49-F238E27FC236}">
                <a16:creationId xmlns:a16="http://schemas.microsoft.com/office/drawing/2014/main" id="{BCB2CB14-1575-4133-BEE0-584D2AD20C2C}"/>
              </a:ext>
            </a:extLst>
          </p:cNvPr>
          <p:cNvSpPr/>
          <p:nvPr/>
        </p:nvSpPr>
        <p:spPr>
          <a:xfrm>
            <a:off x="5157215" y="1542801"/>
            <a:ext cx="3271168" cy="3754755"/>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Barlow" panose="00000500000000000000" pitchFamily="2" charset="0"/>
              </a:rPr>
              <a:t>The employer will complete this page of the application.  </a:t>
            </a:r>
          </a:p>
          <a:p>
            <a:endParaRPr lang="en-US" dirty="0">
              <a:solidFill>
                <a:schemeClr val="tx1"/>
              </a:solidFill>
              <a:latin typeface="Barlow" panose="00000500000000000000" pitchFamily="2" charset="0"/>
            </a:endParaRPr>
          </a:p>
          <a:p>
            <a:pPr marL="285750" indent="-285750">
              <a:buFont typeface="Courier New" panose="02070309020205020404" pitchFamily="49" charset="0"/>
              <a:buChar char="-"/>
            </a:pPr>
            <a:r>
              <a:rPr lang="en-US" dirty="0">
                <a:solidFill>
                  <a:schemeClr val="tx1"/>
                </a:solidFill>
                <a:latin typeface="Barlow" panose="00000500000000000000" pitchFamily="2" charset="0"/>
              </a:rPr>
              <a:t>Make sure they enter full employment start and end dates (or check the “Still Employed” box).</a:t>
            </a:r>
          </a:p>
          <a:p>
            <a:pPr marL="285750" indent="-285750">
              <a:buFont typeface="Courier New" panose="02070309020205020404" pitchFamily="49" charset="0"/>
              <a:buChar char="-"/>
            </a:pPr>
            <a:r>
              <a:rPr lang="en-US" dirty="0">
                <a:solidFill>
                  <a:schemeClr val="tx1"/>
                </a:solidFill>
                <a:latin typeface="Barlow" panose="00000500000000000000" pitchFamily="2" charset="0"/>
              </a:rPr>
              <a:t>Make sure they fill out all items in section 4.</a:t>
            </a:r>
          </a:p>
        </p:txBody>
      </p:sp>
      <p:pic>
        <p:nvPicPr>
          <p:cNvPr id="12" name="object 7">
            <a:extLst>
              <a:ext uri="{FF2B5EF4-FFF2-40B4-BE49-F238E27FC236}">
                <a16:creationId xmlns:a16="http://schemas.microsoft.com/office/drawing/2014/main" id="{D372E321-353F-4ACB-9335-19E7F71223E8}"/>
              </a:ext>
            </a:extLst>
          </p:cNvPr>
          <p:cNvPicPr/>
          <p:nvPr/>
        </p:nvPicPr>
        <p:blipFill>
          <a:blip r:embed="rId3" cstate="print"/>
          <a:stretch>
            <a:fillRect/>
          </a:stretch>
        </p:blipFill>
        <p:spPr>
          <a:xfrm>
            <a:off x="381000" y="1542802"/>
            <a:ext cx="4572000" cy="4659216"/>
          </a:xfrm>
          <a:prstGeom prst="rect">
            <a:avLst/>
          </a:prstGeom>
        </p:spPr>
      </p:pic>
    </p:spTree>
    <p:extLst>
      <p:ext uri="{BB962C8B-B14F-4D97-AF65-F5344CB8AC3E}">
        <p14:creationId xmlns:p14="http://schemas.microsoft.com/office/powerpoint/2010/main" val="2282032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Track Your Progress By Paper</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a:xfrm>
            <a:off x="6705600" y="6345430"/>
            <a:ext cx="2057400" cy="365125"/>
          </a:xfrm>
        </p:spPr>
        <p:txBody>
          <a:bodyPr/>
          <a:lstStyle/>
          <a:p>
            <a:pPr>
              <a:defRPr/>
            </a:pPr>
            <a:fld id="{E97B734B-BE99-4B13-8B3B-73BDADC290B3}" type="slidenum">
              <a:rPr lang="en-US" smtClean="0"/>
              <a:pPr>
                <a:defRPr/>
              </a:pPr>
              <a:t>28</a:t>
            </a:fld>
            <a:endParaRPr lang="en-US" dirty="0"/>
          </a:p>
        </p:txBody>
      </p:sp>
      <p:grpSp>
        <p:nvGrpSpPr>
          <p:cNvPr id="5" name="object 5">
            <a:extLst>
              <a:ext uri="{FF2B5EF4-FFF2-40B4-BE49-F238E27FC236}">
                <a16:creationId xmlns:a16="http://schemas.microsoft.com/office/drawing/2014/main" id="{00744090-E55B-4F80-A992-FF9E4FDC26A2}"/>
              </a:ext>
            </a:extLst>
          </p:cNvPr>
          <p:cNvGrpSpPr/>
          <p:nvPr/>
        </p:nvGrpSpPr>
        <p:grpSpPr>
          <a:xfrm>
            <a:off x="533400" y="1451461"/>
            <a:ext cx="8077200" cy="4893969"/>
            <a:chOff x="0" y="1455420"/>
            <a:chExt cx="9144000" cy="5139055"/>
          </a:xfrm>
        </p:grpSpPr>
        <p:pic>
          <p:nvPicPr>
            <p:cNvPr id="7" name="object 6">
              <a:extLst>
                <a:ext uri="{FF2B5EF4-FFF2-40B4-BE49-F238E27FC236}">
                  <a16:creationId xmlns:a16="http://schemas.microsoft.com/office/drawing/2014/main" id="{D166CFB2-96C1-40BC-AFC2-B615E1E0D1CE}"/>
                </a:ext>
              </a:extLst>
            </p:cNvPr>
            <p:cNvPicPr/>
            <p:nvPr/>
          </p:nvPicPr>
          <p:blipFill>
            <a:blip r:embed="rId2" cstate="print"/>
            <a:stretch>
              <a:fillRect/>
            </a:stretch>
          </p:blipFill>
          <p:spPr>
            <a:xfrm>
              <a:off x="0" y="1479803"/>
              <a:ext cx="4660391" cy="5114543"/>
            </a:xfrm>
            <a:prstGeom prst="rect">
              <a:avLst/>
            </a:prstGeom>
          </p:spPr>
        </p:pic>
        <p:pic>
          <p:nvPicPr>
            <p:cNvPr id="8" name="object 7">
              <a:extLst>
                <a:ext uri="{FF2B5EF4-FFF2-40B4-BE49-F238E27FC236}">
                  <a16:creationId xmlns:a16="http://schemas.microsoft.com/office/drawing/2014/main" id="{39D53CB2-03C7-4698-82EE-9F8F6475DCCD}"/>
                </a:ext>
              </a:extLst>
            </p:cNvPr>
            <p:cNvPicPr/>
            <p:nvPr/>
          </p:nvPicPr>
          <p:blipFill>
            <a:blip r:embed="rId3" cstate="print"/>
            <a:stretch>
              <a:fillRect/>
            </a:stretch>
          </p:blipFill>
          <p:spPr>
            <a:xfrm>
              <a:off x="102108" y="1674876"/>
              <a:ext cx="4162817" cy="4526279"/>
            </a:xfrm>
            <a:prstGeom prst="rect">
              <a:avLst/>
            </a:prstGeom>
          </p:spPr>
        </p:pic>
        <p:pic>
          <p:nvPicPr>
            <p:cNvPr id="9" name="object 8">
              <a:extLst>
                <a:ext uri="{FF2B5EF4-FFF2-40B4-BE49-F238E27FC236}">
                  <a16:creationId xmlns:a16="http://schemas.microsoft.com/office/drawing/2014/main" id="{BD9956F8-152B-4856-95D6-04BA12C23AA3}"/>
                </a:ext>
              </a:extLst>
            </p:cNvPr>
            <p:cNvPicPr/>
            <p:nvPr/>
          </p:nvPicPr>
          <p:blipFill>
            <a:blip r:embed="rId4" cstate="print"/>
            <a:stretch>
              <a:fillRect/>
            </a:stretch>
          </p:blipFill>
          <p:spPr>
            <a:xfrm>
              <a:off x="4256532" y="1455420"/>
              <a:ext cx="4887467" cy="5138927"/>
            </a:xfrm>
            <a:prstGeom prst="rect">
              <a:avLst/>
            </a:prstGeom>
          </p:spPr>
        </p:pic>
        <p:pic>
          <p:nvPicPr>
            <p:cNvPr id="10" name="object 9">
              <a:extLst>
                <a:ext uri="{FF2B5EF4-FFF2-40B4-BE49-F238E27FC236}">
                  <a16:creationId xmlns:a16="http://schemas.microsoft.com/office/drawing/2014/main" id="{5D33DF25-828D-4E07-9E10-741FF8D70773}"/>
                </a:ext>
              </a:extLst>
            </p:cNvPr>
            <p:cNvPicPr/>
            <p:nvPr/>
          </p:nvPicPr>
          <p:blipFill>
            <a:blip r:embed="rId5" cstate="print"/>
            <a:stretch>
              <a:fillRect/>
            </a:stretch>
          </p:blipFill>
          <p:spPr>
            <a:xfrm>
              <a:off x="4451603" y="1650492"/>
              <a:ext cx="4507991" cy="4548682"/>
            </a:xfrm>
            <a:prstGeom prst="rect">
              <a:avLst/>
            </a:prstGeom>
          </p:spPr>
        </p:pic>
      </p:grpSp>
    </p:spTree>
    <p:extLst>
      <p:ext uri="{BB962C8B-B14F-4D97-AF65-F5344CB8AC3E}">
        <p14:creationId xmlns:p14="http://schemas.microsoft.com/office/powerpoint/2010/main" val="266320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Track Your Progress Online at FedLoan</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a:xfrm>
            <a:off x="6705600" y="6345430"/>
            <a:ext cx="2057400" cy="365125"/>
          </a:xfrm>
        </p:spPr>
        <p:txBody>
          <a:bodyPr/>
          <a:lstStyle/>
          <a:p>
            <a:pPr>
              <a:defRPr/>
            </a:pPr>
            <a:fld id="{E97B734B-BE99-4B13-8B3B-73BDADC290B3}" type="slidenum">
              <a:rPr lang="en-US" smtClean="0"/>
              <a:pPr>
                <a:defRPr/>
              </a:pPr>
              <a:t>29</a:t>
            </a:fld>
            <a:endParaRPr lang="en-US" dirty="0"/>
          </a:p>
        </p:txBody>
      </p:sp>
      <p:pic>
        <p:nvPicPr>
          <p:cNvPr id="6" name="object 2">
            <a:extLst>
              <a:ext uri="{FF2B5EF4-FFF2-40B4-BE49-F238E27FC236}">
                <a16:creationId xmlns:a16="http://schemas.microsoft.com/office/drawing/2014/main" id="{772D8DE1-936D-4CD0-9B31-BBC5C023D1E0}"/>
              </a:ext>
            </a:extLst>
          </p:cNvPr>
          <p:cNvPicPr/>
          <p:nvPr/>
        </p:nvPicPr>
        <p:blipFill>
          <a:blip r:embed="rId2" cstate="print"/>
          <a:stretch>
            <a:fillRect/>
          </a:stretch>
        </p:blipFill>
        <p:spPr>
          <a:xfrm>
            <a:off x="533400" y="1597537"/>
            <a:ext cx="6801678" cy="4524967"/>
          </a:xfrm>
          <a:prstGeom prst="rect">
            <a:avLst/>
          </a:prstGeom>
        </p:spPr>
      </p:pic>
    </p:spTree>
    <p:extLst>
      <p:ext uri="{BB962C8B-B14F-4D97-AF65-F5344CB8AC3E}">
        <p14:creationId xmlns:p14="http://schemas.microsoft.com/office/powerpoint/2010/main" val="26665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12058" y="3236311"/>
            <a:ext cx="7975350"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latin typeface="Barlow ExtraBold" panose="00000900000000000000" pitchFamily="2" charset="0"/>
              </a:rPr>
              <a:t>Public Service Loan Forgiveness:  </a:t>
            </a:r>
          </a:p>
        </p:txBody>
      </p:sp>
      <p:sp>
        <p:nvSpPr>
          <p:cNvPr id="2" name="Slide Number Placeholder 1">
            <a:extLst>
              <a:ext uri="{FF2B5EF4-FFF2-40B4-BE49-F238E27FC236}">
                <a16:creationId xmlns:a16="http://schemas.microsoft.com/office/drawing/2014/main" id="{7864096A-F513-4E2D-9EC2-20D0486E8E09}"/>
              </a:ext>
            </a:extLst>
          </p:cNvPr>
          <p:cNvSpPr>
            <a:spLocks noGrp="1"/>
          </p:cNvSpPr>
          <p:nvPr>
            <p:ph type="sldNum" sz="quarter" idx="12"/>
          </p:nvPr>
        </p:nvSpPr>
        <p:spPr/>
        <p:txBody>
          <a:bodyPr/>
          <a:lstStyle/>
          <a:p>
            <a:pPr>
              <a:defRPr/>
            </a:pPr>
            <a:fld id="{E97B734B-BE99-4B13-8B3B-73BDADC290B3}" type="slidenum">
              <a:rPr lang="en-US" smtClean="0"/>
              <a:pPr>
                <a:defRPr/>
              </a:pPr>
              <a:t>3</a:t>
            </a:fld>
            <a:endParaRPr lang="en-US" dirty="0"/>
          </a:p>
        </p:txBody>
      </p:sp>
    </p:spTree>
    <p:extLst>
      <p:ext uri="{BB962C8B-B14F-4D97-AF65-F5344CB8AC3E}">
        <p14:creationId xmlns:p14="http://schemas.microsoft.com/office/powerpoint/2010/main" val="1580259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Track Your Progress Online at FedLoan,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a:xfrm>
            <a:off x="6705600" y="6345430"/>
            <a:ext cx="2057400" cy="365125"/>
          </a:xfrm>
        </p:spPr>
        <p:txBody>
          <a:bodyPr/>
          <a:lstStyle/>
          <a:p>
            <a:pPr>
              <a:defRPr/>
            </a:pPr>
            <a:fld id="{E97B734B-BE99-4B13-8B3B-73BDADC290B3}" type="slidenum">
              <a:rPr lang="en-US" smtClean="0"/>
              <a:pPr>
                <a:defRPr/>
              </a:pPr>
              <a:t>30</a:t>
            </a:fld>
            <a:endParaRPr lang="en-US" dirty="0"/>
          </a:p>
        </p:txBody>
      </p:sp>
      <p:sp>
        <p:nvSpPr>
          <p:cNvPr id="9" name="Rectangle: Rounded Corners 8">
            <a:extLst>
              <a:ext uri="{FF2B5EF4-FFF2-40B4-BE49-F238E27FC236}">
                <a16:creationId xmlns:a16="http://schemas.microsoft.com/office/drawing/2014/main" id="{7875B83E-C60F-4002-B363-D1F57008404C}"/>
              </a:ext>
            </a:extLst>
          </p:cNvPr>
          <p:cNvSpPr/>
          <p:nvPr/>
        </p:nvSpPr>
        <p:spPr>
          <a:xfrm>
            <a:off x="6705600" y="2375377"/>
            <a:ext cx="1785730" cy="3021495"/>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arlow" panose="00000500000000000000" pitchFamily="2" charset="0"/>
              </a:rPr>
              <a:t>Eligible payments become “Qualifying” when your PSLF Certification Forms are filed and approved.</a:t>
            </a:r>
          </a:p>
        </p:txBody>
      </p:sp>
      <p:pic>
        <p:nvPicPr>
          <p:cNvPr id="12" name="Picture 11">
            <a:extLst>
              <a:ext uri="{FF2B5EF4-FFF2-40B4-BE49-F238E27FC236}">
                <a16:creationId xmlns:a16="http://schemas.microsoft.com/office/drawing/2014/main" id="{A756C914-7958-419C-83D0-3E40A1C3CB6B}"/>
              </a:ext>
            </a:extLst>
          </p:cNvPr>
          <p:cNvPicPr>
            <a:picLocks noChangeAspect="1"/>
          </p:cNvPicPr>
          <p:nvPr/>
        </p:nvPicPr>
        <p:blipFill rotWithShape="1">
          <a:blip r:embed="rId2"/>
          <a:srcRect l="24674" t="22367" r="26667" b="17343"/>
          <a:stretch/>
        </p:blipFill>
        <p:spPr>
          <a:xfrm>
            <a:off x="616227" y="1629867"/>
            <a:ext cx="5794512" cy="4512516"/>
          </a:xfrm>
          <a:prstGeom prst="rect">
            <a:avLst/>
          </a:prstGeom>
        </p:spPr>
      </p:pic>
    </p:spTree>
    <p:extLst>
      <p:ext uri="{BB962C8B-B14F-4D97-AF65-F5344CB8AC3E}">
        <p14:creationId xmlns:p14="http://schemas.microsoft.com/office/powerpoint/2010/main" val="194573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Track Your Progress Online at FedLoan,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a:xfrm>
            <a:off x="6705600" y="6345430"/>
            <a:ext cx="2057400" cy="365125"/>
          </a:xfrm>
        </p:spPr>
        <p:txBody>
          <a:bodyPr/>
          <a:lstStyle/>
          <a:p>
            <a:pPr>
              <a:defRPr/>
            </a:pPr>
            <a:fld id="{E97B734B-BE99-4B13-8B3B-73BDADC290B3}" type="slidenum">
              <a:rPr lang="en-US" smtClean="0"/>
              <a:pPr>
                <a:defRPr/>
              </a:pPr>
              <a:t>31</a:t>
            </a:fld>
            <a:endParaRPr lang="en-US" dirty="0"/>
          </a:p>
        </p:txBody>
      </p:sp>
      <p:sp>
        <p:nvSpPr>
          <p:cNvPr id="9" name="Rectangle: Rounded Corners 8">
            <a:extLst>
              <a:ext uri="{FF2B5EF4-FFF2-40B4-BE49-F238E27FC236}">
                <a16:creationId xmlns:a16="http://schemas.microsoft.com/office/drawing/2014/main" id="{7875B83E-C60F-4002-B363-D1F57008404C}"/>
              </a:ext>
            </a:extLst>
          </p:cNvPr>
          <p:cNvSpPr/>
          <p:nvPr/>
        </p:nvSpPr>
        <p:spPr>
          <a:xfrm>
            <a:off x="6705600" y="2920594"/>
            <a:ext cx="1785730" cy="1955702"/>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arlow" panose="00000500000000000000" pitchFamily="2" charset="0"/>
              </a:rPr>
              <a:t>You can see why ineligible payments were denied</a:t>
            </a:r>
          </a:p>
        </p:txBody>
      </p:sp>
      <p:pic>
        <p:nvPicPr>
          <p:cNvPr id="7" name="Picture 6">
            <a:extLst>
              <a:ext uri="{FF2B5EF4-FFF2-40B4-BE49-F238E27FC236}">
                <a16:creationId xmlns:a16="http://schemas.microsoft.com/office/drawing/2014/main" id="{ED61A2E6-FA7A-4243-B2E5-D2FFF540512A}"/>
              </a:ext>
            </a:extLst>
          </p:cNvPr>
          <p:cNvPicPr>
            <a:picLocks noChangeAspect="1"/>
          </p:cNvPicPr>
          <p:nvPr/>
        </p:nvPicPr>
        <p:blipFill rotWithShape="1">
          <a:blip r:embed="rId2"/>
          <a:srcRect l="46883" t="31171" r="37503" b="39378"/>
          <a:stretch/>
        </p:blipFill>
        <p:spPr>
          <a:xfrm>
            <a:off x="533400" y="1622385"/>
            <a:ext cx="5837582" cy="4552120"/>
          </a:xfrm>
          <a:prstGeom prst="rect">
            <a:avLst/>
          </a:prstGeom>
        </p:spPr>
      </p:pic>
    </p:spTree>
    <p:extLst>
      <p:ext uri="{BB962C8B-B14F-4D97-AF65-F5344CB8AC3E}">
        <p14:creationId xmlns:p14="http://schemas.microsoft.com/office/powerpoint/2010/main" val="2840803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Do You Have 120 Qualifying Payments?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a:xfrm>
            <a:off x="6685722" y="6293130"/>
            <a:ext cx="2057400" cy="365125"/>
          </a:xfrm>
        </p:spPr>
        <p:txBody>
          <a:bodyPr/>
          <a:lstStyle/>
          <a:p>
            <a:pPr>
              <a:defRPr/>
            </a:pPr>
            <a:fld id="{E97B734B-BE99-4B13-8B3B-73BDADC290B3}" type="slidenum">
              <a:rPr lang="en-US" smtClean="0"/>
              <a:pPr>
                <a:defRPr/>
              </a:pPr>
              <a:t>32</a:t>
            </a:fld>
            <a:endParaRPr lang="en-US" dirty="0"/>
          </a:p>
        </p:txBody>
      </p:sp>
      <p:sp>
        <p:nvSpPr>
          <p:cNvPr id="6" name="Rectangle: Rounded Corners 5">
            <a:extLst>
              <a:ext uri="{FF2B5EF4-FFF2-40B4-BE49-F238E27FC236}">
                <a16:creationId xmlns:a16="http://schemas.microsoft.com/office/drawing/2014/main" id="{BCB2CB14-1575-4133-BEE0-584D2AD20C2C}"/>
              </a:ext>
            </a:extLst>
          </p:cNvPr>
          <p:cNvSpPr/>
          <p:nvPr/>
        </p:nvSpPr>
        <p:spPr>
          <a:xfrm>
            <a:off x="5157215" y="1542801"/>
            <a:ext cx="3271168" cy="1766929"/>
          </a:xfrm>
          <a:prstGeom prst="roundRect">
            <a:avLst/>
          </a:prstGeom>
          <a:solidFill>
            <a:srgbClr val="4140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rlow" panose="00000500000000000000" pitchFamily="2" charset="0"/>
              </a:rPr>
              <a:t>File the PSLF Certification and Application Form for the final time!</a:t>
            </a:r>
          </a:p>
        </p:txBody>
      </p:sp>
      <p:grpSp>
        <p:nvGrpSpPr>
          <p:cNvPr id="12" name="object 5">
            <a:extLst>
              <a:ext uri="{FF2B5EF4-FFF2-40B4-BE49-F238E27FC236}">
                <a16:creationId xmlns:a16="http://schemas.microsoft.com/office/drawing/2014/main" id="{D4953008-9CF9-414D-A9A7-1A3A31F480A4}"/>
              </a:ext>
            </a:extLst>
          </p:cNvPr>
          <p:cNvGrpSpPr/>
          <p:nvPr/>
        </p:nvGrpSpPr>
        <p:grpSpPr>
          <a:xfrm>
            <a:off x="533400" y="1350494"/>
            <a:ext cx="4102735" cy="5125720"/>
            <a:chOff x="4672584" y="1211580"/>
            <a:chExt cx="4102735" cy="5125720"/>
          </a:xfrm>
        </p:grpSpPr>
        <p:pic>
          <p:nvPicPr>
            <p:cNvPr id="13" name="object 6">
              <a:extLst>
                <a:ext uri="{FF2B5EF4-FFF2-40B4-BE49-F238E27FC236}">
                  <a16:creationId xmlns:a16="http://schemas.microsoft.com/office/drawing/2014/main" id="{715AB76D-0DFB-4AD0-B23F-BBE81888B9CE}"/>
                </a:ext>
              </a:extLst>
            </p:cNvPr>
            <p:cNvPicPr/>
            <p:nvPr/>
          </p:nvPicPr>
          <p:blipFill>
            <a:blip r:embed="rId3" cstate="print"/>
            <a:stretch>
              <a:fillRect/>
            </a:stretch>
          </p:blipFill>
          <p:spPr>
            <a:xfrm>
              <a:off x="4672584" y="1211580"/>
              <a:ext cx="4102607" cy="5125199"/>
            </a:xfrm>
            <a:prstGeom prst="rect">
              <a:avLst/>
            </a:prstGeom>
          </p:spPr>
        </p:pic>
        <p:pic>
          <p:nvPicPr>
            <p:cNvPr id="14" name="object 7">
              <a:extLst>
                <a:ext uri="{FF2B5EF4-FFF2-40B4-BE49-F238E27FC236}">
                  <a16:creationId xmlns:a16="http://schemas.microsoft.com/office/drawing/2014/main" id="{1202B898-4AF5-42FE-92F6-D62D5E2262F3}"/>
                </a:ext>
              </a:extLst>
            </p:cNvPr>
            <p:cNvPicPr/>
            <p:nvPr/>
          </p:nvPicPr>
          <p:blipFill>
            <a:blip r:embed="rId4" cstate="print"/>
            <a:stretch>
              <a:fillRect/>
            </a:stretch>
          </p:blipFill>
          <p:spPr>
            <a:xfrm>
              <a:off x="4867656" y="1406652"/>
              <a:ext cx="3514331" cy="4536947"/>
            </a:xfrm>
            <a:prstGeom prst="rect">
              <a:avLst/>
            </a:prstGeom>
          </p:spPr>
        </p:pic>
        <p:sp>
          <p:nvSpPr>
            <p:cNvPr id="15" name="object 8">
              <a:extLst>
                <a:ext uri="{FF2B5EF4-FFF2-40B4-BE49-F238E27FC236}">
                  <a16:creationId xmlns:a16="http://schemas.microsoft.com/office/drawing/2014/main" id="{66C19BDA-379D-4C07-856F-CBB1EE63F684}"/>
                </a:ext>
              </a:extLst>
            </p:cNvPr>
            <p:cNvSpPr/>
            <p:nvPr/>
          </p:nvSpPr>
          <p:spPr>
            <a:xfrm>
              <a:off x="4854702" y="3676650"/>
              <a:ext cx="2232660" cy="146685"/>
            </a:xfrm>
            <a:custGeom>
              <a:avLst/>
              <a:gdLst/>
              <a:ahLst/>
              <a:cxnLst/>
              <a:rect l="l" t="t" r="r" b="b"/>
              <a:pathLst>
                <a:path w="2232659" h="146685">
                  <a:moveTo>
                    <a:pt x="0" y="0"/>
                  </a:moveTo>
                  <a:lnTo>
                    <a:pt x="2232659" y="0"/>
                  </a:lnTo>
                  <a:lnTo>
                    <a:pt x="2232659" y="146304"/>
                  </a:lnTo>
                  <a:lnTo>
                    <a:pt x="0" y="146304"/>
                  </a:lnTo>
                  <a:lnTo>
                    <a:pt x="0" y="0"/>
                  </a:lnTo>
                  <a:close/>
                </a:path>
              </a:pathLst>
            </a:custGeom>
            <a:ln w="28575">
              <a:solidFill>
                <a:srgbClr val="C00000"/>
              </a:solidFill>
            </a:ln>
          </p:spPr>
          <p:txBody>
            <a:bodyPr wrap="square" lIns="0" tIns="0" rIns="0" bIns="0" rtlCol="0"/>
            <a:lstStyle/>
            <a:p>
              <a:endParaRPr dirty="0"/>
            </a:p>
          </p:txBody>
        </p:sp>
      </p:grpSp>
      <p:sp>
        <p:nvSpPr>
          <p:cNvPr id="16" name="Rectangle: Rounded Corners 15">
            <a:extLst>
              <a:ext uri="{FF2B5EF4-FFF2-40B4-BE49-F238E27FC236}">
                <a16:creationId xmlns:a16="http://schemas.microsoft.com/office/drawing/2014/main" id="{23A4DCDA-9833-4A25-9D73-F0A126497000}"/>
              </a:ext>
            </a:extLst>
          </p:cNvPr>
          <p:cNvSpPr/>
          <p:nvPr/>
        </p:nvSpPr>
        <p:spPr>
          <a:xfrm>
            <a:off x="5157215" y="3444488"/>
            <a:ext cx="3271168" cy="2946373"/>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panose="00000500000000000000" pitchFamily="2" charset="0"/>
              </a:rPr>
              <a:t>Caution:  </a:t>
            </a:r>
            <a:r>
              <a:rPr lang="en-US" dirty="0">
                <a:solidFill>
                  <a:schemeClr val="tx1"/>
                </a:solidFill>
                <a:latin typeface="Barlow" panose="00000500000000000000" pitchFamily="2" charset="0"/>
              </a:rPr>
              <a:t>You must be fully employed at a qualifying employer when you apply for and receive loan forgiveness</a:t>
            </a:r>
            <a:r>
              <a:rPr lang="en-US" sz="1600" dirty="0">
                <a:solidFill>
                  <a:schemeClr val="tx1"/>
                </a:solidFill>
                <a:latin typeface="Barlow" panose="00000500000000000000" pitchFamily="2" charset="0"/>
              </a:rPr>
              <a:t>!</a:t>
            </a:r>
          </a:p>
          <a:p>
            <a:pPr algn="ctr"/>
            <a:endParaRPr lang="en-US" sz="1600" b="1" dirty="0">
              <a:solidFill>
                <a:schemeClr val="tx1"/>
              </a:solidFill>
              <a:latin typeface="Barlow" panose="00000500000000000000" pitchFamily="2" charset="0"/>
            </a:endParaRPr>
          </a:p>
          <a:p>
            <a:pPr algn="ctr"/>
            <a:r>
              <a:rPr lang="en-US" sz="1600" b="1" dirty="0">
                <a:solidFill>
                  <a:schemeClr val="tx1"/>
                </a:solidFill>
                <a:latin typeface="Barlow" panose="00000500000000000000" pitchFamily="2" charset="0"/>
              </a:rPr>
              <a:t>Note: This requirement will be waived for borrowers applying for forgiveness under the Temporary Waiver Opportunity through 10/31/2022.</a:t>
            </a:r>
            <a:endParaRPr lang="en-US" b="1" dirty="0">
              <a:solidFill>
                <a:schemeClr val="tx1"/>
              </a:solidFill>
              <a:latin typeface="Barlow" panose="00000500000000000000" pitchFamily="2" charset="0"/>
            </a:endParaRPr>
          </a:p>
        </p:txBody>
      </p:sp>
    </p:spTree>
    <p:extLst>
      <p:ext uri="{BB962C8B-B14F-4D97-AF65-F5344CB8AC3E}">
        <p14:creationId xmlns:p14="http://schemas.microsoft.com/office/powerpoint/2010/main" val="1094956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02119" y="2530990"/>
            <a:ext cx="7975350" cy="2021707"/>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rPr>
              <a:t>Required Action:</a:t>
            </a:r>
          </a:p>
          <a:p>
            <a:pPr marL="12700" marR="5080">
              <a:lnSpc>
                <a:spcPts val="4800"/>
              </a:lnSpc>
              <a:spcBef>
                <a:spcPts val="665"/>
              </a:spcBef>
            </a:pPr>
            <a:r>
              <a:rPr lang="en-US" sz="4400" dirty="0">
                <a:solidFill>
                  <a:srgbClr val="05692F"/>
                </a:solidFill>
              </a:rPr>
              <a:t>PSLF Temporary Waiver Opportunity</a:t>
            </a:r>
          </a:p>
        </p:txBody>
      </p:sp>
      <p:sp>
        <p:nvSpPr>
          <p:cNvPr id="2" name="Slide Number Placeholder 1">
            <a:extLst>
              <a:ext uri="{FF2B5EF4-FFF2-40B4-BE49-F238E27FC236}">
                <a16:creationId xmlns:a16="http://schemas.microsoft.com/office/drawing/2014/main" id="{7864096A-F513-4E2D-9EC2-20D0486E8E09}"/>
              </a:ext>
            </a:extLst>
          </p:cNvPr>
          <p:cNvSpPr>
            <a:spLocks noGrp="1"/>
          </p:cNvSpPr>
          <p:nvPr>
            <p:ph type="sldNum" sz="quarter" idx="12"/>
          </p:nvPr>
        </p:nvSpPr>
        <p:spPr/>
        <p:txBody>
          <a:bodyPr/>
          <a:lstStyle/>
          <a:p>
            <a:pPr>
              <a:defRPr/>
            </a:pPr>
            <a:fld id="{E97B734B-BE99-4B13-8B3B-73BDADC290B3}" type="slidenum">
              <a:rPr lang="en-US" smtClean="0"/>
              <a:pPr>
                <a:defRPr/>
              </a:pPr>
              <a:t>33</a:t>
            </a:fld>
            <a:endParaRPr lang="en-US" dirty="0"/>
          </a:p>
        </p:txBody>
      </p:sp>
    </p:spTree>
    <p:extLst>
      <p:ext uri="{BB962C8B-B14F-4D97-AF65-F5344CB8AC3E}">
        <p14:creationId xmlns:p14="http://schemas.microsoft.com/office/powerpoint/2010/main" val="2990902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First Steps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34</a:t>
            </a:fld>
            <a:endParaRPr lang="en-US" dirty="0"/>
          </a:p>
        </p:txBody>
      </p:sp>
      <p:sp>
        <p:nvSpPr>
          <p:cNvPr id="5" name="Content Placeholder 4">
            <a:extLst>
              <a:ext uri="{FF2B5EF4-FFF2-40B4-BE49-F238E27FC236}">
                <a16:creationId xmlns:a16="http://schemas.microsoft.com/office/drawing/2014/main" id="{AEBFAA8A-7E49-4BA8-A492-26417B14BF0C}"/>
              </a:ext>
            </a:extLst>
          </p:cNvPr>
          <p:cNvSpPr>
            <a:spLocks noGrp="1"/>
          </p:cNvSpPr>
          <p:nvPr>
            <p:ph idx="1"/>
          </p:nvPr>
        </p:nvSpPr>
        <p:spPr/>
        <p:txBody>
          <a:bodyPr/>
          <a:lstStyle/>
          <a:p>
            <a:pPr algn="just">
              <a:buFont typeface="Calibri" panose="020F0502020204030204" pitchFamily="34" charset="0"/>
              <a:buChar char="❶"/>
            </a:pPr>
            <a:r>
              <a:rPr lang="en-US" dirty="0"/>
              <a:t> Verify employer eligibility through the </a:t>
            </a:r>
            <a:r>
              <a:rPr lang="en-US" dirty="0">
                <a:hlinkClick r:id="rId2"/>
              </a:rPr>
              <a:t>PSLF Help Tool</a:t>
            </a:r>
            <a:r>
              <a:rPr lang="en-US" dirty="0"/>
              <a:t> on the FSA website (login with the FSA ID). </a:t>
            </a:r>
          </a:p>
          <a:p>
            <a:pPr algn="just">
              <a:buFont typeface="Calibri" panose="020F0502020204030204" pitchFamily="34" charset="0"/>
              <a:buChar char="❶"/>
            </a:pPr>
            <a:endParaRPr lang="en-US" dirty="0"/>
          </a:p>
          <a:p>
            <a:pPr marL="0" indent="0" algn="just">
              <a:buNone/>
            </a:pPr>
            <a:endParaRPr lang="en-US" dirty="0"/>
          </a:p>
          <a:p>
            <a:pPr marL="342900" lvl="1" indent="0" algn="just">
              <a:buNone/>
            </a:pPr>
            <a:endParaRPr lang="en-US" dirty="0"/>
          </a:p>
          <a:p>
            <a:pPr algn="just">
              <a:buFont typeface="Calibri" panose="020F0502020204030204" pitchFamily="34" charset="0"/>
              <a:buChar char="❷"/>
            </a:pPr>
            <a:r>
              <a:rPr lang="en-US" dirty="0"/>
              <a:t> Verify loan types by logging into the Federal Student Aid (FSA) account at </a:t>
            </a:r>
            <a:r>
              <a:rPr lang="en-US" dirty="0">
                <a:hlinkClick r:id="rId3"/>
              </a:rPr>
              <a:t>studentaid.gov</a:t>
            </a:r>
            <a:r>
              <a:rPr lang="en-US" dirty="0"/>
              <a:t> using the FSA ID. </a:t>
            </a:r>
          </a:p>
          <a:p>
            <a:pPr algn="just">
              <a:buFont typeface="Calibri" panose="020F0502020204030204" pitchFamily="34" charset="0"/>
              <a:buChar char="❸"/>
            </a:pPr>
            <a:r>
              <a:rPr lang="en-US" dirty="0"/>
              <a:t>Take action if necessary.</a:t>
            </a:r>
          </a:p>
        </p:txBody>
      </p:sp>
      <p:sp>
        <p:nvSpPr>
          <p:cNvPr id="6" name="Rectangle: Rounded Corners 5">
            <a:extLst>
              <a:ext uri="{FF2B5EF4-FFF2-40B4-BE49-F238E27FC236}">
                <a16:creationId xmlns:a16="http://schemas.microsoft.com/office/drawing/2014/main" id="{4F65869E-86DC-4F7E-B4B5-B77301B8DBEB}"/>
              </a:ext>
            </a:extLst>
          </p:cNvPr>
          <p:cNvSpPr/>
          <p:nvPr/>
        </p:nvSpPr>
        <p:spPr>
          <a:xfrm>
            <a:off x="791818" y="2704616"/>
            <a:ext cx="7818782" cy="905217"/>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Barlow" panose="00000500000000000000" pitchFamily="2" charset="0"/>
              </a:rPr>
              <a:t>Caution: </a:t>
            </a:r>
            <a:r>
              <a:rPr lang="en-US" dirty="0">
                <a:solidFill>
                  <a:schemeClr val="tx1"/>
                </a:solidFill>
                <a:latin typeface="Barlow" panose="00000500000000000000" pitchFamily="2" charset="0"/>
              </a:rPr>
              <a:t>The PSLF Help Tool has not been updated to account for the COVID Forbearance or the Temporary Waiver Opportunity but it can be used to verify employer eligibility.</a:t>
            </a:r>
          </a:p>
        </p:txBody>
      </p:sp>
    </p:spTree>
    <p:extLst>
      <p:ext uri="{BB962C8B-B14F-4D97-AF65-F5344CB8AC3E}">
        <p14:creationId xmlns:p14="http://schemas.microsoft.com/office/powerpoint/2010/main" val="3394118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❶"/>
            </a:pPr>
            <a:r>
              <a:rPr lang="en-US" dirty="0"/>
              <a:t>Confirm Employer Eligibility</a:t>
            </a:r>
            <a:br>
              <a:rPr lang="en-US" dirty="0"/>
            </a:br>
            <a:endParaRPr lang="en-US" dirty="0"/>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35</a:t>
            </a:fld>
            <a:endParaRPr lang="en-US" dirty="0"/>
          </a:p>
        </p:txBody>
      </p:sp>
      <p:sp>
        <p:nvSpPr>
          <p:cNvPr id="5" name="Content Placeholder 4">
            <a:extLst>
              <a:ext uri="{FF2B5EF4-FFF2-40B4-BE49-F238E27FC236}">
                <a16:creationId xmlns:a16="http://schemas.microsoft.com/office/drawing/2014/main" id="{AEBFAA8A-7E49-4BA8-A492-26417B14BF0C}"/>
              </a:ext>
            </a:extLst>
          </p:cNvPr>
          <p:cNvSpPr>
            <a:spLocks noGrp="1"/>
          </p:cNvSpPr>
          <p:nvPr>
            <p:ph idx="1"/>
          </p:nvPr>
        </p:nvSpPr>
        <p:spPr>
          <a:xfrm>
            <a:off x="184197" y="1577340"/>
            <a:ext cx="4701540" cy="4607243"/>
          </a:xfrm>
        </p:spPr>
        <p:txBody>
          <a:bodyPr>
            <a:normAutofit/>
          </a:bodyPr>
          <a:lstStyle/>
          <a:p>
            <a:pPr marL="342900" marR="64135" lvl="0" indent="-342900">
              <a:spcBef>
                <a:spcPts val="300"/>
              </a:spcBef>
              <a:spcAft>
                <a:spcPts val="300"/>
              </a:spcAft>
              <a:buFont typeface="Symbol" panose="05050102010706020507" pitchFamily="18" charset="2"/>
              <a:buChar char=""/>
            </a:pPr>
            <a:r>
              <a:rPr lang="en-US" sz="1500" dirty="0">
                <a:ea typeface="Barlow" panose="00000500000000000000" pitchFamily="2" charset="0"/>
                <a:cs typeface="Barlow" panose="00000500000000000000" pitchFamily="2" charset="0"/>
              </a:rPr>
              <a:t>If you know your employer qualifies, skip the following steps.</a:t>
            </a:r>
          </a:p>
          <a:p>
            <a:pPr marR="64135" lvl="1">
              <a:spcBef>
                <a:spcPts val="300"/>
              </a:spcBef>
              <a:spcAft>
                <a:spcPts val="300"/>
              </a:spcAft>
            </a:pPr>
            <a:r>
              <a:rPr lang="en-US" sz="1300" dirty="0">
                <a:effectLst/>
                <a:latin typeface="Barlow" panose="00000500000000000000" pitchFamily="2" charset="0"/>
                <a:ea typeface="Barlow" panose="00000500000000000000" pitchFamily="2" charset="0"/>
                <a:cs typeface="Barlow" panose="00000500000000000000" pitchFamily="2" charset="0"/>
              </a:rPr>
              <a:t>Make a list of employers you’ve worked for since </a:t>
            </a:r>
            <a:r>
              <a:rPr lang="en-US" sz="1300" b="1" dirty="0">
                <a:effectLst/>
                <a:latin typeface="Barlow" panose="00000500000000000000" pitchFamily="2" charset="0"/>
                <a:ea typeface="Barlow" panose="00000500000000000000" pitchFamily="2" charset="0"/>
                <a:cs typeface="Barlow" panose="00000500000000000000" pitchFamily="2" charset="0"/>
              </a:rPr>
              <a:t>October 1, 2007</a:t>
            </a:r>
          </a:p>
          <a:p>
            <a:pPr marR="64135" lvl="1">
              <a:spcBef>
                <a:spcPts val="300"/>
              </a:spcBef>
              <a:spcAft>
                <a:spcPts val="300"/>
              </a:spcAft>
            </a:pPr>
            <a:r>
              <a:rPr lang="en-US" sz="1300" dirty="0">
                <a:ea typeface="Barlow" panose="00000500000000000000" pitchFamily="2" charset="0"/>
                <a:cs typeface="Barlow" panose="00000500000000000000" pitchFamily="2" charset="0"/>
              </a:rPr>
              <a:t>Get their Employment Identification Number (EIN) and employment dates</a:t>
            </a:r>
          </a:p>
          <a:p>
            <a:pPr marR="64135" lvl="1">
              <a:spcBef>
                <a:spcPts val="300"/>
              </a:spcBef>
              <a:spcAft>
                <a:spcPts val="300"/>
              </a:spcAft>
            </a:pPr>
            <a:r>
              <a:rPr lang="en-US" sz="1300" dirty="0">
                <a:effectLst/>
                <a:latin typeface="Barlow" panose="00000500000000000000" pitchFamily="2" charset="0"/>
                <a:ea typeface="Barlow" panose="00000500000000000000" pitchFamily="2" charset="0"/>
                <a:cs typeface="Barlow" panose="00000500000000000000" pitchFamily="2" charset="0"/>
              </a:rPr>
              <a:t>Go to the PSLF Help Tool: studentaid.gov/pslf/</a:t>
            </a:r>
          </a:p>
          <a:p>
            <a:pPr marR="64135" lvl="1">
              <a:spcBef>
                <a:spcPts val="300"/>
              </a:spcBef>
              <a:spcAft>
                <a:spcPts val="300"/>
              </a:spcAft>
            </a:pPr>
            <a:r>
              <a:rPr lang="en-US" sz="1300" dirty="0">
                <a:effectLst/>
                <a:latin typeface="Barlow" panose="00000500000000000000" pitchFamily="2" charset="0"/>
                <a:ea typeface="Barlow" panose="00000500000000000000" pitchFamily="2" charset="0"/>
                <a:cs typeface="Barlow" panose="00000500000000000000" pitchFamily="2" charset="0"/>
              </a:rPr>
              <a:t>Log In using your FSA ID</a:t>
            </a:r>
          </a:p>
          <a:p>
            <a:pPr marR="64135" lvl="1">
              <a:spcBef>
                <a:spcPts val="300"/>
              </a:spcBef>
              <a:spcAft>
                <a:spcPts val="300"/>
              </a:spcAft>
            </a:pPr>
            <a:r>
              <a:rPr lang="en-US" sz="1300" dirty="0">
                <a:effectLst/>
                <a:latin typeface="Barlow" panose="00000500000000000000" pitchFamily="2" charset="0"/>
                <a:ea typeface="Barlow" panose="00000500000000000000" pitchFamily="2" charset="0"/>
                <a:cs typeface="Barlow" panose="00000500000000000000" pitchFamily="2" charset="0"/>
              </a:rPr>
              <a:t>Follow the instructions for each employer + click search  and note whether it is an “Eligible” employer</a:t>
            </a:r>
            <a:endParaRPr lang="en-US" sz="1300" dirty="0"/>
          </a:p>
        </p:txBody>
      </p:sp>
      <p:sp>
        <p:nvSpPr>
          <p:cNvPr id="6" name="Rectangle: Rounded Corners 5">
            <a:extLst>
              <a:ext uri="{FF2B5EF4-FFF2-40B4-BE49-F238E27FC236}">
                <a16:creationId xmlns:a16="http://schemas.microsoft.com/office/drawing/2014/main" id="{4F65869E-86DC-4F7E-B4B5-B77301B8DBEB}"/>
              </a:ext>
            </a:extLst>
          </p:cNvPr>
          <p:cNvSpPr/>
          <p:nvPr/>
        </p:nvSpPr>
        <p:spPr>
          <a:xfrm>
            <a:off x="533400" y="4590414"/>
            <a:ext cx="4190999" cy="1166962"/>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Barlow" panose="00000500000000000000" pitchFamily="2" charset="0"/>
              </a:rPr>
              <a:t>Caution: </a:t>
            </a:r>
            <a:r>
              <a:rPr lang="en-US" sz="1400" dirty="0">
                <a:solidFill>
                  <a:schemeClr val="tx1"/>
                </a:solidFill>
                <a:latin typeface="Barlow" panose="00000500000000000000" pitchFamily="2" charset="0"/>
              </a:rPr>
              <a:t>The PSLF Help Tool has not been updated to account for the COVID Forbearance or the Temporary Waiver Opportunity, but it can be used to verify employer eligibility.</a:t>
            </a:r>
          </a:p>
        </p:txBody>
      </p:sp>
      <p:grpSp>
        <p:nvGrpSpPr>
          <p:cNvPr id="24" name="Group 23">
            <a:extLst>
              <a:ext uri="{FF2B5EF4-FFF2-40B4-BE49-F238E27FC236}">
                <a16:creationId xmlns:a16="http://schemas.microsoft.com/office/drawing/2014/main" id="{73E94C0F-2ECD-46FA-8492-A9D88659E6FE}"/>
              </a:ext>
            </a:extLst>
          </p:cNvPr>
          <p:cNvGrpSpPr/>
          <p:nvPr/>
        </p:nvGrpSpPr>
        <p:grpSpPr>
          <a:xfrm>
            <a:off x="5020925" y="1216010"/>
            <a:ext cx="3938878" cy="5413390"/>
            <a:chOff x="4824122" y="1155700"/>
            <a:chExt cx="3938878" cy="5413390"/>
          </a:xfrm>
        </p:grpSpPr>
        <p:pic>
          <p:nvPicPr>
            <p:cNvPr id="7" name="Picture 6">
              <a:extLst>
                <a:ext uri="{FF2B5EF4-FFF2-40B4-BE49-F238E27FC236}">
                  <a16:creationId xmlns:a16="http://schemas.microsoft.com/office/drawing/2014/main" id="{E48E221E-AD2D-4F1A-B8C3-8FC9797A065F}"/>
                </a:ext>
              </a:extLst>
            </p:cNvPr>
            <p:cNvPicPr>
              <a:picLocks noChangeAspect="1"/>
            </p:cNvPicPr>
            <p:nvPr/>
          </p:nvPicPr>
          <p:blipFill rotWithShape="1">
            <a:blip r:embed="rId2"/>
            <a:srcRect b="9351"/>
            <a:stretch/>
          </p:blipFill>
          <p:spPr>
            <a:xfrm>
              <a:off x="4824122" y="1155700"/>
              <a:ext cx="3724863" cy="2687843"/>
            </a:xfrm>
            <a:prstGeom prst="rect">
              <a:avLst/>
            </a:prstGeom>
            <a:ln>
              <a:noFill/>
            </a:ln>
            <a:effectLst>
              <a:outerShdw blurRad="292100" dist="139700" dir="2700000" algn="tl" rotWithShape="0">
                <a:srgbClr val="333333">
                  <a:alpha val="65000"/>
                </a:srgbClr>
              </a:outerShdw>
            </a:effectLst>
          </p:spPr>
        </p:pic>
        <p:grpSp>
          <p:nvGrpSpPr>
            <p:cNvPr id="23" name="Group 22">
              <a:extLst>
                <a:ext uri="{FF2B5EF4-FFF2-40B4-BE49-F238E27FC236}">
                  <a16:creationId xmlns:a16="http://schemas.microsoft.com/office/drawing/2014/main" id="{D1F080CD-5E12-4E8A-AD35-70511DF0535B}"/>
                </a:ext>
              </a:extLst>
            </p:cNvPr>
            <p:cNvGrpSpPr/>
            <p:nvPr/>
          </p:nvGrpSpPr>
          <p:grpSpPr>
            <a:xfrm>
              <a:off x="4843168" y="2164397"/>
              <a:ext cx="3919832" cy="4404693"/>
              <a:chOff x="4843168" y="2141220"/>
              <a:chExt cx="3919832" cy="4404693"/>
            </a:xfrm>
          </p:grpSpPr>
          <p:pic>
            <p:nvPicPr>
              <p:cNvPr id="10" name="Picture 9">
                <a:extLst>
                  <a:ext uri="{FF2B5EF4-FFF2-40B4-BE49-F238E27FC236}">
                    <a16:creationId xmlns:a16="http://schemas.microsoft.com/office/drawing/2014/main" id="{636EEFD8-6D1A-4433-807A-DE79A1109D9A}"/>
                  </a:ext>
                </a:extLst>
              </p:cNvPr>
              <p:cNvPicPr>
                <a:picLocks noChangeAspect="1"/>
              </p:cNvPicPr>
              <p:nvPr/>
            </p:nvPicPr>
            <p:blipFill rotWithShape="1">
              <a:blip r:embed="rId3"/>
              <a:srcRect b="15849"/>
              <a:stretch/>
            </p:blipFill>
            <p:spPr>
              <a:xfrm>
                <a:off x="4843168" y="3897404"/>
                <a:ext cx="3724863" cy="2648509"/>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EBE0527B-BA8E-4FB4-B7B2-70B705CEBA45}"/>
                  </a:ext>
                </a:extLst>
              </p:cNvPr>
              <p:cNvSpPr/>
              <p:nvPr/>
            </p:nvSpPr>
            <p:spPr>
              <a:xfrm>
                <a:off x="5044440" y="2141220"/>
                <a:ext cx="1455420" cy="4038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4A1C0B-4BD9-4A82-A472-C1A6FEE11A17}"/>
                  </a:ext>
                </a:extLst>
              </p:cNvPr>
              <p:cNvSpPr/>
              <p:nvPr/>
            </p:nvSpPr>
            <p:spPr>
              <a:xfrm>
                <a:off x="5044440" y="2910840"/>
                <a:ext cx="2735580" cy="4038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Cursor with solid fill">
                <a:extLst>
                  <a:ext uri="{FF2B5EF4-FFF2-40B4-BE49-F238E27FC236}">
                    <a16:creationId xmlns:a16="http://schemas.microsoft.com/office/drawing/2014/main" id="{91292A65-7C8B-42BB-AACB-416CF73EA6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85460" y="3391738"/>
                <a:ext cx="434340" cy="434340"/>
              </a:xfrm>
              <a:prstGeom prst="rect">
                <a:avLst/>
              </a:prstGeom>
            </p:spPr>
          </p:pic>
          <p:sp>
            <p:nvSpPr>
              <p:cNvPr id="16" name="Rectangle 15">
                <a:extLst>
                  <a:ext uri="{FF2B5EF4-FFF2-40B4-BE49-F238E27FC236}">
                    <a16:creationId xmlns:a16="http://schemas.microsoft.com/office/drawing/2014/main" id="{6FEBF2BB-DA8B-4863-AD65-42A9AA5A3594}"/>
                  </a:ext>
                </a:extLst>
              </p:cNvPr>
              <p:cNvSpPr/>
              <p:nvPr/>
            </p:nvSpPr>
            <p:spPr>
              <a:xfrm>
                <a:off x="4843168" y="5797305"/>
                <a:ext cx="3637892" cy="7486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17951AA-1361-466C-B028-6C6C521A28D2}"/>
                  </a:ext>
                </a:extLst>
              </p:cNvPr>
              <p:cNvCxnSpPr/>
              <p:nvPr/>
            </p:nvCxnSpPr>
            <p:spPr>
              <a:xfrm flipH="1">
                <a:off x="8214360" y="5585460"/>
                <a:ext cx="548640" cy="32004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63789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a:xfrm>
            <a:off x="443948" y="277773"/>
            <a:ext cx="8077200" cy="1222861"/>
          </a:xfrm>
        </p:spPr>
        <p:txBody>
          <a:bodyPr/>
          <a:lstStyle/>
          <a:p>
            <a:r>
              <a:rPr lang="en-US" dirty="0">
                <a:latin typeface="Barlow"/>
              </a:rPr>
              <a:t>PSLF Help Tool</a:t>
            </a:r>
            <a:endParaRPr lang="en-US" dirty="0"/>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36</a:t>
            </a:fld>
            <a:endParaRPr lang="en-US" dirty="0"/>
          </a:p>
        </p:txBody>
      </p:sp>
      <p:pic>
        <p:nvPicPr>
          <p:cNvPr id="4" name="Picture 4" descr="Text&#10;&#10;Description automatically generated">
            <a:extLst>
              <a:ext uri="{FF2B5EF4-FFF2-40B4-BE49-F238E27FC236}">
                <a16:creationId xmlns:a16="http://schemas.microsoft.com/office/drawing/2014/main" id="{8AEE74A7-0A60-4D19-ABDB-AA3B9A10739A}"/>
              </a:ext>
            </a:extLst>
          </p:cNvPr>
          <p:cNvPicPr>
            <a:picLocks noChangeAspect="1"/>
          </p:cNvPicPr>
          <p:nvPr/>
        </p:nvPicPr>
        <p:blipFill>
          <a:blip r:embed="rId3"/>
          <a:stretch>
            <a:fillRect/>
          </a:stretch>
        </p:blipFill>
        <p:spPr>
          <a:xfrm>
            <a:off x="443948" y="1714460"/>
            <a:ext cx="3207597" cy="4257083"/>
          </a:xfrm>
          <a:prstGeom prst="rect">
            <a:avLst/>
          </a:prstGeom>
        </p:spPr>
      </p:pic>
      <p:pic>
        <p:nvPicPr>
          <p:cNvPr id="5" name="Picture 5" descr="Graphical user interface, application&#10;&#10;Description automatically generated">
            <a:extLst>
              <a:ext uri="{FF2B5EF4-FFF2-40B4-BE49-F238E27FC236}">
                <a16:creationId xmlns:a16="http://schemas.microsoft.com/office/drawing/2014/main" id="{F4C3F441-10F7-432B-8883-AF370A1A7F43}"/>
              </a:ext>
            </a:extLst>
          </p:cNvPr>
          <p:cNvPicPr>
            <a:picLocks noChangeAspect="1"/>
          </p:cNvPicPr>
          <p:nvPr/>
        </p:nvPicPr>
        <p:blipFill>
          <a:blip r:embed="rId4"/>
          <a:stretch>
            <a:fillRect/>
          </a:stretch>
        </p:blipFill>
        <p:spPr>
          <a:xfrm>
            <a:off x="3725860" y="1710676"/>
            <a:ext cx="3207597" cy="4260867"/>
          </a:xfrm>
          <a:prstGeom prst="rect">
            <a:avLst/>
          </a:prstGeom>
        </p:spPr>
      </p:pic>
      <p:sp>
        <p:nvSpPr>
          <p:cNvPr id="7" name="Rectangle: Rounded Corners 6">
            <a:extLst>
              <a:ext uri="{FF2B5EF4-FFF2-40B4-BE49-F238E27FC236}">
                <a16:creationId xmlns:a16="http://schemas.microsoft.com/office/drawing/2014/main" id="{4DEC17DE-8CFF-41A5-A971-E26DEADD731B}"/>
              </a:ext>
            </a:extLst>
          </p:cNvPr>
          <p:cNvSpPr/>
          <p:nvPr/>
        </p:nvSpPr>
        <p:spPr>
          <a:xfrm>
            <a:off x="7150575" y="1676400"/>
            <a:ext cx="1739348" cy="4137991"/>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latin typeface="Barlow" panose="00000500000000000000" pitchFamily="2" charset="0"/>
              </a:rPr>
              <a:t>If you use the PSLF Help Tool, it will auto-populate the information on this form.  You sign the first page and your employer signs the second page.</a:t>
            </a:r>
          </a:p>
          <a:p>
            <a:endParaRPr lang="en-US" sz="1300" dirty="0">
              <a:solidFill>
                <a:schemeClr val="tx1"/>
              </a:solidFill>
              <a:latin typeface="Barlow" panose="00000500000000000000" pitchFamily="2" charset="0"/>
            </a:endParaRPr>
          </a:p>
          <a:p>
            <a:r>
              <a:rPr lang="en-US" sz="1300" dirty="0">
                <a:solidFill>
                  <a:schemeClr val="tx1"/>
                </a:solidFill>
                <a:latin typeface="Barlow" panose="00000500000000000000" pitchFamily="2" charset="0"/>
              </a:rPr>
              <a:t>The PSLF Help Tool does not send the application anywhere. You must print it and upload or mail the completed &amp; signed form to the appropriate servicer! </a:t>
            </a:r>
          </a:p>
        </p:txBody>
      </p:sp>
    </p:spTree>
    <p:extLst>
      <p:ext uri="{BB962C8B-B14F-4D97-AF65-F5344CB8AC3E}">
        <p14:creationId xmlns:p14="http://schemas.microsoft.com/office/powerpoint/2010/main" val="3215280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❷"/>
            </a:pPr>
            <a:r>
              <a:rPr lang="en-US" dirty="0"/>
              <a:t>Determine Your Loan Types  + Servicer</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37</a:t>
            </a:fld>
            <a:endParaRPr lang="en-US" dirty="0"/>
          </a:p>
        </p:txBody>
      </p:sp>
      <p:grpSp>
        <p:nvGrpSpPr>
          <p:cNvPr id="15" name="Group 14">
            <a:extLst>
              <a:ext uri="{FF2B5EF4-FFF2-40B4-BE49-F238E27FC236}">
                <a16:creationId xmlns:a16="http://schemas.microsoft.com/office/drawing/2014/main" id="{C1F00187-D84D-44F6-9531-D0215A0FAECC}"/>
              </a:ext>
            </a:extLst>
          </p:cNvPr>
          <p:cNvGrpSpPr/>
          <p:nvPr/>
        </p:nvGrpSpPr>
        <p:grpSpPr>
          <a:xfrm>
            <a:off x="4184650" y="1469087"/>
            <a:ext cx="4806950" cy="1277689"/>
            <a:chOff x="3956050" y="1635957"/>
            <a:chExt cx="4806950" cy="1277689"/>
          </a:xfrm>
        </p:grpSpPr>
        <p:pic>
          <p:nvPicPr>
            <p:cNvPr id="22" name="Picture 21" descr="Graphical user interface, diagram&#10;&#10;Description automatically generated">
              <a:extLst>
                <a:ext uri="{FF2B5EF4-FFF2-40B4-BE49-F238E27FC236}">
                  <a16:creationId xmlns:a16="http://schemas.microsoft.com/office/drawing/2014/main" id="{293FB8B4-AC67-474D-B288-2B2A0E0CA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050" y="1635957"/>
              <a:ext cx="4806950" cy="1277689"/>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0599B426-3E65-4447-B4E6-1A76CED947C8}"/>
                </a:ext>
              </a:extLst>
            </p:cNvPr>
            <p:cNvSpPr/>
            <p:nvPr/>
          </p:nvSpPr>
          <p:spPr>
            <a:xfrm>
              <a:off x="4572000" y="2217420"/>
              <a:ext cx="35052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C23335-7E3F-4226-A16E-6B8CE4BF5E56}"/>
                </a:ext>
              </a:extLst>
            </p:cNvPr>
            <p:cNvSpPr/>
            <p:nvPr/>
          </p:nvSpPr>
          <p:spPr>
            <a:xfrm>
              <a:off x="6240780" y="2217420"/>
              <a:ext cx="35052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8E03288C-773C-452B-8444-CA13C092AF9C}"/>
              </a:ext>
            </a:extLst>
          </p:cNvPr>
          <p:cNvGrpSpPr/>
          <p:nvPr/>
        </p:nvGrpSpPr>
        <p:grpSpPr>
          <a:xfrm>
            <a:off x="5000026" y="3015434"/>
            <a:ext cx="3639747" cy="3091155"/>
            <a:chOff x="4166062" y="3429000"/>
            <a:chExt cx="2832027" cy="2643698"/>
          </a:xfrm>
        </p:grpSpPr>
        <p:grpSp>
          <p:nvGrpSpPr>
            <p:cNvPr id="30" name="Group 29">
              <a:extLst>
                <a:ext uri="{FF2B5EF4-FFF2-40B4-BE49-F238E27FC236}">
                  <a16:creationId xmlns:a16="http://schemas.microsoft.com/office/drawing/2014/main" id="{EC69614C-F84E-4FA0-AA09-0E69E1126EDF}"/>
                </a:ext>
              </a:extLst>
            </p:cNvPr>
            <p:cNvGrpSpPr/>
            <p:nvPr/>
          </p:nvGrpSpPr>
          <p:grpSpPr>
            <a:xfrm>
              <a:off x="4166062" y="3429000"/>
              <a:ext cx="2832027" cy="2643698"/>
              <a:chOff x="4905202" y="729735"/>
              <a:chExt cx="4238798" cy="4154243"/>
            </a:xfrm>
          </p:grpSpPr>
          <p:pic>
            <p:nvPicPr>
              <p:cNvPr id="31" name="Picture 30">
                <a:extLst>
                  <a:ext uri="{FF2B5EF4-FFF2-40B4-BE49-F238E27FC236}">
                    <a16:creationId xmlns:a16="http://schemas.microsoft.com/office/drawing/2014/main" id="{A21D36B6-4666-4895-9D10-1B9CB85AE2EA}"/>
                  </a:ext>
                </a:extLst>
              </p:cNvPr>
              <p:cNvPicPr>
                <a:picLocks noChangeAspect="1"/>
              </p:cNvPicPr>
              <p:nvPr/>
            </p:nvPicPr>
            <p:blipFill rotWithShape="1">
              <a:blip r:embed="rId3"/>
              <a:srcRect t="16709" b="41555"/>
              <a:stretch/>
            </p:blipFill>
            <p:spPr>
              <a:xfrm>
                <a:off x="4905202" y="1089660"/>
                <a:ext cx="4232332" cy="2427961"/>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F77810F1-295D-47B9-BF79-D924FCB233CC}"/>
                  </a:ext>
                </a:extLst>
              </p:cNvPr>
              <p:cNvPicPr>
                <a:picLocks noChangeAspect="1"/>
              </p:cNvPicPr>
              <p:nvPr/>
            </p:nvPicPr>
            <p:blipFill rotWithShape="1">
              <a:blip r:embed="rId3"/>
              <a:srcRect t="75138"/>
              <a:stretch/>
            </p:blipFill>
            <p:spPr>
              <a:xfrm>
                <a:off x="4911668" y="3437641"/>
                <a:ext cx="4232332" cy="1446337"/>
              </a:xfrm>
              <a:prstGeom prst="rect">
                <a:avLst/>
              </a:prstGeom>
            </p:spPr>
          </p:pic>
          <p:pic>
            <p:nvPicPr>
              <p:cNvPr id="33" name="Picture 32">
                <a:extLst>
                  <a:ext uri="{FF2B5EF4-FFF2-40B4-BE49-F238E27FC236}">
                    <a16:creationId xmlns:a16="http://schemas.microsoft.com/office/drawing/2014/main" id="{B548E6AF-DC5B-4DCC-BFF2-41ADDEF5D59D}"/>
                  </a:ext>
                </a:extLst>
              </p:cNvPr>
              <p:cNvPicPr>
                <a:picLocks noChangeAspect="1"/>
              </p:cNvPicPr>
              <p:nvPr/>
            </p:nvPicPr>
            <p:blipFill rotWithShape="1">
              <a:blip r:embed="rId3"/>
              <a:srcRect b="91881"/>
              <a:stretch/>
            </p:blipFill>
            <p:spPr>
              <a:xfrm>
                <a:off x="4911668" y="729735"/>
                <a:ext cx="4232332" cy="472317"/>
              </a:xfrm>
              <a:prstGeom prst="rect">
                <a:avLst/>
              </a:prstGeom>
            </p:spPr>
          </p:pic>
        </p:grpSp>
        <p:sp>
          <p:nvSpPr>
            <p:cNvPr id="34" name="Rectangle 33">
              <a:extLst>
                <a:ext uri="{FF2B5EF4-FFF2-40B4-BE49-F238E27FC236}">
                  <a16:creationId xmlns:a16="http://schemas.microsoft.com/office/drawing/2014/main" id="{D1E572DC-9D21-4588-9604-BFA31D49425C}"/>
                </a:ext>
              </a:extLst>
            </p:cNvPr>
            <p:cNvSpPr/>
            <p:nvPr/>
          </p:nvSpPr>
          <p:spPr>
            <a:xfrm>
              <a:off x="4335780" y="4495800"/>
              <a:ext cx="701040" cy="1295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ursor with solid fill">
              <a:extLst>
                <a:ext uri="{FF2B5EF4-FFF2-40B4-BE49-F238E27FC236}">
                  <a16:creationId xmlns:a16="http://schemas.microsoft.com/office/drawing/2014/main" id="{8565E40F-7E23-4135-B8E8-345D402EE5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6540" y="4016329"/>
              <a:ext cx="387229" cy="387229"/>
            </a:xfrm>
            <a:prstGeom prst="rect">
              <a:avLst/>
            </a:prstGeom>
          </p:spPr>
        </p:pic>
      </p:grpSp>
      <p:cxnSp>
        <p:nvCxnSpPr>
          <p:cNvPr id="40" name="Straight Arrow Connector 39">
            <a:extLst>
              <a:ext uri="{FF2B5EF4-FFF2-40B4-BE49-F238E27FC236}">
                <a16:creationId xmlns:a16="http://schemas.microsoft.com/office/drawing/2014/main" id="{0A5D2F70-D73B-4257-9F2B-B275A31BAA2F}"/>
              </a:ext>
            </a:extLst>
          </p:cNvPr>
          <p:cNvCxnSpPr/>
          <p:nvPr/>
        </p:nvCxnSpPr>
        <p:spPr>
          <a:xfrm>
            <a:off x="4260850" y="3198778"/>
            <a:ext cx="71501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2844CBE-635C-47CD-A9D4-8F60126E8B2A}"/>
              </a:ext>
            </a:extLst>
          </p:cNvPr>
          <p:cNvCxnSpPr/>
          <p:nvPr/>
        </p:nvCxnSpPr>
        <p:spPr>
          <a:xfrm>
            <a:off x="4214495" y="4701540"/>
            <a:ext cx="71501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41">
            <a:extLst>
              <a:ext uri="{FF2B5EF4-FFF2-40B4-BE49-F238E27FC236}">
                <a16:creationId xmlns:a16="http://schemas.microsoft.com/office/drawing/2014/main" id="{1B76E8D0-9CEF-40EA-8FEF-C19C07F0930C}"/>
              </a:ext>
            </a:extLst>
          </p:cNvPr>
          <p:cNvSpPr>
            <a:spLocks noGrp="1"/>
          </p:cNvSpPr>
          <p:nvPr>
            <p:ph idx="1"/>
          </p:nvPr>
        </p:nvSpPr>
        <p:spPr>
          <a:xfrm>
            <a:off x="263400" y="1676400"/>
            <a:ext cx="4034280" cy="4698847"/>
          </a:xfrm>
        </p:spPr>
        <p:txBody>
          <a:bodyPr>
            <a:normAutofit/>
          </a:bodyPr>
          <a:lstStyle/>
          <a:p>
            <a:pPr lvl="0">
              <a:lnSpc>
                <a:spcPct val="100000"/>
              </a:lnSpc>
              <a:spcBef>
                <a:spcPts val="600"/>
              </a:spcBef>
              <a:spcAft>
                <a:spcPts val="300"/>
              </a:spcAft>
            </a:pPr>
            <a:r>
              <a:rPr lang="en-US" sz="1500" dirty="0">
                <a:latin typeface="Barlow" panose="00000500000000000000" pitchFamily="2" charset="0"/>
              </a:rPr>
              <a:t>Go to studentaid.gov</a:t>
            </a:r>
          </a:p>
          <a:p>
            <a:pPr lvl="0">
              <a:lnSpc>
                <a:spcPct val="100000"/>
              </a:lnSpc>
              <a:spcBef>
                <a:spcPts val="600"/>
              </a:spcBef>
              <a:spcAft>
                <a:spcPts val="300"/>
              </a:spcAft>
            </a:pPr>
            <a:r>
              <a:rPr lang="en-US" sz="1500" dirty="0">
                <a:latin typeface="Barlow" panose="00000500000000000000" pitchFamily="2" charset="0"/>
              </a:rPr>
              <a:t>Log In using your Federal Student Aid ID</a:t>
            </a:r>
          </a:p>
          <a:p>
            <a:pPr lvl="0">
              <a:lnSpc>
                <a:spcPct val="100000"/>
              </a:lnSpc>
              <a:spcBef>
                <a:spcPts val="600"/>
              </a:spcBef>
              <a:spcAft>
                <a:spcPts val="300"/>
              </a:spcAft>
            </a:pPr>
            <a:r>
              <a:rPr lang="en-US" sz="1500" dirty="0">
                <a:latin typeface="Barlow" panose="00000500000000000000" pitchFamily="2" charset="0"/>
              </a:rPr>
              <a:t>Click on “View Details” </a:t>
            </a:r>
          </a:p>
          <a:p>
            <a:pPr marL="0" lvl="0" indent="0">
              <a:lnSpc>
                <a:spcPct val="100000"/>
              </a:lnSpc>
              <a:spcBef>
                <a:spcPts val="300"/>
              </a:spcBef>
              <a:spcAft>
                <a:spcPts val="300"/>
              </a:spcAft>
              <a:buNone/>
            </a:pPr>
            <a:endParaRPr lang="en-US" sz="1500" dirty="0"/>
          </a:p>
          <a:p>
            <a:pPr marL="0" lvl="0" indent="0">
              <a:lnSpc>
                <a:spcPct val="100000"/>
              </a:lnSpc>
              <a:spcBef>
                <a:spcPts val="300"/>
              </a:spcBef>
              <a:spcAft>
                <a:spcPts val="300"/>
              </a:spcAft>
              <a:buNone/>
            </a:pPr>
            <a:endParaRPr lang="en-US" sz="1500" dirty="0"/>
          </a:p>
          <a:p>
            <a:pPr>
              <a:lnSpc>
                <a:spcPct val="100000"/>
              </a:lnSpc>
              <a:spcBef>
                <a:spcPts val="300"/>
              </a:spcBef>
              <a:spcAft>
                <a:spcPts val="300"/>
              </a:spcAft>
            </a:pPr>
            <a:r>
              <a:rPr lang="en-US" sz="1500" dirty="0">
                <a:latin typeface="Barlow" panose="00000500000000000000" pitchFamily="2" charset="0"/>
              </a:rPr>
              <a:t>Scroll down to “Loan Types” and click on the drop-down arrow for each type of loan.</a:t>
            </a:r>
          </a:p>
          <a:p>
            <a:pPr>
              <a:lnSpc>
                <a:spcPct val="100000"/>
              </a:lnSpc>
              <a:spcBef>
                <a:spcPts val="300"/>
              </a:spcBef>
              <a:spcAft>
                <a:spcPts val="300"/>
              </a:spcAft>
            </a:pPr>
            <a:endParaRPr lang="en-US" sz="1500" dirty="0"/>
          </a:p>
          <a:p>
            <a:pPr>
              <a:lnSpc>
                <a:spcPct val="100000"/>
              </a:lnSpc>
              <a:spcBef>
                <a:spcPts val="300"/>
              </a:spcBef>
              <a:spcAft>
                <a:spcPts val="300"/>
              </a:spcAft>
            </a:pPr>
            <a:r>
              <a:rPr lang="en-US" sz="1500" dirty="0">
                <a:latin typeface="Barlow" panose="00000500000000000000" pitchFamily="2" charset="0"/>
              </a:rPr>
              <a:t>Write down your type(s) of Loans (that have an outstanding balance): </a:t>
            </a:r>
          </a:p>
          <a:p>
            <a:pPr lvl="1">
              <a:spcBef>
                <a:spcPts val="300"/>
              </a:spcBef>
              <a:spcAft>
                <a:spcPts val="300"/>
              </a:spcAft>
            </a:pPr>
            <a:r>
              <a:rPr lang="en-US" sz="1200" b="1" dirty="0">
                <a:latin typeface="Barlow" panose="00000500000000000000" pitchFamily="2" charset="0"/>
              </a:rPr>
              <a:t>Direct </a:t>
            </a:r>
            <a:r>
              <a:rPr lang="en-US" sz="1200" dirty="0">
                <a:latin typeface="Barlow" panose="00000500000000000000" pitchFamily="2" charset="0"/>
              </a:rPr>
              <a:t>(Subsidized/Usubsidized/Consolidation)</a:t>
            </a:r>
          </a:p>
          <a:p>
            <a:pPr lvl="1">
              <a:spcBef>
                <a:spcPts val="300"/>
              </a:spcBef>
              <a:spcAft>
                <a:spcPts val="300"/>
              </a:spcAft>
            </a:pPr>
            <a:r>
              <a:rPr lang="en-US" sz="1200" b="1" dirty="0">
                <a:latin typeface="Barlow" panose="00000500000000000000" pitchFamily="2" charset="0"/>
              </a:rPr>
              <a:t>FFELP</a:t>
            </a:r>
            <a:r>
              <a:rPr lang="en-US" sz="1200" dirty="0">
                <a:latin typeface="Barlow" panose="00000500000000000000" pitchFamily="2" charset="0"/>
              </a:rPr>
              <a:t> (Subsidized/Unsubsidized/Consolidation)</a:t>
            </a:r>
          </a:p>
          <a:p>
            <a:pPr lvl="1">
              <a:spcBef>
                <a:spcPts val="300"/>
              </a:spcBef>
              <a:spcAft>
                <a:spcPts val="300"/>
              </a:spcAft>
            </a:pPr>
            <a:r>
              <a:rPr lang="en-US" sz="1200" b="1" dirty="0">
                <a:latin typeface="Barlow" panose="00000500000000000000" pitchFamily="2" charset="0"/>
              </a:rPr>
              <a:t>Perkins </a:t>
            </a:r>
          </a:p>
          <a:p>
            <a:pPr lvl="1">
              <a:spcBef>
                <a:spcPts val="300"/>
              </a:spcBef>
              <a:spcAft>
                <a:spcPts val="300"/>
              </a:spcAft>
            </a:pPr>
            <a:r>
              <a:rPr lang="en-US" sz="1200" b="1" dirty="0">
                <a:latin typeface="Barlow" panose="00000500000000000000" pitchFamily="2" charset="0"/>
              </a:rPr>
              <a:t>Other</a:t>
            </a:r>
          </a:p>
          <a:p>
            <a:pPr lvl="1">
              <a:spcBef>
                <a:spcPts val="300"/>
              </a:spcBef>
              <a:spcAft>
                <a:spcPts val="300"/>
              </a:spcAft>
            </a:pPr>
            <a:r>
              <a:rPr lang="en-US" sz="1200" dirty="0">
                <a:latin typeface="Barlow" panose="00000500000000000000" pitchFamily="2" charset="0"/>
              </a:rPr>
              <a:t>Direct Parent Plus DO NOT qualify for this waiver</a:t>
            </a:r>
          </a:p>
          <a:p>
            <a:pPr>
              <a:lnSpc>
                <a:spcPct val="100000"/>
              </a:lnSpc>
              <a:spcBef>
                <a:spcPts val="300"/>
              </a:spcBef>
              <a:spcAft>
                <a:spcPts val="300"/>
              </a:spcAft>
            </a:pPr>
            <a:endParaRPr lang="en-US" sz="1600" dirty="0">
              <a:latin typeface="Barlow" panose="00000500000000000000" pitchFamily="2" charset="0"/>
            </a:endParaRPr>
          </a:p>
          <a:p>
            <a:pPr>
              <a:lnSpc>
                <a:spcPct val="100000"/>
              </a:lnSpc>
              <a:spcBef>
                <a:spcPts val="300"/>
              </a:spcBef>
              <a:spcAft>
                <a:spcPts val="300"/>
              </a:spcAft>
            </a:pPr>
            <a:endParaRPr lang="en-US" sz="1600" dirty="0">
              <a:latin typeface="Barlow" panose="00000500000000000000" pitchFamily="2" charset="0"/>
            </a:endParaRPr>
          </a:p>
          <a:p>
            <a:pPr>
              <a:lnSpc>
                <a:spcPct val="100000"/>
              </a:lnSpc>
              <a:spcBef>
                <a:spcPts val="300"/>
              </a:spcBef>
              <a:spcAft>
                <a:spcPts val="300"/>
              </a:spcAft>
            </a:pPr>
            <a:endParaRPr lang="en-US" sz="1600" dirty="0"/>
          </a:p>
          <a:p>
            <a:pPr>
              <a:lnSpc>
                <a:spcPct val="100000"/>
              </a:lnSpc>
              <a:spcBef>
                <a:spcPts val="300"/>
              </a:spcBef>
              <a:spcAft>
                <a:spcPts val="300"/>
              </a:spcAft>
            </a:pPr>
            <a:endParaRPr lang="en-US" sz="1600" dirty="0">
              <a:latin typeface="Barlow" panose="00000500000000000000" pitchFamily="2" charset="0"/>
            </a:endParaRPr>
          </a:p>
          <a:p>
            <a:pPr>
              <a:lnSpc>
                <a:spcPct val="100000"/>
              </a:lnSpc>
              <a:spcBef>
                <a:spcPts val="300"/>
              </a:spcBef>
              <a:spcAft>
                <a:spcPts val="300"/>
              </a:spcAft>
            </a:pPr>
            <a:endParaRPr lang="en-US" sz="1600" dirty="0">
              <a:latin typeface="Barlow" panose="00000500000000000000" pitchFamily="2" charset="0"/>
            </a:endParaRPr>
          </a:p>
          <a:p>
            <a:pPr lvl="0">
              <a:lnSpc>
                <a:spcPct val="100000"/>
              </a:lnSpc>
              <a:spcBef>
                <a:spcPts val="300"/>
              </a:spcBef>
              <a:spcAft>
                <a:spcPts val="300"/>
              </a:spcAft>
            </a:pPr>
            <a:endParaRPr lang="en-US" sz="1500" dirty="0">
              <a:latin typeface="Barlow" panose="00000500000000000000" pitchFamily="2" charset="0"/>
            </a:endParaRPr>
          </a:p>
        </p:txBody>
      </p:sp>
    </p:spTree>
    <p:extLst>
      <p:ext uri="{BB962C8B-B14F-4D97-AF65-F5344CB8AC3E}">
        <p14:creationId xmlns:p14="http://schemas.microsoft.com/office/powerpoint/2010/main" val="2759207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❸"/>
            </a:pPr>
            <a:r>
              <a:rPr lang="en-US" dirty="0"/>
              <a:t>Take Action (if necessary) </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38</a:t>
            </a:fld>
            <a:endParaRPr lang="en-US" dirty="0"/>
          </a:p>
        </p:txBody>
      </p:sp>
      <p:sp>
        <p:nvSpPr>
          <p:cNvPr id="5" name="Content Placeholder 4">
            <a:extLst>
              <a:ext uri="{FF2B5EF4-FFF2-40B4-BE49-F238E27FC236}">
                <a16:creationId xmlns:a16="http://schemas.microsoft.com/office/drawing/2014/main" id="{AEBFAA8A-7E49-4BA8-A492-26417B14BF0C}"/>
              </a:ext>
            </a:extLst>
          </p:cNvPr>
          <p:cNvSpPr>
            <a:spLocks noGrp="1"/>
          </p:cNvSpPr>
          <p:nvPr>
            <p:ph idx="1"/>
          </p:nvPr>
        </p:nvSpPr>
        <p:spPr>
          <a:xfrm>
            <a:off x="533400" y="1609732"/>
            <a:ext cx="7788955" cy="4607243"/>
          </a:xfrm>
        </p:spPr>
        <p:txBody>
          <a:bodyPr>
            <a:normAutofit/>
          </a:bodyPr>
          <a:lstStyle/>
          <a:p>
            <a:pPr marL="342900" marR="64135" lvl="0" indent="-342900">
              <a:spcBef>
                <a:spcPts val="300"/>
              </a:spcBef>
              <a:spcAft>
                <a:spcPts val="300"/>
              </a:spcAft>
              <a:buFont typeface="Symbol" panose="05050102010706020507" pitchFamily="18" charset="2"/>
              <a:buChar char=""/>
            </a:pPr>
            <a:r>
              <a:rPr lang="en-US" dirty="0">
                <a:ea typeface="Barlow" panose="00000500000000000000" pitchFamily="2" charset="0"/>
                <a:cs typeface="Barlow" panose="00000500000000000000" pitchFamily="2" charset="0"/>
              </a:rPr>
              <a:t>The information that follows is based on what we know as of today (11/10/2021). U.S. DOE will be issuing additional guidance. </a:t>
            </a:r>
          </a:p>
          <a:p>
            <a:pPr marL="342900" marR="64135" lvl="0" indent="-342900">
              <a:spcBef>
                <a:spcPts val="300"/>
              </a:spcBef>
              <a:spcAft>
                <a:spcPts val="300"/>
              </a:spcAft>
              <a:buFont typeface="Symbol" panose="05050102010706020507" pitchFamily="18" charset="2"/>
              <a:buChar char=""/>
            </a:pPr>
            <a:r>
              <a:rPr lang="en-US" dirty="0"/>
              <a:t>Refer to studentaid.gov (click </a:t>
            </a:r>
            <a:r>
              <a:rPr lang="en-US" dirty="0">
                <a:hlinkClick r:id="rId2"/>
              </a:rPr>
              <a:t>here</a:t>
            </a:r>
            <a:r>
              <a:rPr lang="en-US" dirty="0"/>
              <a:t>) for updated waiver information and FAQ. </a:t>
            </a:r>
          </a:p>
          <a:p>
            <a:pPr marL="342900" marR="64135" lvl="0" indent="-342900">
              <a:spcBef>
                <a:spcPts val="300"/>
              </a:spcBef>
              <a:spcAft>
                <a:spcPts val="300"/>
              </a:spcAft>
              <a:buFont typeface="Symbol" panose="05050102010706020507" pitchFamily="18" charset="2"/>
              <a:buChar char=""/>
            </a:pPr>
            <a:r>
              <a:rPr lang="en-US" dirty="0"/>
              <a:t>If in the process you find out you need to consolidate your loans, you can do that online at </a:t>
            </a:r>
            <a:r>
              <a:rPr lang="en-US" dirty="0">
                <a:hlinkClick r:id="rId3"/>
              </a:rPr>
              <a:t>studentaid.gov</a:t>
            </a:r>
            <a:r>
              <a:rPr lang="en-US" dirty="0"/>
              <a:t>. But consolidation can be tricky. </a:t>
            </a:r>
          </a:p>
          <a:p>
            <a:pPr marL="342900" marR="64135" lvl="0" indent="-342900">
              <a:spcBef>
                <a:spcPts val="300"/>
              </a:spcBef>
              <a:spcAft>
                <a:spcPts val="300"/>
              </a:spcAft>
              <a:buFont typeface="Symbol" panose="05050102010706020507" pitchFamily="18" charset="2"/>
              <a:buChar char=""/>
            </a:pPr>
            <a:r>
              <a:rPr lang="en-US" dirty="0"/>
              <a:t>When in doubt, get help. Contact EDCAP (</a:t>
            </a:r>
            <a:r>
              <a:rPr lang="en-US" dirty="0">
                <a:hlinkClick r:id="rId4"/>
              </a:rPr>
              <a:t>edcap@cssny.org</a:t>
            </a:r>
            <a:r>
              <a:rPr lang="en-US" dirty="0"/>
              <a:t>). </a:t>
            </a:r>
          </a:p>
        </p:txBody>
      </p:sp>
      <p:pic>
        <p:nvPicPr>
          <p:cNvPr id="6" name="Graphic 5" descr="Warning with solid fill">
            <a:extLst>
              <a:ext uri="{FF2B5EF4-FFF2-40B4-BE49-F238E27FC236}">
                <a16:creationId xmlns:a16="http://schemas.microsoft.com/office/drawing/2014/main" id="{74B5FA81-0CA9-421A-8504-94FA9728C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07955" y="382830"/>
            <a:ext cx="914400" cy="914400"/>
          </a:xfrm>
          <a:prstGeom prst="rect">
            <a:avLst/>
          </a:prstGeom>
        </p:spPr>
      </p:pic>
    </p:spTree>
    <p:extLst>
      <p:ext uri="{BB962C8B-B14F-4D97-AF65-F5344CB8AC3E}">
        <p14:creationId xmlns:p14="http://schemas.microsoft.com/office/powerpoint/2010/main" val="2570513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Temporary Waiver Opportunity:</a:t>
            </a:r>
            <a:br>
              <a:rPr lang="en-US" dirty="0"/>
            </a:br>
            <a:r>
              <a:rPr lang="en-US" dirty="0"/>
              <a:t>Required Actions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39</a:t>
            </a:fld>
            <a:endParaRPr lang="en-US" dirty="0"/>
          </a:p>
        </p:txBody>
      </p:sp>
      <p:sp>
        <p:nvSpPr>
          <p:cNvPr id="5" name="Content Placeholder 4">
            <a:extLst>
              <a:ext uri="{FF2B5EF4-FFF2-40B4-BE49-F238E27FC236}">
                <a16:creationId xmlns:a16="http://schemas.microsoft.com/office/drawing/2014/main" id="{AEBFAA8A-7E49-4BA8-A492-26417B14BF0C}"/>
              </a:ext>
            </a:extLst>
          </p:cNvPr>
          <p:cNvSpPr>
            <a:spLocks noGrp="1"/>
          </p:cNvSpPr>
          <p:nvPr>
            <p:ph idx="1"/>
          </p:nvPr>
        </p:nvSpPr>
        <p:spPr>
          <a:xfrm>
            <a:off x="533400" y="3595001"/>
            <a:ext cx="8077200" cy="2030896"/>
          </a:xfrm>
        </p:spPr>
        <p:txBody>
          <a:bodyPr>
            <a:normAutofit/>
          </a:bodyPr>
          <a:lstStyle/>
          <a:p>
            <a:pPr marL="173736" lvl="1">
              <a:buFont typeface="Arial" panose="020B0604020202020204" pitchFamily="34" charset="0"/>
              <a:buChar char="•"/>
            </a:pPr>
            <a:r>
              <a:rPr lang="en-US" dirty="0">
                <a:latin typeface="Barlow ExtraBold" panose="00000900000000000000" pitchFamily="2" charset="0"/>
              </a:rPr>
              <a:t>What is required?: </a:t>
            </a:r>
            <a:r>
              <a:rPr lang="en-US" dirty="0"/>
              <a:t>You may receive additional credit without taking any action.  But you should submit the</a:t>
            </a:r>
            <a:r>
              <a:rPr lang="en-US" dirty="0">
                <a:hlinkClick r:id="rId2"/>
              </a:rPr>
              <a:t> PSLF Certification and Application Form(s)</a:t>
            </a:r>
            <a:r>
              <a:rPr lang="en-US" u="sng" dirty="0">
                <a:hlinkClick r:id="rId2"/>
              </a:rPr>
              <a:t> </a:t>
            </a:r>
            <a:r>
              <a:rPr lang="en-US" dirty="0"/>
              <a:t>if you need to update your qualifying payment count.</a:t>
            </a:r>
          </a:p>
          <a:p>
            <a:pPr marL="173736" lvl="1">
              <a:buFont typeface="Arial" panose="020B0604020202020204" pitchFamily="34" charset="0"/>
              <a:buChar char="•"/>
            </a:pPr>
            <a:r>
              <a:rPr lang="en-US" dirty="0">
                <a:latin typeface="Barlow ExtraBold" panose="00000900000000000000" pitchFamily="2" charset="0"/>
              </a:rPr>
              <a:t>When to act?: </a:t>
            </a:r>
            <a:r>
              <a:rPr lang="en-US" dirty="0"/>
              <a:t>If you need to update your qualifying payment count,  or if you are disputing ineligible payments , you should do this ASAP!</a:t>
            </a:r>
          </a:p>
          <a:p>
            <a:pPr lvl="1"/>
            <a:endParaRPr lang="en-US" dirty="0"/>
          </a:p>
        </p:txBody>
      </p:sp>
      <p:graphicFrame>
        <p:nvGraphicFramePr>
          <p:cNvPr id="4" name="Diagram 3">
            <a:extLst>
              <a:ext uri="{FF2B5EF4-FFF2-40B4-BE49-F238E27FC236}">
                <a16:creationId xmlns:a16="http://schemas.microsoft.com/office/drawing/2014/main" id="{BFD23ACD-5EC0-4E2D-ABBD-3AEB2DD2C166}"/>
              </a:ext>
            </a:extLst>
          </p:cNvPr>
          <p:cNvGraphicFramePr/>
          <p:nvPr/>
        </p:nvGraphicFramePr>
        <p:xfrm>
          <a:off x="579120" y="1451461"/>
          <a:ext cx="7902437" cy="2143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96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12058" y="3146543"/>
            <a:ext cx="7975350" cy="1406154"/>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rPr>
              <a:t>Public Service Loan Forgiveness:</a:t>
            </a:r>
          </a:p>
          <a:p>
            <a:pPr marL="12700" marR="5080">
              <a:lnSpc>
                <a:spcPts val="4800"/>
              </a:lnSpc>
              <a:spcBef>
                <a:spcPts val="665"/>
              </a:spcBef>
            </a:pPr>
            <a:r>
              <a:rPr lang="en-US" sz="4400" dirty="0">
                <a:solidFill>
                  <a:srgbClr val="05692F"/>
                </a:solidFill>
              </a:rPr>
              <a:t>Program History  </a:t>
            </a:r>
          </a:p>
        </p:txBody>
      </p:sp>
      <p:sp>
        <p:nvSpPr>
          <p:cNvPr id="2" name="Slide Number Placeholder 1">
            <a:extLst>
              <a:ext uri="{FF2B5EF4-FFF2-40B4-BE49-F238E27FC236}">
                <a16:creationId xmlns:a16="http://schemas.microsoft.com/office/drawing/2014/main" id="{7864096A-F513-4E2D-9EC2-20D0486E8E09}"/>
              </a:ext>
            </a:extLst>
          </p:cNvPr>
          <p:cNvSpPr>
            <a:spLocks noGrp="1"/>
          </p:cNvSpPr>
          <p:nvPr>
            <p:ph type="sldNum" sz="quarter" idx="12"/>
          </p:nvPr>
        </p:nvSpPr>
        <p:spPr/>
        <p:txBody>
          <a:bodyPr/>
          <a:lstStyle/>
          <a:p>
            <a:pPr>
              <a:defRPr/>
            </a:pPr>
            <a:fld id="{E97B734B-BE99-4B13-8B3B-73BDADC290B3}" type="slidenum">
              <a:rPr lang="en-US" smtClean="0"/>
              <a:pPr>
                <a:defRPr/>
              </a:pPr>
              <a:t>4</a:t>
            </a:fld>
            <a:endParaRPr lang="en-US" dirty="0"/>
          </a:p>
        </p:txBody>
      </p:sp>
    </p:spTree>
    <p:extLst>
      <p:ext uri="{BB962C8B-B14F-4D97-AF65-F5344CB8AC3E}">
        <p14:creationId xmlns:p14="http://schemas.microsoft.com/office/powerpoint/2010/main" val="1922965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Temporary Waiver Opportunity:</a:t>
            </a:r>
            <a:br>
              <a:rPr lang="en-US" dirty="0"/>
            </a:br>
            <a:r>
              <a:rPr lang="en-US" dirty="0"/>
              <a:t>Required Actions,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40</a:t>
            </a:fld>
            <a:endParaRPr lang="en-US" dirty="0"/>
          </a:p>
        </p:txBody>
      </p:sp>
      <p:sp>
        <p:nvSpPr>
          <p:cNvPr id="5" name="Content Placeholder 4">
            <a:extLst>
              <a:ext uri="{FF2B5EF4-FFF2-40B4-BE49-F238E27FC236}">
                <a16:creationId xmlns:a16="http://schemas.microsoft.com/office/drawing/2014/main" id="{AEBFAA8A-7E49-4BA8-A492-26417B14BF0C}"/>
              </a:ext>
            </a:extLst>
          </p:cNvPr>
          <p:cNvSpPr>
            <a:spLocks noGrp="1"/>
          </p:cNvSpPr>
          <p:nvPr>
            <p:ph idx="1"/>
          </p:nvPr>
        </p:nvSpPr>
        <p:spPr>
          <a:xfrm>
            <a:off x="533400" y="3738268"/>
            <a:ext cx="8077200" cy="2527852"/>
          </a:xfrm>
        </p:spPr>
        <p:txBody>
          <a:bodyPr>
            <a:noAutofit/>
          </a:bodyPr>
          <a:lstStyle/>
          <a:p>
            <a:pPr marL="173736" lvl="1">
              <a:buFont typeface="Arial" panose="020B0604020202020204" pitchFamily="34" charset="0"/>
              <a:buChar char="•"/>
            </a:pPr>
            <a:r>
              <a:rPr lang="en-US" dirty="0">
                <a:latin typeface="Barlow ExtraBold" panose="00000900000000000000" pitchFamily="2" charset="0"/>
              </a:rPr>
              <a:t>What is required?: </a:t>
            </a:r>
            <a:r>
              <a:rPr lang="en-US" dirty="0"/>
              <a:t>You will need to submit the </a:t>
            </a:r>
            <a:r>
              <a:rPr lang="en-US" dirty="0">
                <a:hlinkClick r:id="rId2"/>
              </a:rPr>
              <a:t>PSLF Certification and Application Form(s)</a:t>
            </a:r>
            <a:r>
              <a:rPr lang="en-US" u="sng" dirty="0">
                <a:hlinkClick r:id="rId2"/>
              </a:rPr>
              <a:t> </a:t>
            </a:r>
            <a:r>
              <a:rPr lang="en-US" dirty="0"/>
              <a:t>by October 31, 2022.  You need to submit </a:t>
            </a:r>
            <a:r>
              <a:rPr lang="en-US" b="1" u="sng" dirty="0"/>
              <a:t>one form for each employer</a:t>
            </a:r>
            <a:r>
              <a:rPr lang="en-US" dirty="0"/>
              <a:t> you worked for over the period you think you have made qualifying payments. Qualifying payments start October 1, 2007. </a:t>
            </a:r>
          </a:p>
          <a:p>
            <a:pPr marL="173736" lvl="1">
              <a:buFont typeface="Arial" panose="020B0604020202020204" pitchFamily="34" charset="0"/>
              <a:buChar char="•"/>
            </a:pPr>
            <a:r>
              <a:rPr lang="en-US" dirty="0">
                <a:latin typeface="Barlow ExtraBold" panose="00000900000000000000" pitchFamily="2" charset="0"/>
              </a:rPr>
              <a:t>When to act?: </a:t>
            </a:r>
            <a:r>
              <a:rPr lang="en-US" dirty="0"/>
              <a:t>You can submit the PSLF Certification Form to FedLoan  now, even if FedLoan is not your servicer. If the form isn’t processed by the time FedLoan exits the business, it will be forwarded to the new PSLF servicer.</a:t>
            </a:r>
          </a:p>
        </p:txBody>
      </p:sp>
      <p:graphicFrame>
        <p:nvGraphicFramePr>
          <p:cNvPr id="4" name="Diagram 3">
            <a:extLst>
              <a:ext uri="{FF2B5EF4-FFF2-40B4-BE49-F238E27FC236}">
                <a16:creationId xmlns:a16="http://schemas.microsoft.com/office/drawing/2014/main" id="{BFD23ACD-5EC0-4E2D-ABBD-3AEB2DD2C166}"/>
              </a:ext>
            </a:extLst>
          </p:cNvPr>
          <p:cNvGraphicFramePr/>
          <p:nvPr/>
        </p:nvGraphicFramePr>
        <p:xfrm>
          <a:off x="692426" y="1485602"/>
          <a:ext cx="7378148" cy="2143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829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Temporary Waiver Opportunity:</a:t>
            </a:r>
            <a:br>
              <a:rPr lang="en-US" dirty="0"/>
            </a:br>
            <a:r>
              <a:rPr lang="en-US" dirty="0"/>
              <a:t>Required Actions,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41</a:t>
            </a:fld>
            <a:endParaRPr lang="en-US" dirty="0"/>
          </a:p>
        </p:txBody>
      </p:sp>
      <p:sp>
        <p:nvSpPr>
          <p:cNvPr id="5" name="Content Placeholder 4">
            <a:extLst>
              <a:ext uri="{FF2B5EF4-FFF2-40B4-BE49-F238E27FC236}">
                <a16:creationId xmlns:a16="http://schemas.microsoft.com/office/drawing/2014/main" id="{AEBFAA8A-7E49-4BA8-A492-26417B14BF0C}"/>
              </a:ext>
            </a:extLst>
          </p:cNvPr>
          <p:cNvSpPr>
            <a:spLocks noGrp="1"/>
          </p:cNvSpPr>
          <p:nvPr>
            <p:ph idx="1"/>
          </p:nvPr>
        </p:nvSpPr>
        <p:spPr>
          <a:xfrm>
            <a:off x="533400" y="3429000"/>
            <a:ext cx="8077200" cy="2219739"/>
          </a:xfrm>
        </p:spPr>
        <p:txBody>
          <a:bodyPr>
            <a:normAutofit/>
          </a:bodyPr>
          <a:lstStyle/>
          <a:p>
            <a:pPr marL="173736" lvl="1" indent="-173736">
              <a:buFont typeface="Arial" panose="020B0604020202020204" pitchFamily="34" charset="0"/>
              <a:buChar char="•"/>
            </a:pPr>
            <a:r>
              <a:rPr lang="en-US" dirty="0">
                <a:latin typeface="Barlow ExtraBold" panose="00000900000000000000" pitchFamily="2" charset="0"/>
              </a:rPr>
              <a:t>What is required?: </a:t>
            </a:r>
            <a:r>
              <a:rPr lang="en-US" dirty="0"/>
              <a:t>You will need to consolidate these loans into a Direct Consolidation Loan first and then submit the </a:t>
            </a:r>
            <a:r>
              <a:rPr lang="en-US" dirty="0">
                <a:hlinkClick r:id="rId2"/>
              </a:rPr>
              <a:t>PSLF Certification and Application Form(s)</a:t>
            </a:r>
            <a:r>
              <a:rPr lang="en-US" u="sng" dirty="0">
                <a:hlinkClick r:id="rId2"/>
              </a:rPr>
              <a:t> </a:t>
            </a:r>
            <a:r>
              <a:rPr lang="en-US" dirty="0"/>
              <a:t> by </a:t>
            </a:r>
            <a:r>
              <a:rPr lang="en-US" b="1" dirty="0"/>
              <a:t>October 31, 2022</a:t>
            </a:r>
            <a:r>
              <a:rPr lang="en-US" dirty="0"/>
              <a:t>.  You need to submit </a:t>
            </a:r>
            <a:r>
              <a:rPr lang="en-US" b="1" dirty="0"/>
              <a:t>one form for each employer </a:t>
            </a:r>
            <a:r>
              <a:rPr lang="en-US" dirty="0"/>
              <a:t>you worked for over the period you think you have made qualifying payments.</a:t>
            </a:r>
          </a:p>
        </p:txBody>
      </p:sp>
      <p:graphicFrame>
        <p:nvGraphicFramePr>
          <p:cNvPr id="4" name="Diagram 3">
            <a:extLst>
              <a:ext uri="{FF2B5EF4-FFF2-40B4-BE49-F238E27FC236}">
                <a16:creationId xmlns:a16="http://schemas.microsoft.com/office/drawing/2014/main" id="{BFD23ACD-5EC0-4E2D-ABBD-3AEB2DD2C166}"/>
              </a:ext>
            </a:extLst>
          </p:cNvPr>
          <p:cNvGraphicFramePr/>
          <p:nvPr/>
        </p:nvGraphicFramePr>
        <p:xfrm>
          <a:off x="533400" y="1680802"/>
          <a:ext cx="4914900" cy="1633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Rounded Corners 11">
            <a:extLst>
              <a:ext uri="{FF2B5EF4-FFF2-40B4-BE49-F238E27FC236}">
                <a16:creationId xmlns:a16="http://schemas.microsoft.com/office/drawing/2014/main" id="{960AECD8-C0AD-4D4C-9283-2C0FFBB72589}"/>
              </a:ext>
            </a:extLst>
          </p:cNvPr>
          <p:cNvSpPr/>
          <p:nvPr/>
        </p:nvSpPr>
        <p:spPr>
          <a:xfrm>
            <a:off x="533400" y="5079980"/>
            <a:ext cx="8023860" cy="932200"/>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Barlow" panose="00000500000000000000" pitchFamily="2" charset="0"/>
              </a:rPr>
              <a:t>Caution: </a:t>
            </a:r>
            <a:r>
              <a:rPr lang="en-US" sz="1600" dirty="0">
                <a:solidFill>
                  <a:schemeClr val="tx1"/>
                </a:solidFill>
                <a:latin typeface="Barlow" panose="00000500000000000000" pitchFamily="2" charset="0"/>
              </a:rPr>
              <a:t>If you have a mix of Direct and FFEL/Perkins loans, you should probably only consolidate the FFEL/Pekins loans.  Leave the Direct Loans as is. See “Possible Consolidation Hurdles” for more detail.  Get help if needed!</a:t>
            </a:r>
            <a:endParaRPr lang="en-US" sz="1600" b="1" i="1" dirty="0">
              <a:solidFill>
                <a:schemeClr val="tx1"/>
              </a:solidFill>
              <a:latin typeface="Barlow" panose="00000500000000000000" pitchFamily="2" charset="0"/>
            </a:endParaRPr>
          </a:p>
        </p:txBody>
      </p:sp>
    </p:spTree>
    <p:extLst>
      <p:ext uri="{BB962C8B-B14F-4D97-AF65-F5344CB8AC3E}">
        <p14:creationId xmlns:p14="http://schemas.microsoft.com/office/powerpoint/2010/main" val="4009465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Possible Consolidation Hurdles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a:xfrm>
            <a:off x="6735417" y="6427565"/>
            <a:ext cx="2057400" cy="365125"/>
          </a:xfrm>
        </p:spPr>
        <p:txBody>
          <a:bodyPr/>
          <a:lstStyle/>
          <a:p>
            <a:pPr>
              <a:defRPr/>
            </a:pPr>
            <a:fld id="{E97B734B-BE99-4B13-8B3B-73BDADC290B3}" type="slidenum">
              <a:rPr lang="en-US" smtClean="0"/>
              <a:pPr>
                <a:defRPr/>
              </a:pPr>
              <a:t>42</a:t>
            </a:fld>
            <a:endParaRPr lang="en-US" dirty="0"/>
          </a:p>
        </p:txBody>
      </p:sp>
      <p:sp>
        <p:nvSpPr>
          <p:cNvPr id="5" name="Rectangle: Rounded Corners 4">
            <a:extLst>
              <a:ext uri="{FF2B5EF4-FFF2-40B4-BE49-F238E27FC236}">
                <a16:creationId xmlns:a16="http://schemas.microsoft.com/office/drawing/2014/main" id="{A67300A7-F999-47B9-99C2-B391854A9141}"/>
              </a:ext>
            </a:extLst>
          </p:cNvPr>
          <p:cNvSpPr/>
          <p:nvPr/>
        </p:nvSpPr>
        <p:spPr>
          <a:xfrm>
            <a:off x="533401" y="5452259"/>
            <a:ext cx="8077200" cy="621342"/>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solidFill>
                <a:latin typeface="Barlow" panose="00000500000000000000" pitchFamily="2" charset="0"/>
              </a:rPr>
              <a:t>Remember</a:t>
            </a:r>
            <a:r>
              <a:rPr lang="en-US" sz="1500" dirty="0">
                <a:solidFill>
                  <a:schemeClr val="tx1"/>
                </a:solidFill>
                <a:latin typeface="Barlow" panose="00000500000000000000" pitchFamily="2" charset="0"/>
              </a:rPr>
              <a:t>: After consolidating FFEL, Perkins and other non-Direct loans, you must file the PSLF Certification and Application Form.</a:t>
            </a:r>
            <a:r>
              <a:rPr lang="en-US" sz="1500" b="1" dirty="0">
                <a:solidFill>
                  <a:schemeClr val="tx1"/>
                </a:solidFill>
                <a:latin typeface="Barlow" panose="00000500000000000000" pitchFamily="2" charset="0"/>
              </a:rPr>
              <a:t>  Ask for help!  Contact EDCAP.</a:t>
            </a:r>
          </a:p>
        </p:txBody>
      </p:sp>
      <p:sp>
        <p:nvSpPr>
          <p:cNvPr id="6" name="Content Placeholder 5">
            <a:extLst>
              <a:ext uri="{FF2B5EF4-FFF2-40B4-BE49-F238E27FC236}">
                <a16:creationId xmlns:a16="http://schemas.microsoft.com/office/drawing/2014/main" id="{81247F0B-B945-4653-B73E-4B2AFA3559C1}"/>
              </a:ext>
            </a:extLst>
          </p:cNvPr>
          <p:cNvSpPr>
            <a:spLocks noGrp="1"/>
          </p:cNvSpPr>
          <p:nvPr>
            <p:ph idx="1"/>
          </p:nvPr>
        </p:nvSpPr>
        <p:spPr/>
        <p:txBody>
          <a:bodyPr/>
          <a:lstStyle/>
          <a:p>
            <a:pPr lvl="0"/>
            <a:r>
              <a:rPr lang="en-US" dirty="0">
                <a:latin typeface="Barlow" panose="00000500000000000000" pitchFamily="2" charset="0"/>
              </a:rPr>
              <a:t> </a:t>
            </a:r>
            <a:r>
              <a:rPr lang="en-US" b="1" dirty="0">
                <a:latin typeface="Barlow" panose="00000500000000000000" pitchFamily="2" charset="0"/>
              </a:rPr>
              <a:t>What if I have </a:t>
            </a:r>
            <a:r>
              <a:rPr lang="en-US" b="1" u="sng" dirty="0">
                <a:latin typeface="Barlow" panose="00000500000000000000" pitchFamily="2" charset="0"/>
              </a:rPr>
              <a:t>ONLY</a:t>
            </a:r>
            <a:r>
              <a:rPr lang="en-US" b="1" dirty="0">
                <a:latin typeface="Barlow" panose="00000500000000000000" pitchFamily="2" charset="0"/>
              </a:rPr>
              <a:t> FFEL, Perkins or other non-Direct loans?</a:t>
            </a:r>
          </a:p>
          <a:p>
            <a:pPr lvl="1"/>
            <a:r>
              <a:rPr lang="en-US" sz="1600" dirty="0">
                <a:latin typeface="Barlow" panose="00000500000000000000" pitchFamily="2" charset="0"/>
              </a:rPr>
              <a:t>Consolidate them and select FedLoan as your servicer in the consolidation application until further notice.</a:t>
            </a:r>
          </a:p>
          <a:p>
            <a:pPr lvl="0"/>
            <a:r>
              <a:rPr lang="en-US" b="1" dirty="0">
                <a:latin typeface="Barlow" panose="00000500000000000000" pitchFamily="2" charset="0"/>
              </a:rPr>
              <a:t>What if I have FFEL, Perkins or other non-Direct loans </a:t>
            </a:r>
            <a:r>
              <a:rPr lang="en-US" b="1" u="sng" dirty="0">
                <a:latin typeface="Barlow" panose="00000500000000000000" pitchFamily="2" charset="0"/>
              </a:rPr>
              <a:t>AND</a:t>
            </a:r>
            <a:r>
              <a:rPr lang="en-US" b="1" dirty="0">
                <a:latin typeface="Barlow" panose="00000500000000000000" pitchFamily="2" charset="0"/>
              </a:rPr>
              <a:t> Direct loans that are currently at one servicer?</a:t>
            </a:r>
          </a:p>
          <a:p>
            <a:pPr lvl="1">
              <a:lnSpc>
                <a:spcPct val="100000"/>
              </a:lnSpc>
              <a:spcBef>
                <a:spcPts val="300"/>
              </a:spcBef>
              <a:spcAft>
                <a:spcPts val="300"/>
              </a:spcAft>
            </a:pPr>
            <a:r>
              <a:rPr lang="en-US" sz="1600" dirty="0">
                <a:latin typeface="Barlow" panose="00000500000000000000" pitchFamily="2" charset="0"/>
              </a:rPr>
              <a:t>Consolidate </a:t>
            </a:r>
            <a:r>
              <a:rPr lang="en-US" sz="1600" u="sng" dirty="0">
                <a:latin typeface="Barlow" panose="00000500000000000000" pitchFamily="2" charset="0"/>
              </a:rPr>
              <a:t>ONLY</a:t>
            </a:r>
            <a:r>
              <a:rPr lang="en-US" sz="1600" dirty="0">
                <a:latin typeface="Barlow" panose="00000500000000000000" pitchFamily="2" charset="0"/>
              </a:rPr>
              <a:t> the FFEL, Perkins and other </a:t>
            </a:r>
            <a:r>
              <a:rPr lang="en-US" sz="1600" b="1" dirty="0">
                <a:latin typeface="Barlow" panose="00000500000000000000" pitchFamily="2" charset="0"/>
              </a:rPr>
              <a:t>non-Direct</a:t>
            </a:r>
            <a:r>
              <a:rPr lang="en-US" sz="1600" dirty="0">
                <a:latin typeface="Barlow" panose="00000500000000000000" pitchFamily="2" charset="0"/>
              </a:rPr>
              <a:t> loans.  It may be best to consolidate them with your current servicer.  </a:t>
            </a:r>
            <a:r>
              <a:rPr lang="en-US" sz="1600" b="1" dirty="0">
                <a:solidFill>
                  <a:srgbClr val="FF0000"/>
                </a:solidFill>
                <a:latin typeface="Barlow" panose="00000500000000000000" pitchFamily="2" charset="0"/>
              </a:rPr>
              <a:t>DO NOT consolidate Direct + Non-Direct loans together unless you get expert advice! </a:t>
            </a:r>
          </a:p>
          <a:p>
            <a:pPr lvl="1">
              <a:lnSpc>
                <a:spcPct val="100000"/>
              </a:lnSpc>
              <a:spcBef>
                <a:spcPts val="300"/>
              </a:spcBef>
              <a:spcAft>
                <a:spcPts val="300"/>
              </a:spcAft>
            </a:pPr>
            <a:r>
              <a:rPr lang="en-US" sz="1600" dirty="0">
                <a:latin typeface="Barlow" panose="00000500000000000000" pitchFamily="2" charset="0"/>
              </a:rPr>
              <a:t>When the consolidation is complete, file the PSLF Certification Form and all your loans will be transferred to the servicer handling PSLF (currently FedLoan). </a:t>
            </a:r>
          </a:p>
          <a:p>
            <a:pPr lvl="1">
              <a:lnSpc>
                <a:spcPct val="100000"/>
              </a:lnSpc>
              <a:spcBef>
                <a:spcPts val="300"/>
              </a:spcBef>
              <a:spcAft>
                <a:spcPts val="300"/>
              </a:spcAft>
            </a:pPr>
            <a:r>
              <a:rPr lang="en-US" sz="1600" dirty="0">
                <a:latin typeface="Barlow" panose="00000500000000000000" pitchFamily="2" charset="0"/>
              </a:rPr>
              <a:t>This will prevent you from having to deal with more than one servicer.</a:t>
            </a:r>
          </a:p>
        </p:txBody>
      </p:sp>
    </p:spTree>
    <p:extLst>
      <p:ext uri="{BB962C8B-B14F-4D97-AF65-F5344CB8AC3E}">
        <p14:creationId xmlns:p14="http://schemas.microsoft.com/office/powerpoint/2010/main" val="822271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02119" y="3851864"/>
            <a:ext cx="7975350" cy="700833"/>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rPr>
              <a:t>Does PSLF Make Sense?</a:t>
            </a:r>
          </a:p>
        </p:txBody>
      </p:sp>
      <p:sp>
        <p:nvSpPr>
          <p:cNvPr id="2" name="Slide Number Placeholder 1">
            <a:extLst>
              <a:ext uri="{FF2B5EF4-FFF2-40B4-BE49-F238E27FC236}">
                <a16:creationId xmlns:a16="http://schemas.microsoft.com/office/drawing/2014/main" id="{7864096A-F513-4E2D-9EC2-20D0486E8E09}"/>
              </a:ext>
            </a:extLst>
          </p:cNvPr>
          <p:cNvSpPr>
            <a:spLocks noGrp="1"/>
          </p:cNvSpPr>
          <p:nvPr>
            <p:ph type="sldNum" sz="quarter" idx="12"/>
          </p:nvPr>
        </p:nvSpPr>
        <p:spPr/>
        <p:txBody>
          <a:bodyPr/>
          <a:lstStyle/>
          <a:p>
            <a:pPr>
              <a:defRPr/>
            </a:pPr>
            <a:fld id="{E97B734B-BE99-4B13-8B3B-73BDADC290B3}" type="slidenum">
              <a:rPr lang="en-US" smtClean="0"/>
              <a:pPr>
                <a:defRPr/>
              </a:pPr>
              <a:t>43</a:t>
            </a:fld>
            <a:endParaRPr lang="en-US" dirty="0"/>
          </a:p>
        </p:txBody>
      </p:sp>
    </p:spTree>
    <p:extLst>
      <p:ext uri="{BB962C8B-B14F-4D97-AF65-F5344CB8AC3E}">
        <p14:creationId xmlns:p14="http://schemas.microsoft.com/office/powerpoint/2010/main" val="1309058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Just Because Someone Qualifies Doesn’t Always Mean It’s The Best Strategy</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44</a:t>
            </a:fld>
            <a:endParaRPr lang="en-US" dirty="0"/>
          </a:p>
        </p:txBody>
      </p:sp>
      <p:sp>
        <p:nvSpPr>
          <p:cNvPr id="8" name="Content Placeholder 7">
            <a:extLst>
              <a:ext uri="{FF2B5EF4-FFF2-40B4-BE49-F238E27FC236}">
                <a16:creationId xmlns:a16="http://schemas.microsoft.com/office/drawing/2014/main" id="{F469F2F2-3CAA-419C-B1B3-9044C0BF5C4C}"/>
              </a:ext>
            </a:extLst>
          </p:cNvPr>
          <p:cNvSpPr txBox="1">
            <a:spLocks noGrp="1"/>
          </p:cNvSpPr>
          <p:nvPr>
            <p:ph idx="1"/>
          </p:nvPr>
        </p:nvSpPr>
        <p:spPr>
          <a:xfrm>
            <a:off x="533400" y="1460740"/>
            <a:ext cx="8077200" cy="3719223"/>
          </a:xfrm>
          <a:prstGeom prst="rect">
            <a:avLst/>
          </a:prstGeom>
          <a:noFill/>
        </p:spPr>
        <p:txBody>
          <a:bodyPr wrap="square" rtlCol="0">
            <a:spAutoFit/>
          </a:bodyPr>
          <a:lstStyle/>
          <a:p>
            <a:pPr>
              <a:spcBef>
                <a:spcPts val="300"/>
              </a:spcBef>
              <a:spcAft>
                <a:spcPts val="300"/>
              </a:spcAft>
            </a:pPr>
            <a:r>
              <a:rPr lang="en-US" dirty="0">
                <a:latin typeface="Barlow" panose="00000500000000000000" pitchFamily="2" charset="0"/>
              </a:rPr>
              <a:t>How large is </a:t>
            </a:r>
            <a:r>
              <a:rPr lang="en-US" dirty="0"/>
              <a:t>the</a:t>
            </a:r>
            <a:r>
              <a:rPr lang="en-US" dirty="0">
                <a:latin typeface="Barlow" panose="00000500000000000000" pitchFamily="2" charset="0"/>
              </a:rPr>
              <a:t> debt?</a:t>
            </a:r>
          </a:p>
          <a:p>
            <a:pPr marL="742950" lvl="1" indent="-285750">
              <a:spcBef>
                <a:spcPts val="300"/>
              </a:spcBef>
              <a:spcAft>
                <a:spcPts val="300"/>
              </a:spcAft>
              <a:buFont typeface="Calibri" panose="020F0502020204030204" pitchFamily="34" charset="0"/>
              <a:buChar char="–"/>
            </a:pPr>
            <a:r>
              <a:rPr lang="en-US" dirty="0">
                <a:latin typeface="Barlow" panose="00000500000000000000" pitchFamily="2" charset="0"/>
              </a:rPr>
              <a:t>The bigger the debt, the more likely you are to benefit from the PSLF program.</a:t>
            </a:r>
          </a:p>
          <a:p>
            <a:pPr>
              <a:spcBef>
                <a:spcPts val="300"/>
              </a:spcBef>
              <a:spcAft>
                <a:spcPts val="300"/>
              </a:spcAft>
            </a:pPr>
            <a:r>
              <a:rPr lang="en-US" dirty="0">
                <a:latin typeface="Barlow" panose="00000500000000000000" pitchFamily="2" charset="0"/>
              </a:rPr>
              <a:t>What are </a:t>
            </a:r>
            <a:r>
              <a:rPr lang="en-US" dirty="0"/>
              <a:t>the</a:t>
            </a:r>
            <a:r>
              <a:rPr lang="en-US" dirty="0">
                <a:latin typeface="Barlow" panose="00000500000000000000" pitchFamily="2" charset="0"/>
              </a:rPr>
              <a:t> earnings prospects?</a:t>
            </a:r>
          </a:p>
          <a:p>
            <a:pPr marL="742950" lvl="1" indent="-285750">
              <a:spcBef>
                <a:spcPts val="300"/>
              </a:spcBef>
              <a:spcAft>
                <a:spcPts val="300"/>
              </a:spcAft>
              <a:buFont typeface="Calibri" panose="020F0502020204030204" pitchFamily="34" charset="0"/>
              <a:buChar char="–"/>
            </a:pPr>
            <a:r>
              <a:rPr lang="en-US" dirty="0">
                <a:latin typeface="Barlow" panose="00000500000000000000" pitchFamily="2" charset="0"/>
              </a:rPr>
              <a:t>If you anticipate modest earnings because of the profession you’ve chosen, PSLF may be right for you.</a:t>
            </a:r>
          </a:p>
          <a:p>
            <a:pPr>
              <a:spcBef>
                <a:spcPts val="300"/>
              </a:spcBef>
              <a:spcAft>
                <a:spcPts val="300"/>
              </a:spcAft>
            </a:pPr>
            <a:r>
              <a:rPr lang="en-US" dirty="0">
                <a:latin typeface="Barlow" panose="00000500000000000000" pitchFamily="2" charset="0"/>
              </a:rPr>
              <a:t>Can someone realistically expect to pay </a:t>
            </a:r>
            <a:r>
              <a:rPr lang="en-US" dirty="0"/>
              <a:t>their</a:t>
            </a:r>
            <a:r>
              <a:rPr lang="en-US" dirty="0">
                <a:latin typeface="Barlow" panose="00000500000000000000" pitchFamily="2" charset="0"/>
              </a:rPr>
              <a:t> debt in full in 10 years or less?</a:t>
            </a:r>
          </a:p>
          <a:p>
            <a:pPr marL="742950" lvl="1" indent="-285750">
              <a:spcBef>
                <a:spcPts val="300"/>
              </a:spcBef>
              <a:spcAft>
                <a:spcPts val="300"/>
              </a:spcAft>
              <a:buFont typeface="Calibri" panose="020F0502020204030204" pitchFamily="34" charset="0"/>
              <a:buChar char="–"/>
            </a:pPr>
            <a:r>
              <a:rPr lang="en-US" dirty="0">
                <a:latin typeface="Barlow" panose="00000500000000000000" pitchFamily="2" charset="0"/>
              </a:rPr>
              <a:t>If the answer is “no” , PSLF is a good option.</a:t>
            </a:r>
          </a:p>
          <a:p>
            <a:pPr lvl="1"/>
            <a:endParaRPr lang="en-US" dirty="0"/>
          </a:p>
        </p:txBody>
      </p:sp>
      <p:sp>
        <p:nvSpPr>
          <p:cNvPr id="10" name="Rectangle: Rounded Corners 9">
            <a:extLst>
              <a:ext uri="{FF2B5EF4-FFF2-40B4-BE49-F238E27FC236}">
                <a16:creationId xmlns:a16="http://schemas.microsoft.com/office/drawing/2014/main" id="{4359EAD9-9F42-4C6C-A3EE-93678A13E679}"/>
              </a:ext>
            </a:extLst>
          </p:cNvPr>
          <p:cNvSpPr/>
          <p:nvPr/>
        </p:nvSpPr>
        <p:spPr>
          <a:xfrm>
            <a:off x="533401" y="5091805"/>
            <a:ext cx="8077199" cy="685800"/>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Barlow" panose="00000500000000000000" pitchFamily="2" charset="0"/>
              </a:rPr>
              <a:t>Understanding the size of the debt relative to earnings potential is key! </a:t>
            </a:r>
            <a:r>
              <a:rPr lang="en-US" sz="1600" b="1" i="1" dirty="0">
                <a:solidFill>
                  <a:schemeClr val="tx1"/>
                </a:solidFill>
                <a:latin typeface="Barlow" panose="00000500000000000000" pitchFamily="2" charset="0"/>
              </a:rPr>
              <a:t>The </a:t>
            </a:r>
            <a:r>
              <a:rPr lang="en-US" sz="1600" b="1" i="1" dirty="0">
                <a:solidFill>
                  <a:schemeClr val="accent1"/>
                </a:solidFill>
                <a:latin typeface="Barlow" panose="00000500000000000000" pitchFamily="2" charset="0"/>
                <a:hlinkClick r:id="rId3">
                  <a:extLst>
                    <a:ext uri="{A12FA001-AC4F-418D-AE19-62706E023703}">
                      <ahyp:hlinkClr xmlns:ahyp="http://schemas.microsoft.com/office/drawing/2018/hyperlinkcolor" val="tx"/>
                    </a:ext>
                  </a:extLst>
                </a:hlinkClick>
              </a:rPr>
              <a:t>FSA Loan Simulator</a:t>
            </a:r>
            <a:r>
              <a:rPr lang="en-US" sz="1600" b="1" i="1" dirty="0">
                <a:solidFill>
                  <a:schemeClr val="tx1"/>
                </a:solidFill>
                <a:latin typeface="Barlow" panose="00000500000000000000" pitchFamily="2" charset="0"/>
              </a:rPr>
              <a:t> can be a useful tool in helping determine this.</a:t>
            </a:r>
            <a:endParaRPr lang="en-US" b="1" i="1" dirty="0">
              <a:solidFill>
                <a:schemeClr val="tx1"/>
              </a:solidFill>
              <a:latin typeface="Barlow" panose="00000500000000000000" pitchFamily="2" charset="0"/>
            </a:endParaRPr>
          </a:p>
        </p:txBody>
      </p:sp>
    </p:spTree>
    <p:extLst>
      <p:ext uri="{BB962C8B-B14F-4D97-AF65-F5344CB8AC3E}">
        <p14:creationId xmlns:p14="http://schemas.microsoft.com/office/powerpoint/2010/main" val="2758627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Meet Heather…</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45</a:t>
            </a:fld>
            <a:endParaRPr lang="en-US" dirty="0"/>
          </a:p>
        </p:txBody>
      </p:sp>
      <p:sp>
        <p:nvSpPr>
          <p:cNvPr id="10" name="Rectangle: Rounded Corners 9">
            <a:extLst>
              <a:ext uri="{FF2B5EF4-FFF2-40B4-BE49-F238E27FC236}">
                <a16:creationId xmlns:a16="http://schemas.microsoft.com/office/drawing/2014/main" id="{4359EAD9-9F42-4C6C-A3EE-93678A13E679}"/>
              </a:ext>
            </a:extLst>
          </p:cNvPr>
          <p:cNvSpPr/>
          <p:nvPr/>
        </p:nvSpPr>
        <p:spPr>
          <a:xfrm>
            <a:off x="714058" y="5468401"/>
            <a:ext cx="7823656" cy="685800"/>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solidFill>
                <a:latin typeface="Barlow" panose="00000500000000000000" pitchFamily="2" charset="0"/>
              </a:rPr>
              <a:t>PSLF Makes Sense for Heather: </a:t>
            </a:r>
            <a:r>
              <a:rPr lang="en-US" sz="1500" dirty="0">
                <a:solidFill>
                  <a:schemeClr val="tx1"/>
                </a:solidFill>
                <a:latin typeface="Barlow" panose="00000500000000000000" pitchFamily="2" charset="0"/>
              </a:rPr>
              <a:t>She is unlikely to be able to afford the $908 monthly payment under the Standard Plan to pay the loans off in 10 Years.</a:t>
            </a:r>
            <a:endParaRPr lang="en-US" sz="1500" b="1" i="1" dirty="0">
              <a:solidFill>
                <a:schemeClr val="tx1"/>
              </a:solidFill>
              <a:latin typeface="Barlow" panose="00000500000000000000" pitchFamily="2" charset="0"/>
            </a:endParaRPr>
          </a:p>
        </p:txBody>
      </p:sp>
      <p:sp>
        <p:nvSpPr>
          <p:cNvPr id="11" name="object 3">
            <a:extLst>
              <a:ext uri="{FF2B5EF4-FFF2-40B4-BE49-F238E27FC236}">
                <a16:creationId xmlns:a16="http://schemas.microsoft.com/office/drawing/2014/main" id="{5B289AB6-46CB-478D-B37E-769123C942BC}"/>
              </a:ext>
            </a:extLst>
          </p:cNvPr>
          <p:cNvSpPr txBox="1"/>
          <p:nvPr/>
        </p:nvSpPr>
        <p:spPr>
          <a:xfrm>
            <a:off x="2341962" y="1638564"/>
            <a:ext cx="4807585" cy="1089401"/>
          </a:xfrm>
          <a:prstGeom prst="rect">
            <a:avLst/>
          </a:prstGeom>
        </p:spPr>
        <p:txBody>
          <a:bodyPr vert="horz" wrap="square" lIns="0" tIns="139065" rIns="0" bIns="0" rtlCol="0">
            <a:spAutoFit/>
          </a:bodyPr>
          <a:lstStyle/>
          <a:p>
            <a:pPr marL="184785" indent="-172720">
              <a:lnSpc>
                <a:spcPct val="100000"/>
              </a:lnSpc>
              <a:spcBef>
                <a:spcPts val="1095"/>
              </a:spcBef>
              <a:buFont typeface="Arial"/>
              <a:buChar char="•"/>
              <a:tabLst>
                <a:tab pos="185420" algn="l"/>
              </a:tabLst>
            </a:pPr>
            <a:r>
              <a:rPr sz="1500" spc="-5" dirty="0">
                <a:latin typeface="Barlow"/>
                <a:cs typeface="Barlow"/>
              </a:rPr>
              <a:t>Federal</a:t>
            </a:r>
            <a:r>
              <a:rPr sz="1500" spc="15" dirty="0">
                <a:latin typeface="Barlow"/>
                <a:cs typeface="Barlow"/>
              </a:rPr>
              <a:t> </a:t>
            </a:r>
            <a:r>
              <a:rPr sz="1500" spc="-5" dirty="0">
                <a:latin typeface="Barlow"/>
                <a:cs typeface="Barlow"/>
              </a:rPr>
              <a:t>Student</a:t>
            </a:r>
            <a:r>
              <a:rPr sz="1500" spc="15" dirty="0">
                <a:latin typeface="Barlow"/>
                <a:cs typeface="Barlow"/>
              </a:rPr>
              <a:t> </a:t>
            </a:r>
            <a:r>
              <a:rPr sz="1500" spc="-10" dirty="0">
                <a:latin typeface="Barlow"/>
                <a:cs typeface="Barlow"/>
              </a:rPr>
              <a:t>Loans:</a:t>
            </a:r>
            <a:r>
              <a:rPr sz="1500" spc="40" dirty="0">
                <a:latin typeface="Barlow"/>
                <a:cs typeface="Barlow"/>
              </a:rPr>
              <a:t> </a:t>
            </a:r>
            <a:r>
              <a:rPr sz="1500" dirty="0">
                <a:latin typeface="Barlow"/>
                <a:cs typeface="Barlow"/>
              </a:rPr>
              <a:t>$80,000</a:t>
            </a:r>
            <a:r>
              <a:rPr lang="en-US" sz="1500" dirty="0">
                <a:latin typeface="Barlow"/>
                <a:cs typeface="Barlow"/>
              </a:rPr>
              <a:t> (Rate 6.5%)</a:t>
            </a:r>
            <a:endParaRPr sz="1500" dirty="0">
              <a:latin typeface="Barlow"/>
              <a:cs typeface="Barlow"/>
            </a:endParaRPr>
          </a:p>
          <a:p>
            <a:pPr marL="184785" indent="-172720">
              <a:lnSpc>
                <a:spcPct val="100000"/>
              </a:lnSpc>
              <a:spcBef>
                <a:spcPts val="994"/>
              </a:spcBef>
              <a:buFont typeface="Arial"/>
              <a:buChar char="•"/>
              <a:tabLst>
                <a:tab pos="185420" algn="l"/>
              </a:tabLst>
            </a:pPr>
            <a:r>
              <a:rPr sz="1500" spc="-5" dirty="0">
                <a:latin typeface="Barlow"/>
                <a:cs typeface="Barlow"/>
              </a:rPr>
              <a:t>Annual</a:t>
            </a:r>
            <a:r>
              <a:rPr sz="1500" spc="20" dirty="0">
                <a:latin typeface="Barlow"/>
                <a:cs typeface="Barlow"/>
              </a:rPr>
              <a:t> </a:t>
            </a:r>
            <a:r>
              <a:rPr sz="1500" dirty="0">
                <a:latin typeface="Barlow"/>
                <a:cs typeface="Barlow"/>
              </a:rPr>
              <a:t>Adjusted</a:t>
            </a:r>
            <a:r>
              <a:rPr sz="1500" spc="10" dirty="0">
                <a:latin typeface="Barlow"/>
                <a:cs typeface="Barlow"/>
              </a:rPr>
              <a:t> </a:t>
            </a:r>
            <a:r>
              <a:rPr sz="1500" spc="-5" dirty="0">
                <a:latin typeface="Barlow"/>
                <a:cs typeface="Barlow"/>
              </a:rPr>
              <a:t>Gross</a:t>
            </a:r>
            <a:r>
              <a:rPr sz="1500" spc="15" dirty="0">
                <a:latin typeface="Barlow"/>
                <a:cs typeface="Barlow"/>
              </a:rPr>
              <a:t> </a:t>
            </a:r>
            <a:r>
              <a:rPr sz="1500" spc="-5" dirty="0">
                <a:latin typeface="Barlow"/>
                <a:cs typeface="Barlow"/>
              </a:rPr>
              <a:t>Income:</a:t>
            </a:r>
            <a:r>
              <a:rPr sz="1500" spc="25" dirty="0">
                <a:latin typeface="Barlow"/>
                <a:cs typeface="Barlow"/>
              </a:rPr>
              <a:t> </a:t>
            </a:r>
            <a:r>
              <a:rPr sz="1500" dirty="0">
                <a:latin typeface="Barlow"/>
                <a:cs typeface="Barlow"/>
              </a:rPr>
              <a:t>$45,000</a:t>
            </a:r>
          </a:p>
          <a:p>
            <a:pPr marL="184785" indent="-172720">
              <a:lnSpc>
                <a:spcPct val="100000"/>
              </a:lnSpc>
              <a:spcBef>
                <a:spcPts val="1005"/>
              </a:spcBef>
              <a:buFont typeface="Arial"/>
              <a:buChar char="•"/>
              <a:tabLst>
                <a:tab pos="185420" algn="l"/>
              </a:tabLst>
            </a:pPr>
            <a:r>
              <a:rPr sz="1500" spc="-5" dirty="0">
                <a:latin typeface="Barlow"/>
                <a:cs typeface="Barlow"/>
              </a:rPr>
              <a:t>Household</a:t>
            </a:r>
            <a:r>
              <a:rPr sz="1500" spc="50" dirty="0">
                <a:latin typeface="Barlow"/>
                <a:cs typeface="Barlow"/>
              </a:rPr>
              <a:t> </a:t>
            </a:r>
            <a:r>
              <a:rPr sz="1500" dirty="0">
                <a:latin typeface="Barlow"/>
                <a:cs typeface="Barlow"/>
              </a:rPr>
              <a:t>Size:</a:t>
            </a:r>
            <a:r>
              <a:rPr sz="1500" spc="-10" dirty="0">
                <a:latin typeface="Barlow"/>
                <a:cs typeface="Barlow"/>
              </a:rPr>
              <a:t> </a:t>
            </a:r>
            <a:r>
              <a:rPr lang="en-US" sz="1500" spc="10" dirty="0">
                <a:latin typeface="Barlow"/>
                <a:cs typeface="Barlow"/>
              </a:rPr>
              <a:t>2 (Single mother of 1)</a:t>
            </a:r>
            <a:endParaRPr sz="1500" dirty="0">
              <a:latin typeface="Barlow"/>
              <a:cs typeface="Barlow"/>
            </a:endParaRPr>
          </a:p>
        </p:txBody>
      </p:sp>
      <p:pic>
        <p:nvPicPr>
          <p:cNvPr id="21" name="Picture 20">
            <a:extLst>
              <a:ext uri="{FF2B5EF4-FFF2-40B4-BE49-F238E27FC236}">
                <a16:creationId xmlns:a16="http://schemas.microsoft.com/office/drawing/2014/main" id="{50DBCDAE-9EF2-4FFF-92A3-8FBA60ABC43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058" y="1620706"/>
            <a:ext cx="1295399" cy="1089401"/>
          </a:xfrm>
          <a:prstGeom prst="rect">
            <a:avLst/>
          </a:prstGeom>
        </p:spPr>
      </p:pic>
      <p:graphicFrame>
        <p:nvGraphicFramePr>
          <p:cNvPr id="22" name="object 11">
            <a:extLst>
              <a:ext uri="{FF2B5EF4-FFF2-40B4-BE49-F238E27FC236}">
                <a16:creationId xmlns:a16="http://schemas.microsoft.com/office/drawing/2014/main" id="{CF5FD27F-8032-43B6-8267-D42FA4662947}"/>
              </a:ext>
            </a:extLst>
          </p:cNvPr>
          <p:cNvGraphicFramePr>
            <a:graphicFrameLocks noGrp="1"/>
          </p:cNvGraphicFramePr>
          <p:nvPr/>
        </p:nvGraphicFramePr>
        <p:xfrm>
          <a:off x="714057" y="3008685"/>
          <a:ext cx="7823655" cy="2241628"/>
        </p:xfrm>
        <a:graphic>
          <a:graphicData uri="http://schemas.openxmlformats.org/drawingml/2006/table">
            <a:tbl>
              <a:tblPr firstRow="1" bandRow="1">
                <a:tableStyleId>{2D5ABB26-0587-4C30-8999-92F81FD0307C}</a:tableStyleId>
              </a:tblPr>
              <a:tblGrid>
                <a:gridCol w="2607885">
                  <a:extLst>
                    <a:ext uri="{9D8B030D-6E8A-4147-A177-3AD203B41FA5}">
                      <a16:colId xmlns:a16="http://schemas.microsoft.com/office/drawing/2014/main" val="20000"/>
                    </a:ext>
                  </a:extLst>
                </a:gridCol>
                <a:gridCol w="2607885">
                  <a:extLst>
                    <a:ext uri="{9D8B030D-6E8A-4147-A177-3AD203B41FA5}">
                      <a16:colId xmlns:a16="http://schemas.microsoft.com/office/drawing/2014/main" val="20001"/>
                    </a:ext>
                  </a:extLst>
                </a:gridCol>
                <a:gridCol w="2607885">
                  <a:extLst>
                    <a:ext uri="{9D8B030D-6E8A-4147-A177-3AD203B41FA5}">
                      <a16:colId xmlns:a16="http://schemas.microsoft.com/office/drawing/2014/main" val="20002"/>
                    </a:ext>
                  </a:extLst>
                </a:gridCol>
              </a:tblGrid>
              <a:tr h="368896">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4042"/>
                    </a:solidFill>
                  </a:tcPr>
                </a:tc>
                <a:tc>
                  <a:txBody>
                    <a:bodyPr/>
                    <a:lstStyle/>
                    <a:p>
                      <a:pPr marR="81915" algn="r">
                        <a:lnSpc>
                          <a:spcPct val="100000"/>
                        </a:lnSpc>
                        <a:spcBef>
                          <a:spcPts val="365"/>
                        </a:spcBef>
                      </a:pPr>
                      <a:r>
                        <a:rPr sz="1350" b="1" dirty="0">
                          <a:solidFill>
                            <a:srgbClr val="FFFFFF"/>
                          </a:solidFill>
                          <a:latin typeface="Barlow"/>
                          <a:cs typeface="Barlow"/>
                        </a:rPr>
                        <a:t>S</a:t>
                      </a:r>
                      <a:r>
                        <a:rPr sz="1350" b="1" spc="-5" dirty="0">
                          <a:solidFill>
                            <a:srgbClr val="FFFFFF"/>
                          </a:solidFill>
                          <a:latin typeface="Barlow"/>
                          <a:cs typeface="Barlow"/>
                        </a:rPr>
                        <a:t>t</a:t>
                      </a:r>
                      <a:r>
                        <a:rPr sz="1350" b="1" spc="-10" dirty="0">
                          <a:solidFill>
                            <a:srgbClr val="FFFFFF"/>
                          </a:solidFill>
                          <a:latin typeface="Barlow"/>
                          <a:cs typeface="Barlow"/>
                        </a:rPr>
                        <a:t>a</a:t>
                      </a:r>
                      <a:r>
                        <a:rPr sz="1350" b="1" spc="-15" dirty="0">
                          <a:solidFill>
                            <a:srgbClr val="FFFFFF"/>
                          </a:solidFill>
                          <a:latin typeface="Barlow"/>
                          <a:cs typeface="Barlow"/>
                        </a:rPr>
                        <a:t>n</a:t>
                      </a:r>
                      <a:r>
                        <a:rPr sz="1350" b="1" spc="-25" dirty="0">
                          <a:solidFill>
                            <a:srgbClr val="FFFFFF"/>
                          </a:solidFill>
                          <a:latin typeface="Barlow"/>
                          <a:cs typeface="Barlow"/>
                        </a:rPr>
                        <a:t>da</a:t>
                      </a:r>
                      <a:r>
                        <a:rPr sz="1350" b="1" spc="-5" dirty="0">
                          <a:solidFill>
                            <a:srgbClr val="FFFFFF"/>
                          </a:solidFill>
                          <a:latin typeface="Barlow"/>
                          <a:cs typeface="Barlow"/>
                        </a:rPr>
                        <a:t>r</a:t>
                      </a:r>
                      <a:r>
                        <a:rPr sz="1350" b="1" dirty="0">
                          <a:solidFill>
                            <a:srgbClr val="FFFFFF"/>
                          </a:solidFill>
                          <a:latin typeface="Barlow"/>
                          <a:cs typeface="Barlow"/>
                        </a:rPr>
                        <a:t>d</a:t>
                      </a:r>
                      <a:r>
                        <a:rPr sz="1350" b="1" spc="-65" dirty="0">
                          <a:solidFill>
                            <a:srgbClr val="FFFFFF"/>
                          </a:solidFill>
                          <a:latin typeface="Barlow"/>
                          <a:cs typeface="Barlow"/>
                        </a:rPr>
                        <a:t> </a:t>
                      </a:r>
                      <a:r>
                        <a:rPr sz="1350" b="1" spc="-5" dirty="0">
                          <a:solidFill>
                            <a:srgbClr val="FFFFFF"/>
                          </a:solidFill>
                          <a:latin typeface="Barlow"/>
                          <a:cs typeface="Barlow"/>
                        </a:rPr>
                        <a:t>Rep</a:t>
                      </a:r>
                      <a:r>
                        <a:rPr sz="1350" b="1" spc="-10" dirty="0">
                          <a:solidFill>
                            <a:srgbClr val="FFFFFF"/>
                          </a:solidFill>
                          <a:latin typeface="Barlow"/>
                          <a:cs typeface="Barlow"/>
                        </a:rPr>
                        <a:t>a</a:t>
                      </a:r>
                      <a:r>
                        <a:rPr sz="1350" b="1" spc="-15" dirty="0">
                          <a:solidFill>
                            <a:srgbClr val="FFFFFF"/>
                          </a:solidFill>
                          <a:latin typeface="Barlow"/>
                          <a:cs typeface="Barlow"/>
                        </a:rPr>
                        <a:t>y</a:t>
                      </a:r>
                      <a:r>
                        <a:rPr sz="1350" b="1" spc="-20" dirty="0">
                          <a:solidFill>
                            <a:srgbClr val="FFFFFF"/>
                          </a:solidFill>
                          <a:latin typeface="Barlow"/>
                          <a:cs typeface="Barlow"/>
                        </a:rPr>
                        <a:t>m</a:t>
                      </a:r>
                      <a:r>
                        <a:rPr sz="1350" b="1" spc="-15" dirty="0">
                          <a:solidFill>
                            <a:srgbClr val="FFFFFF"/>
                          </a:solidFill>
                          <a:latin typeface="Barlow"/>
                          <a:cs typeface="Barlow"/>
                        </a:rPr>
                        <a:t>en</a:t>
                      </a:r>
                      <a:r>
                        <a:rPr sz="1350" b="1" dirty="0">
                          <a:solidFill>
                            <a:srgbClr val="FFFFFF"/>
                          </a:solidFill>
                          <a:latin typeface="Barlow"/>
                          <a:cs typeface="Barlow"/>
                        </a:rPr>
                        <a:t>t</a:t>
                      </a:r>
                      <a:endParaRPr sz="1350" b="1"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4042"/>
                    </a:solidFill>
                  </a:tcPr>
                </a:tc>
                <a:tc>
                  <a:txBody>
                    <a:bodyPr/>
                    <a:lstStyle/>
                    <a:p>
                      <a:pPr marR="83185" algn="r">
                        <a:lnSpc>
                          <a:spcPct val="100000"/>
                        </a:lnSpc>
                        <a:spcBef>
                          <a:spcPts val="365"/>
                        </a:spcBef>
                      </a:pPr>
                      <a:r>
                        <a:rPr lang="en-US" sz="1350" b="1" dirty="0">
                          <a:solidFill>
                            <a:schemeClr val="bg1"/>
                          </a:solidFill>
                          <a:latin typeface="Barlow"/>
                          <a:cs typeface="Barlow"/>
                        </a:rPr>
                        <a:t>Pay As You Earn (PAYE)</a:t>
                      </a:r>
                      <a:endParaRPr sz="1350" b="1" dirty="0">
                        <a:solidFill>
                          <a:schemeClr val="bg1"/>
                        </a:solidFill>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rgbClr val="414042"/>
                    </a:solidFill>
                  </a:tcPr>
                </a:tc>
                <a:extLst>
                  <a:ext uri="{0D108BD9-81ED-4DB2-BD59-A6C34878D82A}">
                    <a16:rowId xmlns:a16="http://schemas.microsoft.com/office/drawing/2014/main" val="10000"/>
                  </a:ext>
                </a:extLst>
              </a:tr>
              <a:tr h="370839">
                <a:tc>
                  <a:txBody>
                    <a:bodyPr/>
                    <a:lstStyle/>
                    <a:p>
                      <a:pPr marL="91440">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25" dirty="0">
                          <a:latin typeface="Barlow"/>
                          <a:cs typeface="Barlow"/>
                        </a:rPr>
                        <a:t> </a:t>
                      </a:r>
                      <a:r>
                        <a:rPr sz="1350" spc="-5" dirty="0">
                          <a:latin typeface="Barlow"/>
                          <a:cs typeface="Barlow"/>
                        </a:rPr>
                        <a:t>(Start)</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E6E6"/>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908</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E6E6"/>
                    </a:solidFill>
                  </a:tcPr>
                </a:tc>
                <a:tc>
                  <a:txBody>
                    <a:bodyPr/>
                    <a:lstStyle/>
                    <a:p>
                      <a:pPr marR="83185" algn="r">
                        <a:lnSpc>
                          <a:spcPct val="100000"/>
                        </a:lnSpc>
                        <a:spcBef>
                          <a:spcPts val="365"/>
                        </a:spcBef>
                      </a:pPr>
                      <a:r>
                        <a:rPr sz="1350" spc="10" dirty="0">
                          <a:latin typeface="Barlow"/>
                          <a:cs typeface="Barlow"/>
                        </a:rPr>
                        <a:t>$</a:t>
                      </a:r>
                      <a:r>
                        <a:rPr lang="en-US" sz="1350" spc="10" dirty="0">
                          <a:latin typeface="Barlow"/>
                          <a:cs typeface="Barlow"/>
                        </a:rPr>
                        <a:t>160</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E6E6E6"/>
                    </a:solidFill>
                  </a:tcPr>
                </a:tc>
                <a:extLst>
                  <a:ext uri="{0D108BD9-81ED-4DB2-BD59-A6C34878D82A}">
                    <a16:rowId xmlns:a16="http://schemas.microsoft.com/office/drawing/2014/main" val="10001"/>
                  </a:ext>
                </a:extLst>
              </a:tr>
              <a:tr h="389374">
                <a:tc>
                  <a:txBody>
                    <a:bodyPr/>
                    <a:lstStyle/>
                    <a:p>
                      <a:pPr marL="90805">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30" dirty="0">
                          <a:latin typeface="Barlow"/>
                          <a:cs typeface="Barlow"/>
                        </a:rPr>
                        <a:t> </a:t>
                      </a:r>
                      <a:r>
                        <a:rPr sz="1350" dirty="0">
                          <a:latin typeface="Barlow"/>
                          <a:cs typeface="Barlow"/>
                        </a:rPr>
                        <a:t>(End)</a:t>
                      </a: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908</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223</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CEDA"/>
                    </a:solidFill>
                  </a:tcPr>
                </a:tc>
                <a:extLst>
                  <a:ext uri="{0D108BD9-81ED-4DB2-BD59-A6C34878D82A}">
                    <a16:rowId xmlns:a16="http://schemas.microsoft.com/office/drawing/2014/main" val="10002"/>
                  </a:ext>
                </a:extLst>
              </a:tr>
              <a:tr h="370840">
                <a:tc>
                  <a:txBody>
                    <a:bodyPr/>
                    <a:lstStyle/>
                    <a:p>
                      <a:pPr marL="91440">
                        <a:lnSpc>
                          <a:spcPct val="100000"/>
                        </a:lnSpc>
                        <a:spcBef>
                          <a:spcPts val="365"/>
                        </a:spcBef>
                      </a:pPr>
                      <a:r>
                        <a:rPr sz="1350" dirty="0">
                          <a:latin typeface="Barlow"/>
                          <a:cs typeface="Barlow"/>
                        </a:rPr>
                        <a:t>Total</a:t>
                      </a:r>
                      <a:r>
                        <a:rPr sz="1350" spc="-35" dirty="0">
                          <a:latin typeface="Barlow"/>
                          <a:cs typeface="Barlow"/>
                        </a:rPr>
                        <a:t> </a:t>
                      </a:r>
                      <a:r>
                        <a:rPr sz="1350" spc="5" dirty="0">
                          <a:latin typeface="Barlow"/>
                          <a:cs typeface="Barlow"/>
                        </a:rPr>
                        <a:t>Paid</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3D4"/>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109,006</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3D4"/>
                    </a:solidFill>
                  </a:tcPr>
                </a:tc>
                <a:tc>
                  <a:txBody>
                    <a:bodyPr/>
                    <a:lstStyle/>
                    <a:p>
                      <a:pPr marR="83185" algn="r">
                        <a:lnSpc>
                          <a:spcPct val="100000"/>
                        </a:lnSpc>
                        <a:spcBef>
                          <a:spcPts val="365"/>
                        </a:spcBef>
                      </a:pPr>
                      <a:r>
                        <a:rPr sz="1350" spc="5" dirty="0">
                          <a:latin typeface="Barlow"/>
                          <a:cs typeface="Barlow"/>
                        </a:rPr>
                        <a:t>$</a:t>
                      </a:r>
                      <a:r>
                        <a:rPr lang="en-US" sz="1350" spc="5" dirty="0">
                          <a:latin typeface="Barlow"/>
                          <a:cs typeface="Barlow"/>
                        </a:rPr>
                        <a:t>22,696</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1D3D4"/>
                    </a:solidFill>
                  </a:tcPr>
                </a:tc>
                <a:extLst>
                  <a:ext uri="{0D108BD9-81ED-4DB2-BD59-A6C34878D82A}">
                    <a16:rowId xmlns:a16="http://schemas.microsoft.com/office/drawing/2014/main" val="10003"/>
                  </a:ext>
                </a:extLst>
              </a:tr>
              <a:tr h="370839">
                <a:tc>
                  <a:txBody>
                    <a:bodyPr/>
                    <a:lstStyle/>
                    <a:p>
                      <a:pPr marL="91440">
                        <a:lnSpc>
                          <a:spcPct val="100000"/>
                        </a:lnSpc>
                        <a:spcBef>
                          <a:spcPts val="365"/>
                        </a:spcBef>
                      </a:pPr>
                      <a:r>
                        <a:rPr sz="1350" spc="5" dirty="0">
                          <a:latin typeface="Barlow"/>
                          <a:cs typeface="Barlow"/>
                        </a:rPr>
                        <a:t>Paid</a:t>
                      </a:r>
                      <a:r>
                        <a:rPr sz="1350" spc="-25" dirty="0">
                          <a:latin typeface="Barlow"/>
                          <a:cs typeface="Barlow"/>
                        </a:rPr>
                        <a:t> </a:t>
                      </a:r>
                      <a:r>
                        <a:rPr sz="1350" spc="-5" dirty="0">
                          <a:latin typeface="Barlow"/>
                          <a:cs typeface="Barlow"/>
                        </a:rPr>
                        <a:t>Off</a:t>
                      </a:r>
                      <a:r>
                        <a:rPr sz="1350" spc="-20" dirty="0">
                          <a:latin typeface="Barlow"/>
                          <a:cs typeface="Barlow"/>
                        </a:rPr>
                        <a:t> </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R="84455" algn="r">
                        <a:lnSpc>
                          <a:spcPct val="100000"/>
                        </a:lnSpc>
                        <a:spcBef>
                          <a:spcPts val="365"/>
                        </a:spcBef>
                      </a:pPr>
                      <a:r>
                        <a:rPr sz="1350" spc="-25" dirty="0">
                          <a:latin typeface="Barlow"/>
                          <a:cs typeface="Barlow"/>
                        </a:rPr>
                        <a:t> </a:t>
                      </a:r>
                      <a:r>
                        <a:rPr sz="1350" spc="5" dirty="0">
                          <a:latin typeface="Barlow"/>
                          <a:cs typeface="Barlow"/>
                        </a:rPr>
                        <a:t>10</a:t>
                      </a:r>
                      <a:r>
                        <a:rPr sz="1350" spc="-10" dirty="0">
                          <a:latin typeface="Barlow"/>
                          <a:cs typeface="Barlow"/>
                        </a:rPr>
                        <a:t> </a:t>
                      </a:r>
                      <a:r>
                        <a:rPr sz="1350" spc="-5" dirty="0">
                          <a:latin typeface="Barlow"/>
                          <a:cs typeface="Barlow"/>
                        </a:rPr>
                        <a:t>Years</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R="84455" algn="r">
                        <a:lnSpc>
                          <a:spcPct val="100000"/>
                        </a:lnSpc>
                        <a:spcBef>
                          <a:spcPts val="365"/>
                        </a:spcBef>
                      </a:pPr>
                      <a:r>
                        <a:rPr sz="1350" spc="-25" dirty="0">
                          <a:latin typeface="Barlow"/>
                          <a:cs typeface="Barlow"/>
                        </a:rPr>
                        <a:t> </a:t>
                      </a:r>
                      <a:r>
                        <a:rPr sz="1350" spc="5" dirty="0">
                          <a:latin typeface="Barlow"/>
                          <a:cs typeface="Barlow"/>
                        </a:rPr>
                        <a:t>10</a:t>
                      </a:r>
                      <a:r>
                        <a:rPr sz="1350" spc="-10" dirty="0">
                          <a:latin typeface="Barlow"/>
                          <a:cs typeface="Barlow"/>
                        </a:rPr>
                        <a:t> </a:t>
                      </a:r>
                      <a:r>
                        <a:rPr sz="1350" spc="-5" dirty="0">
                          <a:latin typeface="Barlow"/>
                          <a:cs typeface="Barlow"/>
                        </a:rPr>
                        <a:t>Years</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CEDA"/>
                    </a:solidFill>
                  </a:tcPr>
                </a:tc>
                <a:extLst>
                  <a:ext uri="{0D108BD9-81ED-4DB2-BD59-A6C34878D82A}">
                    <a16:rowId xmlns:a16="http://schemas.microsoft.com/office/drawing/2014/main" val="10004"/>
                  </a:ext>
                </a:extLst>
              </a:tr>
              <a:tr h="370840">
                <a:tc>
                  <a:txBody>
                    <a:bodyPr/>
                    <a:lstStyle/>
                    <a:p>
                      <a:pPr marL="90805">
                        <a:lnSpc>
                          <a:spcPct val="100000"/>
                        </a:lnSpc>
                        <a:spcBef>
                          <a:spcPts val="365"/>
                        </a:spcBef>
                      </a:pPr>
                      <a:r>
                        <a:rPr sz="1350" dirty="0">
                          <a:latin typeface="Barlow"/>
                          <a:cs typeface="Barlow"/>
                        </a:rPr>
                        <a:t>Forgiveness</a:t>
                      </a:r>
                      <a:r>
                        <a:rPr sz="1350" spc="-25" dirty="0">
                          <a:latin typeface="Barlow"/>
                          <a:cs typeface="Barlow"/>
                        </a:rPr>
                        <a:t> </a:t>
                      </a:r>
                      <a:r>
                        <a:rPr sz="1350" dirty="0">
                          <a:latin typeface="Barlow"/>
                          <a:cs typeface="Barlow"/>
                        </a:rPr>
                        <a:t>Amount</a:t>
                      </a: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8"/>
                    </a:solidFill>
                  </a:tcPr>
                </a:tc>
                <a:tc>
                  <a:txBody>
                    <a:bodyPr/>
                    <a:lstStyle/>
                    <a:p>
                      <a:pPr marR="84455" algn="r">
                        <a:lnSpc>
                          <a:spcPct val="100000"/>
                        </a:lnSpc>
                        <a:spcBef>
                          <a:spcPts val="365"/>
                        </a:spcBef>
                      </a:pPr>
                      <a:r>
                        <a:rPr sz="1350" spc="10" dirty="0">
                          <a:latin typeface="Barlow"/>
                          <a:cs typeface="Barlow"/>
                        </a:rPr>
                        <a:t>$0</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8"/>
                    </a:solidFill>
                  </a:tcPr>
                </a:tc>
                <a:tc>
                  <a:txBody>
                    <a:bodyPr/>
                    <a:lstStyle/>
                    <a:p>
                      <a:pPr marR="84455" algn="r">
                        <a:lnSpc>
                          <a:spcPct val="100000"/>
                        </a:lnSpc>
                        <a:spcBef>
                          <a:spcPts val="365"/>
                        </a:spcBef>
                      </a:pPr>
                      <a:r>
                        <a:rPr lang="en-US" sz="1350" dirty="0">
                          <a:latin typeface="Barlow"/>
                          <a:cs typeface="Barlow"/>
                        </a:rPr>
                        <a:t>$109,304</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7E7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2553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Meet Jake…</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46</a:t>
            </a:fld>
            <a:endParaRPr lang="en-US" dirty="0"/>
          </a:p>
        </p:txBody>
      </p:sp>
      <p:sp>
        <p:nvSpPr>
          <p:cNvPr id="10" name="Rectangle: Rounded Corners 9">
            <a:extLst>
              <a:ext uri="{FF2B5EF4-FFF2-40B4-BE49-F238E27FC236}">
                <a16:creationId xmlns:a16="http://schemas.microsoft.com/office/drawing/2014/main" id="{4359EAD9-9F42-4C6C-A3EE-93678A13E679}"/>
              </a:ext>
            </a:extLst>
          </p:cNvPr>
          <p:cNvSpPr/>
          <p:nvPr/>
        </p:nvSpPr>
        <p:spPr>
          <a:xfrm>
            <a:off x="714058" y="5468401"/>
            <a:ext cx="7823656" cy="685800"/>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latin typeface="Barlow" panose="00000500000000000000" pitchFamily="2" charset="0"/>
              </a:rPr>
              <a:t>Jake may choose to make higher monthly payments but pay the loans off 4 years early and save money overall.  </a:t>
            </a:r>
            <a:r>
              <a:rPr lang="en-US" sz="1500" b="1" dirty="0">
                <a:solidFill>
                  <a:schemeClr val="tx1"/>
                </a:solidFill>
                <a:latin typeface="Barlow" panose="00000500000000000000" pitchFamily="2" charset="0"/>
              </a:rPr>
              <a:t>PSLF may not be the best option for him.</a:t>
            </a:r>
            <a:endParaRPr lang="en-US" sz="1500" b="1" i="1" dirty="0">
              <a:solidFill>
                <a:schemeClr val="tx1"/>
              </a:solidFill>
              <a:latin typeface="Barlow" panose="00000500000000000000" pitchFamily="2" charset="0"/>
            </a:endParaRPr>
          </a:p>
        </p:txBody>
      </p:sp>
      <p:pic>
        <p:nvPicPr>
          <p:cNvPr id="5" name="Picture 4">
            <a:extLst>
              <a:ext uri="{FF2B5EF4-FFF2-40B4-BE49-F238E27FC236}">
                <a16:creationId xmlns:a16="http://schemas.microsoft.com/office/drawing/2014/main" id="{194D8D0D-60A1-48DB-9813-9F8C45DD344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058" y="1652073"/>
            <a:ext cx="1343342" cy="1135566"/>
          </a:xfrm>
          <a:prstGeom prst="rect">
            <a:avLst/>
          </a:prstGeom>
        </p:spPr>
      </p:pic>
      <p:sp>
        <p:nvSpPr>
          <p:cNvPr id="12" name="object 3">
            <a:extLst>
              <a:ext uri="{FF2B5EF4-FFF2-40B4-BE49-F238E27FC236}">
                <a16:creationId xmlns:a16="http://schemas.microsoft.com/office/drawing/2014/main" id="{ED810A37-6E57-4788-9909-BB3FC6DF80F6}"/>
              </a:ext>
            </a:extLst>
          </p:cNvPr>
          <p:cNvSpPr txBox="1"/>
          <p:nvPr/>
        </p:nvSpPr>
        <p:spPr>
          <a:xfrm>
            <a:off x="2409793" y="1698238"/>
            <a:ext cx="4807585" cy="1089401"/>
          </a:xfrm>
          <a:prstGeom prst="rect">
            <a:avLst/>
          </a:prstGeom>
        </p:spPr>
        <p:txBody>
          <a:bodyPr vert="horz" wrap="square" lIns="0" tIns="139065" rIns="0" bIns="0" rtlCol="0">
            <a:spAutoFit/>
          </a:bodyPr>
          <a:lstStyle/>
          <a:p>
            <a:pPr marL="184785" indent="-172720">
              <a:lnSpc>
                <a:spcPct val="100000"/>
              </a:lnSpc>
              <a:spcBef>
                <a:spcPts val="1095"/>
              </a:spcBef>
              <a:buFont typeface="Arial"/>
              <a:buChar char="•"/>
              <a:tabLst>
                <a:tab pos="185420" algn="l"/>
              </a:tabLst>
            </a:pPr>
            <a:r>
              <a:rPr sz="1500" spc="-5" dirty="0">
                <a:latin typeface="Barlow"/>
                <a:cs typeface="Barlow"/>
              </a:rPr>
              <a:t>Federal</a:t>
            </a:r>
            <a:r>
              <a:rPr sz="1500" spc="15" dirty="0">
                <a:latin typeface="Barlow"/>
                <a:cs typeface="Barlow"/>
              </a:rPr>
              <a:t> </a:t>
            </a:r>
            <a:r>
              <a:rPr sz="1500" spc="-5" dirty="0">
                <a:latin typeface="Barlow"/>
                <a:cs typeface="Barlow"/>
              </a:rPr>
              <a:t>Student</a:t>
            </a:r>
            <a:r>
              <a:rPr sz="1500" spc="15" dirty="0">
                <a:latin typeface="Barlow"/>
                <a:cs typeface="Barlow"/>
              </a:rPr>
              <a:t> </a:t>
            </a:r>
            <a:r>
              <a:rPr sz="1500" spc="-10" dirty="0">
                <a:latin typeface="Barlow"/>
                <a:cs typeface="Barlow"/>
              </a:rPr>
              <a:t>Loans:</a:t>
            </a:r>
            <a:r>
              <a:rPr sz="1500" spc="40" dirty="0">
                <a:latin typeface="Barlow"/>
                <a:cs typeface="Barlow"/>
              </a:rPr>
              <a:t> </a:t>
            </a:r>
            <a:r>
              <a:rPr sz="1500" dirty="0">
                <a:latin typeface="Barlow"/>
                <a:cs typeface="Barlow"/>
              </a:rPr>
              <a:t>$</a:t>
            </a:r>
            <a:r>
              <a:rPr lang="en-US" sz="1500" dirty="0">
                <a:latin typeface="Barlow"/>
                <a:cs typeface="Barlow"/>
              </a:rPr>
              <a:t>40,000 (Rate 4.5%)</a:t>
            </a:r>
            <a:endParaRPr sz="1500" dirty="0">
              <a:latin typeface="Barlow"/>
              <a:cs typeface="Barlow"/>
            </a:endParaRPr>
          </a:p>
          <a:p>
            <a:pPr marL="184785" indent="-172720">
              <a:lnSpc>
                <a:spcPct val="100000"/>
              </a:lnSpc>
              <a:spcBef>
                <a:spcPts val="994"/>
              </a:spcBef>
              <a:buFont typeface="Arial"/>
              <a:buChar char="•"/>
              <a:tabLst>
                <a:tab pos="185420" algn="l"/>
              </a:tabLst>
            </a:pPr>
            <a:r>
              <a:rPr sz="1500" spc="-5" dirty="0">
                <a:latin typeface="Barlow"/>
                <a:cs typeface="Barlow"/>
              </a:rPr>
              <a:t>Annual</a:t>
            </a:r>
            <a:r>
              <a:rPr sz="1500" spc="20" dirty="0">
                <a:latin typeface="Barlow"/>
                <a:cs typeface="Barlow"/>
              </a:rPr>
              <a:t> </a:t>
            </a:r>
            <a:r>
              <a:rPr sz="1500" dirty="0">
                <a:latin typeface="Barlow"/>
                <a:cs typeface="Barlow"/>
              </a:rPr>
              <a:t>Adjusted</a:t>
            </a:r>
            <a:r>
              <a:rPr sz="1500" spc="10" dirty="0">
                <a:latin typeface="Barlow"/>
                <a:cs typeface="Barlow"/>
              </a:rPr>
              <a:t> </a:t>
            </a:r>
            <a:r>
              <a:rPr sz="1500" spc="-5" dirty="0">
                <a:latin typeface="Barlow"/>
                <a:cs typeface="Barlow"/>
              </a:rPr>
              <a:t>Gross</a:t>
            </a:r>
            <a:r>
              <a:rPr sz="1500" spc="15" dirty="0">
                <a:latin typeface="Barlow"/>
                <a:cs typeface="Barlow"/>
              </a:rPr>
              <a:t> </a:t>
            </a:r>
            <a:r>
              <a:rPr sz="1500" spc="-5" dirty="0">
                <a:latin typeface="Barlow"/>
                <a:cs typeface="Barlow"/>
              </a:rPr>
              <a:t>Income:</a:t>
            </a:r>
            <a:r>
              <a:rPr sz="1500" spc="25" dirty="0">
                <a:latin typeface="Barlow"/>
                <a:cs typeface="Barlow"/>
              </a:rPr>
              <a:t> </a:t>
            </a:r>
            <a:r>
              <a:rPr sz="1500" dirty="0">
                <a:latin typeface="Barlow"/>
                <a:cs typeface="Barlow"/>
              </a:rPr>
              <a:t>$</a:t>
            </a:r>
            <a:r>
              <a:rPr lang="en-US" sz="1500" dirty="0">
                <a:latin typeface="Barlow"/>
                <a:cs typeface="Barlow"/>
              </a:rPr>
              <a:t> 85,000</a:t>
            </a:r>
            <a:endParaRPr sz="1500" dirty="0">
              <a:latin typeface="Barlow"/>
              <a:cs typeface="Barlow"/>
            </a:endParaRPr>
          </a:p>
          <a:p>
            <a:pPr marL="184785" indent="-172720">
              <a:lnSpc>
                <a:spcPct val="100000"/>
              </a:lnSpc>
              <a:spcBef>
                <a:spcPts val="1005"/>
              </a:spcBef>
              <a:buFont typeface="Arial"/>
              <a:buChar char="•"/>
              <a:tabLst>
                <a:tab pos="185420" algn="l"/>
              </a:tabLst>
            </a:pPr>
            <a:r>
              <a:rPr sz="1500" spc="-5" dirty="0">
                <a:latin typeface="Barlow"/>
                <a:cs typeface="Barlow"/>
              </a:rPr>
              <a:t>Household</a:t>
            </a:r>
            <a:r>
              <a:rPr sz="1500" spc="50" dirty="0">
                <a:latin typeface="Barlow"/>
                <a:cs typeface="Barlow"/>
              </a:rPr>
              <a:t> </a:t>
            </a:r>
            <a:r>
              <a:rPr sz="1500" dirty="0">
                <a:latin typeface="Barlow"/>
                <a:cs typeface="Barlow"/>
              </a:rPr>
              <a:t>Size:</a:t>
            </a:r>
            <a:r>
              <a:rPr sz="1500" spc="-10" dirty="0">
                <a:latin typeface="Barlow"/>
                <a:cs typeface="Barlow"/>
              </a:rPr>
              <a:t> </a:t>
            </a:r>
            <a:r>
              <a:rPr lang="en-US" sz="1500" spc="10" dirty="0">
                <a:latin typeface="Barlow"/>
                <a:cs typeface="Barlow"/>
              </a:rPr>
              <a:t>1</a:t>
            </a:r>
            <a:endParaRPr sz="1500" dirty="0">
              <a:latin typeface="Barlow"/>
              <a:cs typeface="Barlow"/>
            </a:endParaRPr>
          </a:p>
        </p:txBody>
      </p:sp>
      <p:graphicFrame>
        <p:nvGraphicFramePr>
          <p:cNvPr id="13" name="object 11">
            <a:extLst>
              <a:ext uri="{FF2B5EF4-FFF2-40B4-BE49-F238E27FC236}">
                <a16:creationId xmlns:a16="http://schemas.microsoft.com/office/drawing/2014/main" id="{84CB9D87-649D-492F-933D-DE9225208C32}"/>
              </a:ext>
            </a:extLst>
          </p:cNvPr>
          <p:cNvGraphicFramePr>
            <a:graphicFrameLocks noGrp="1"/>
          </p:cNvGraphicFramePr>
          <p:nvPr/>
        </p:nvGraphicFramePr>
        <p:xfrm>
          <a:off x="714058" y="3008685"/>
          <a:ext cx="7823656" cy="2241628"/>
        </p:xfrm>
        <a:graphic>
          <a:graphicData uri="http://schemas.openxmlformats.org/drawingml/2006/table">
            <a:tbl>
              <a:tblPr firstRow="1" bandRow="1">
                <a:tableStyleId>{2D5ABB26-0587-4C30-8999-92F81FD0307C}</a:tableStyleId>
              </a:tblPr>
              <a:tblGrid>
                <a:gridCol w="1955914">
                  <a:extLst>
                    <a:ext uri="{9D8B030D-6E8A-4147-A177-3AD203B41FA5}">
                      <a16:colId xmlns:a16="http://schemas.microsoft.com/office/drawing/2014/main" val="20000"/>
                    </a:ext>
                  </a:extLst>
                </a:gridCol>
                <a:gridCol w="1955914">
                  <a:extLst>
                    <a:ext uri="{9D8B030D-6E8A-4147-A177-3AD203B41FA5}">
                      <a16:colId xmlns:a16="http://schemas.microsoft.com/office/drawing/2014/main" val="20001"/>
                    </a:ext>
                  </a:extLst>
                </a:gridCol>
                <a:gridCol w="1955914">
                  <a:extLst>
                    <a:ext uri="{9D8B030D-6E8A-4147-A177-3AD203B41FA5}">
                      <a16:colId xmlns:a16="http://schemas.microsoft.com/office/drawing/2014/main" val="20002"/>
                    </a:ext>
                  </a:extLst>
                </a:gridCol>
                <a:gridCol w="1955914">
                  <a:extLst>
                    <a:ext uri="{9D8B030D-6E8A-4147-A177-3AD203B41FA5}">
                      <a16:colId xmlns:a16="http://schemas.microsoft.com/office/drawing/2014/main" val="49085280"/>
                    </a:ext>
                  </a:extLst>
                </a:gridCol>
              </a:tblGrid>
              <a:tr h="368896">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4042"/>
                    </a:solidFill>
                  </a:tcPr>
                </a:tc>
                <a:tc>
                  <a:txBody>
                    <a:bodyPr/>
                    <a:lstStyle/>
                    <a:p>
                      <a:pPr marR="81915" algn="r">
                        <a:lnSpc>
                          <a:spcPct val="100000"/>
                        </a:lnSpc>
                        <a:spcBef>
                          <a:spcPts val="365"/>
                        </a:spcBef>
                      </a:pPr>
                      <a:r>
                        <a:rPr sz="1350" b="1" dirty="0">
                          <a:solidFill>
                            <a:srgbClr val="FFFFFF"/>
                          </a:solidFill>
                          <a:latin typeface="Barlow"/>
                          <a:cs typeface="Barlow"/>
                        </a:rPr>
                        <a:t>S</a:t>
                      </a:r>
                      <a:r>
                        <a:rPr sz="1350" b="1" spc="-5" dirty="0">
                          <a:solidFill>
                            <a:srgbClr val="FFFFFF"/>
                          </a:solidFill>
                          <a:latin typeface="Barlow"/>
                          <a:cs typeface="Barlow"/>
                        </a:rPr>
                        <a:t>t</a:t>
                      </a:r>
                      <a:r>
                        <a:rPr sz="1350" b="1" spc="-10" dirty="0">
                          <a:solidFill>
                            <a:srgbClr val="FFFFFF"/>
                          </a:solidFill>
                          <a:latin typeface="Barlow"/>
                          <a:cs typeface="Barlow"/>
                        </a:rPr>
                        <a:t>a</a:t>
                      </a:r>
                      <a:r>
                        <a:rPr sz="1350" b="1" spc="-15" dirty="0">
                          <a:solidFill>
                            <a:srgbClr val="FFFFFF"/>
                          </a:solidFill>
                          <a:latin typeface="Barlow"/>
                          <a:cs typeface="Barlow"/>
                        </a:rPr>
                        <a:t>n</a:t>
                      </a:r>
                      <a:r>
                        <a:rPr sz="1350" b="1" spc="-25" dirty="0">
                          <a:solidFill>
                            <a:srgbClr val="FFFFFF"/>
                          </a:solidFill>
                          <a:latin typeface="Barlow"/>
                          <a:cs typeface="Barlow"/>
                        </a:rPr>
                        <a:t>da</a:t>
                      </a:r>
                      <a:r>
                        <a:rPr sz="1350" b="1" spc="-5" dirty="0">
                          <a:solidFill>
                            <a:srgbClr val="FFFFFF"/>
                          </a:solidFill>
                          <a:latin typeface="Barlow"/>
                          <a:cs typeface="Barlow"/>
                        </a:rPr>
                        <a:t>r</a:t>
                      </a:r>
                      <a:r>
                        <a:rPr sz="1350" b="1" dirty="0">
                          <a:solidFill>
                            <a:srgbClr val="FFFFFF"/>
                          </a:solidFill>
                          <a:latin typeface="Barlow"/>
                          <a:cs typeface="Barlow"/>
                        </a:rPr>
                        <a:t>d</a:t>
                      </a:r>
                      <a:r>
                        <a:rPr sz="1350" b="1" spc="-65" dirty="0">
                          <a:solidFill>
                            <a:srgbClr val="FFFFFF"/>
                          </a:solidFill>
                          <a:latin typeface="Barlow"/>
                          <a:cs typeface="Barlow"/>
                        </a:rPr>
                        <a:t> </a:t>
                      </a:r>
                      <a:r>
                        <a:rPr sz="1350" b="1" spc="-5" dirty="0">
                          <a:solidFill>
                            <a:srgbClr val="FFFFFF"/>
                          </a:solidFill>
                          <a:latin typeface="Barlow"/>
                          <a:cs typeface="Barlow"/>
                        </a:rPr>
                        <a:t>Rep</a:t>
                      </a:r>
                      <a:r>
                        <a:rPr sz="1350" b="1" spc="-10" dirty="0">
                          <a:solidFill>
                            <a:srgbClr val="FFFFFF"/>
                          </a:solidFill>
                          <a:latin typeface="Barlow"/>
                          <a:cs typeface="Barlow"/>
                        </a:rPr>
                        <a:t>a</a:t>
                      </a:r>
                      <a:r>
                        <a:rPr sz="1350" b="1" spc="-15" dirty="0">
                          <a:solidFill>
                            <a:srgbClr val="FFFFFF"/>
                          </a:solidFill>
                          <a:latin typeface="Barlow"/>
                          <a:cs typeface="Barlow"/>
                        </a:rPr>
                        <a:t>y</a:t>
                      </a:r>
                      <a:r>
                        <a:rPr sz="1350" b="1" spc="-20" dirty="0">
                          <a:solidFill>
                            <a:srgbClr val="FFFFFF"/>
                          </a:solidFill>
                          <a:latin typeface="Barlow"/>
                          <a:cs typeface="Barlow"/>
                        </a:rPr>
                        <a:t>m</a:t>
                      </a:r>
                      <a:r>
                        <a:rPr sz="1350" b="1" spc="-15" dirty="0">
                          <a:solidFill>
                            <a:srgbClr val="FFFFFF"/>
                          </a:solidFill>
                          <a:latin typeface="Barlow"/>
                          <a:cs typeface="Barlow"/>
                        </a:rPr>
                        <a:t>en</a:t>
                      </a:r>
                      <a:r>
                        <a:rPr sz="1350" b="1" dirty="0">
                          <a:solidFill>
                            <a:srgbClr val="FFFFFF"/>
                          </a:solidFill>
                          <a:latin typeface="Barlow"/>
                          <a:cs typeface="Barlow"/>
                        </a:rPr>
                        <a:t>t</a:t>
                      </a:r>
                      <a:endParaRPr sz="1350" b="1"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4042"/>
                    </a:solidFill>
                  </a:tcPr>
                </a:tc>
                <a:tc>
                  <a:txBody>
                    <a:bodyPr/>
                    <a:lstStyle/>
                    <a:p>
                      <a:pPr marR="83185" algn="r">
                        <a:lnSpc>
                          <a:spcPct val="100000"/>
                        </a:lnSpc>
                        <a:spcBef>
                          <a:spcPts val="365"/>
                        </a:spcBef>
                      </a:pPr>
                      <a:r>
                        <a:rPr lang="en-US" sz="1350" b="1" dirty="0">
                          <a:solidFill>
                            <a:schemeClr val="bg1"/>
                          </a:solidFill>
                          <a:latin typeface="Barlow"/>
                          <a:cs typeface="Barlow"/>
                        </a:rPr>
                        <a:t>ICR</a:t>
                      </a:r>
                      <a:endParaRPr sz="1350" b="1" dirty="0">
                        <a:solidFill>
                          <a:schemeClr val="bg1"/>
                        </a:solidFill>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rgbClr val="414042"/>
                    </a:solidFill>
                  </a:tcPr>
                </a:tc>
                <a:tc>
                  <a:txBody>
                    <a:bodyPr/>
                    <a:lstStyle/>
                    <a:p>
                      <a:pPr marR="83185" algn="r">
                        <a:lnSpc>
                          <a:spcPct val="100000"/>
                        </a:lnSpc>
                        <a:spcBef>
                          <a:spcPts val="365"/>
                        </a:spcBef>
                      </a:pPr>
                      <a:r>
                        <a:rPr lang="en-US" sz="1350" b="1" dirty="0">
                          <a:solidFill>
                            <a:schemeClr val="bg1"/>
                          </a:solidFill>
                          <a:latin typeface="Barlow"/>
                          <a:cs typeface="Barlow"/>
                        </a:rPr>
                        <a:t>REPAYE</a:t>
                      </a:r>
                      <a:endParaRPr sz="1350" b="1" dirty="0">
                        <a:solidFill>
                          <a:schemeClr val="bg1"/>
                        </a:solidFill>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14042"/>
                    </a:solidFill>
                  </a:tcPr>
                </a:tc>
                <a:extLst>
                  <a:ext uri="{0D108BD9-81ED-4DB2-BD59-A6C34878D82A}">
                    <a16:rowId xmlns:a16="http://schemas.microsoft.com/office/drawing/2014/main" val="10000"/>
                  </a:ext>
                </a:extLst>
              </a:tr>
              <a:tr h="370839">
                <a:tc>
                  <a:txBody>
                    <a:bodyPr/>
                    <a:lstStyle/>
                    <a:p>
                      <a:pPr marL="91440">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25" dirty="0">
                          <a:latin typeface="Barlow"/>
                          <a:cs typeface="Barlow"/>
                        </a:rPr>
                        <a:t> </a:t>
                      </a:r>
                      <a:r>
                        <a:rPr sz="1350" spc="-5" dirty="0">
                          <a:latin typeface="Barlow"/>
                          <a:cs typeface="Barlow"/>
                        </a:rPr>
                        <a:t>(Start)</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E6E6"/>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415</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E6E6"/>
                    </a:solidFill>
                  </a:tcPr>
                </a:tc>
                <a:tc>
                  <a:txBody>
                    <a:bodyPr/>
                    <a:lstStyle/>
                    <a:p>
                      <a:pPr marR="83185" algn="r">
                        <a:lnSpc>
                          <a:spcPct val="100000"/>
                        </a:lnSpc>
                        <a:spcBef>
                          <a:spcPts val="365"/>
                        </a:spcBef>
                      </a:pPr>
                      <a:r>
                        <a:rPr sz="1350" spc="10" dirty="0">
                          <a:latin typeface="Barlow"/>
                          <a:cs typeface="Barlow"/>
                        </a:rPr>
                        <a:t>$</a:t>
                      </a:r>
                      <a:r>
                        <a:rPr lang="en-US" sz="1350" spc="10" dirty="0">
                          <a:latin typeface="Barlow"/>
                          <a:cs typeface="Barlow"/>
                        </a:rPr>
                        <a:t>400</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E6E6E6"/>
                    </a:solidFill>
                  </a:tcPr>
                </a:tc>
                <a:tc>
                  <a:txBody>
                    <a:bodyPr/>
                    <a:lstStyle/>
                    <a:p>
                      <a:pPr marR="83185" algn="r">
                        <a:lnSpc>
                          <a:spcPct val="100000"/>
                        </a:lnSpc>
                        <a:spcBef>
                          <a:spcPts val="365"/>
                        </a:spcBef>
                      </a:pPr>
                      <a:r>
                        <a:rPr lang="en-US" sz="1350" dirty="0">
                          <a:latin typeface="Barlow"/>
                          <a:cs typeface="Barlow"/>
                        </a:rPr>
                        <a:t>$549</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389374">
                <a:tc>
                  <a:txBody>
                    <a:bodyPr/>
                    <a:lstStyle/>
                    <a:p>
                      <a:pPr marL="90805">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30" dirty="0">
                          <a:latin typeface="Barlow"/>
                          <a:cs typeface="Barlow"/>
                        </a:rPr>
                        <a:t> </a:t>
                      </a:r>
                      <a:r>
                        <a:rPr sz="1350" dirty="0">
                          <a:latin typeface="Barlow"/>
                          <a:cs typeface="Barlow"/>
                        </a:rPr>
                        <a:t>(End)</a:t>
                      </a: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415</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409</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CEDA"/>
                    </a:solidFill>
                  </a:tcPr>
                </a:tc>
                <a:tc>
                  <a:txBody>
                    <a:bodyPr/>
                    <a:lstStyle/>
                    <a:p>
                      <a:pPr marR="83820" algn="r">
                        <a:lnSpc>
                          <a:spcPct val="100000"/>
                        </a:lnSpc>
                        <a:spcBef>
                          <a:spcPts val="365"/>
                        </a:spcBef>
                      </a:pPr>
                      <a:r>
                        <a:rPr lang="en-US" sz="1350" dirty="0">
                          <a:latin typeface="Barlow"/>
                          <a:cs typeface="Barlow"/>
                        </a:rPr>
                        <a:t>$662</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EDA"/>
                    </a:solidFill>
                  </a:tcPr>
                </a:tc>
                <a:extLst>
                  <a:ext uri="{0D108BD9-81ED-4DB2-BD59-A6C34878D82A}">
                    <a16:rowId xmlns:a16="http://schemas.microsoft.com/office/drawing/2014/main" val="10002"/>
                  </a:ext>
                </a:extLst>
              </a:tr>
              <a:tr h="370840">
                <a:tc>
                  <a:txBody>
                    <a:bodyPr/>
                    <a:lstStyle/>
                    <a:p>
                      <a:pPr marL="91440">
                        <a:lnSpc>
                          <a:spcPct val="100000"/>
                        </a:lnSpc>
                        <a:spcBef>
                          <a:spcPts val="365"/>
                        </a:spcBef>
                      </a:pPr>
                      <a:r>
                        <a:rPr sz="1350" dirty="0">
                          <a:latin typeface="Barlow"/>
                          <a:cs typeface="Barlow"/>
                        </a:rPr>
                        <a:t>Total</a:t>
                      </a:r>
                      <a:r>
                        <a:rPr sz="1350" spc="-35" dirty="0">
                          <a:latin typeface="Barlow"/>
                          <a:cs typeface="Barlow"/>
                        </a:rPr>
                        <a:t> </a:t>
                      </a:r>
                      <a:r>
                        <a:rPr sz="1350" spc="5" dirty="0">
                          <a:latin typeface="Barlow"/>
                          <a:cs typeface="Barlow"/>
                        </a:rPr>
                        <a:t>Paid</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3D4"/>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49,746</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3D4"/>
                    </a:solidFill>
                  </a:tcPr>
                </a:tc>
                <a:tc>
                  <a:txBody>
                    <a:bodyPr/>
                    <a:lstStyle/>
                    <a:p>
                      <a:pPr marR="83185" algn="r">
                        <a:lnSpc>
                          <a:spcPct val="100000"/>
                        </a:lnSpc>
                        <a:spcBef>
                          <a:spcPts val="365"/>
                        </a:spcBef>
                      </a:pPr>
                      <a:r>
                        <a:rPr sz="1350" spc="5" dirty="0">
                          <a:latin typeface="Barlow"/>
                          <a:cs typeface="Barlow"/>
                        </a:rPr>
                        <a:t>$</a:t>
                      </a:r>
                      <a:r>
                        <a:rPr lang="en-US" sz="1350" spc="5" dirty="0">
                          <a:latin typeface="Barlow"/>
                          <a:cs typeface="Barlow"/>
                        </a:rPr>
                        <a:t>48,521</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1D3D4"/>
                    </a:solidFill>
                  </a:tcPr>
                </a:tc>
                <a:tc>
                  <a:txBody>
                    <a:bodyPr/>
                    <a:lstStyle/>
                    <a:p>
                      <a:pPr marR="83185" algn="r">
                        <a:lnSpc>
                          <a:spcPct val="100000"/>
                        </a:lnSpc>
                        <a:spcBef>
                          <a:spcPts val="365"/>
                        </a:spcBef>
                      </a:pPr>
                      <a:r>
                        <a:rPr lang="en-US" sz="1350" dirty="0">
                          <a:latin typeface="Barlow"/>
                          <a:cs typeface="Barlow"/>
                        </a:rPr>
                        <a:t>$46,392</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10003"/>
                  </a:ext>
                </a:extLst>
              </a:tr>
              <a:tr h="370839">
                <a:tc>
                  <a:txBody>
                    <a:bodyPr/>
                    <a:lstStyle/>
                    <a:p>
                      <a:pPr marL="91440">
                        <a:lnSpc>
                          <a:spcPct val="100000"/>
                        </a:lnSpc>
                        <a:spcBef>
                          <a:spcPts val="365"/>
                        </a:spcBef>
                      </a:pPr>
                      <a:r>
                        <a:rPr sz="1350" spc="5" dirty="0">
                          <a:latin typeface="Barlow"/>
                          <a:cs typeface="Barlow"/>
                        </a:rPr>
                        <a:t>Paid</a:t>
                      </a:r>
                      <a:r>
                        <a:rPr sz="1350" spc="-25" dirty="0">
                          <a:latin typeface="Barlow"/>
                          <a:cs typeface="Barlow"/>
                        </a:rPr>
                        <a:t> </a:t>
                      </a:r>
                      <a:r>
                        <a:rPr sz="1350" spc="-5" dirty="0">
                          <a:latin typeface="Barlow"/>
                          <a:cs typeface="Barlow"/>
                        </a:rPr>
                        <a:t>Off</a:t>
                      </a:r>
                      <a:r>
                        <a:rPr sz="1350" spc="-20" dirty="0">
                          <a:latin typeface="Barlow"/>
                          <a:cs typeface="Barlow"/>
                        </a:rPr>
                        <a:t> </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R="84455" algn="r">
                        <a:lnSpc>
                          <a:spcPct val="100000"/>
                        </a:lnSpc>
                        <a:spcBef>
                          <a:spcPts val="365"/>
                        </a:spcBef>
                      </a:pPr>
                      <a:r>
                        <a:rPr sz="1350" spc="-25" dirty="0">
                          <a:latin typeface="Barlow"/>
                          <a:cs typeface="Barlow"/>
                        </a:rPr>
                        <a:t> </a:t>
                      </a:r>
                      <a:r>
                        <a:rPr sz="1350" spc="5" dirty="0">
                          <a:latin typeface="Barlow"/>
                          <a:cs typeface="Barlow"/>
                        </a:rPr>
                        <a:t>10</a:t>
                      </a:r>
                      <a:r>
                        <a:rPr sz="1350" spc="-10" dirty="0">
                          <a:latin typeface="Barlow"/>
                          <a:cs typeface="Barlow"/>
                        </a:rPr>
                        <a:t> </a:t>
                      </a:r>
                      <a:r>
                        <a:rPr sz="1350" spc="-5" dirty="0">
                          <a:latin typeface="Barlow"/>
                          <a:cs typeface="Barlow"/>
                        </a:rPr>
                        <a:t>Years</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R="84455" algn="r">
                        <a:lnSpc>
                          <a:spcPct val="100000"/>
                        </a:lnSpc>
                        <a:spcBef>
                          <a:spcPts val="365"/>
                        </a:spcBef>
                      </a:pPr>
                      <a:r>
                        <a:rPr sz="1350" spc="-25" dirty="0">
                          <a:latin typeface="Barlow"/>
                          <a:cs typeface="Barlow"/>
                        </a:rPr>
                        <a:t> </a:t>
                      </a:r>
                      <a:r>
                        <a:rPr sz="1350" spc="5" dirty="0">
                          <a:latin typeface="Barlow"/>
                          <a:cs typeface="Barlow"/>
                        </a:rPr>
                        <a:t>10</a:t>
                      </a:r>
                      <a:r>
                        <a:rPr sz="1350" spc="-10" dirty="0">
                          <a:latin typeface="Barlow"/>
                          <a:cs typeface="Barlow"/>
                        </a:rPr>
                        <a:t> </a:t>
                      </a:r>
                      <a:r>
                        <a:rPr sz="1350" spc="-5" dirty="0">
                          <a:latin typeface="Barlow"/>
                          <a:cs typeface="Barlow"/>
                        </a:rPr>
                        <a:t>Years</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CEDA"/>
                    </a:solidFill>
                  </a:tcPr>
                </a:tc>
                <a:tc>
                  <a:txBody>
                    <a:bodyPr/>
                    <a:lstStyle/>
                    <a:p>
                      <a:pPr marR="84455" algn="r">
                        <a:lnSpc>
                          <a:spcPct val="100000"/>
                        </a:lnSpc>
                        <a:spcBef>
                          <a:spcPts val="365"/>
                        </a:spcBef>
                      </a:pPr>
                      <a:r>
                        <a:rPr lang="en-US" sz="1350" dirty="0">
                          <a:latin typeface="Barlow"/>
                          <a:cs typeface="Barlow"/>
                        </a:rPr>
                        <a:t>6 Years</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EDA"/>
                    </a:solidFill>
                  </a:tcPr>
                </a:tc>
                <a:extLst>
                  <a:ext uri="{0D108BD9-81ED-4DB2-BD59-A6C34878D82A}">
                    <a16:rowId xmlns:a16="http://schemas.microsoft.com/office/drawing/2014/main" val="10004"/>
                  </a:ext>
                </a:extLst>
              </a:tr>
              <a:tr h="370840">
                <a:tc>
                  <a:txBody>
                    <a:bodyPr/>
                    <a:lstStyle/>
                    <a:p>
                      <a:pPr marL="90805">
                        <a:lnSpc>
                          <a:spcPct val="100000"/>
                        </a:lnSpc>
                        <a:spcBef>
                          <a:spcPts val="365"/>
                        </a:spcBef>
                      </a:pPr>
                      <a:r>
                        <a:rPr sz="1350" dirty="0">
                          <a:latin typeface="Barlow"/>
                          <a:cs typeface="Barlow"/>
                        </a:rPr>
                        <a:t>Forgiveness</a:t>
                      </a:r>
                      <a:r>
                        <a:rPr sz="1350" spc="-25" dirty="0">
                          <a:latin typeface="Barlow"/>
                          <a:cs typeface="Barlow"/>
                        </a:rPr>
                        <a:t> </a:t>
                      </a:r>
                      <a:r>
                        <a:rPr sz="1350" dirty="0">
                          <a:latin typeface="Barlow"/>
                          <a:cs typeface="Barlow"/>
                        </a:rPr>
                        <a:t>Amount</a:t>
                      </a: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8"/>
                    </a:solidFill>
                  </a:tcPr>
                </a:tc>
                <a:tc>
                  <a:txBody>
                    <a:bodyPr/>
                    <a:lstStyle/>
                    <a:p>
                      <a:pPr marR="84455" algn="r">
                        <a:lnSpc>
                          <a:spcPct val="100000"/>
                        </a:lnSpc>
                        <a:spcBef>
                          <a:spcPts val="365"/>
                        </a:spcBef>
                      </a:pPr>
                      <a:r>
                        <a:rPr sz="1350" spc="10" dirty="0">
                          <a:latin typeface="Barlow"/>
                          <a:cs typeface="Barlow"/>
                        </a:rPr>
                        <a:t>$0</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8"/>
                    </a:solidFill>
                  </a:tcPr>
                </a:tc>
                <a:tc>
                  <a:txBody>
                    <a:bodyPr/>
                    <a:lstStyle/>
                    <a:p>
                      <a:pPr marR="84455" algn="r">
                        <a:lnSpc>
                          <a:spcPct val="100000"/>
                        </a:lnSpc>
                        <a:spcBef>
                          <a:spcPts val="365"/>
                        </a:spcBef>
                      </a:pPr>
                      <a:r>
                        <a:rPr lang="en-US" sz="1350" dirty="0">
                          <a:latin typeface="Barlow"/>
                          <a:cs typeface="Barlow"/>
                        </a:rPr>
                        <a:t>$1,601</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7E7E8"/>
                    </a:solidFill>
                  </a:tcPr>
                </a:tc>
                <a:tc>
                  <a:txBody>
                    <a:bodyPr/>
                    <a:lstStyle/>
                    <a:p>
                      <a:pPr marR="84455" algn="r">
                        <a:lnSpc>
                          <a:spcPct val="100000"/>
                        </a:lnSpc>
                        <a:spcBef>
                          <a:spcPts val="365"/>
                        </a:spcBef>
                      </a:pPr>
                      <a:r>
                        <a:rPr lang="en-US" sz="1350" dirty="0">
                          <a:latin typeface="Barlow"/>
                          <a:cs typeface="Barlow"/>
                        </a:rPr>
                        <a:t>$0</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7E7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4834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Paying Extra When Pursuing PSLF</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47</a:t>
            </a:fld>
            <a:endParaRPr lang="en-US" dirty="0"/>
          </a:p>
        </p:txBody>
      </p:sp>
      <p:sp>
        <p:nvSpPr>
          <p:cNvPr id="8" name="Content Placeholder 7">
            <a:extLst>
              <a:ext uri="{FF2B5EF4-FFF2-40B4-BE49-F238E27FC236}">
                <a16:creationId xmlns:a16="http://schemas.microsoft.com/office/drawing/2014/main" id="{F469F2F2-3CAA-419C-B1B3-9044C0BF5C4C}"/>
              </a:ext>
            </a:extLst>
          </p:cNvPr>
          <p:cNvSpPr txBox="1">
            <a:spLocks noGrp="1"/>
          </p:cNvSpPr>
          <p:nvPr>
            <p:ph idx="1"/>
          </p:nvPr>
        </p:nvSpPr>
        <p:spPr>
          <a:xfrm>
            <a:off x="533400" y="1564435"/>
            <a:ext cx="8077200" cy="3303725"/>
          </a:xfrm>
          <a:prstGeom prst="rect">
            <a:avLst/>
          </a:prstGeom>
          <a:noFill/>
        </p:spPr>
        <p:txBody>
          <a:bodyPr wrap="square" rtlCol="0">
            <a:spAutoFit/>
          </a:bodyPr>
          <a:lstStyle/>
          <a:p>
            <a:pPr>
              <a:spcBef>
                <a:spcPts val="300"/>
              </a:spcBef>
              <a:spcAft>
                <a:spcPts val="300"/>
              </a:spcAft>
            </a:pPr>
            <a:r>
              <a:rPr lang="en-US" dirty="0"/>
              <a:t>In most circumstances it does not make sense to pay extra towards the loans when pursuing forgiveness.</a:t>
            </a:r>
          </a:p>
          <a:p>
            <a:pPr>
              <a:spcBef>
                <a:spcPts val="300"/>
              </a:spcBef>
              <a:spcAft>
                <a:spcPts val="300"/>
              </a:spcAft>
            </a:pPr>
            <a:r>
              <a:rPr lang="en-US" dirty="0"/>
              <a:t>The Strategy:</a:t>
            </a:r>
          </a:p>
          <a:p>
            <a:pPr lvl="1">
              <a:spcBef>
                <a:spcPts val="300"/>
              </a:spcBef>
              <a:spcAft>
                <a:spcPts val="300"/>
              </a:spcAft>
            </a:pPr>
            <a:r>
              <a:rPr lang="en-US" dirty="0">
                <a:latin typeface="Barlow" panose="00000500000000000000" pitchFamily="2" charset="0"/>
              </a:rPr>
              <a:t>Set the required payment as low as possible</a:t>
            </a:r>
          </a:p>
          <a:p>
            <a:pPr lvl="1">
              <a:spcBef>
                <a:spcPts val="300"/>
              </a:spcBef>
              <a:spcAft>
                <a:spcPts val="300"/>
              </a:spcAft>
            </a:pPr>
            <a:r>
              <a:rPr lang="en-US" dirty="0"/>
              <a:t>The borrower pays the minimum required until such time as their loan balances are forgiven</a:t>
            </a:r>
          </a:p>
          <a:p>
            <a:pPr lvl="1">
              <a:spcBef>
                <a:spcPts val="300"/>
              </a:spcBef>
              <a:spcAft>
                <a:spcPts val="300"/>
              </a:spcAft>
            </a:pPr>
            <a:r>
              <a:rPr lang="en-US" dirty="0"/>
              <a:t>But remember: You are not married to a strategy.  If circumstances change, so can the strategy!</a:t>
            </a:r>
          </a:p>
          <a:p>
            <a:pPr marL="342900" lvl="1" indent="0">
              <a:buNone/>
            </a:pPr>
            <a:endParaRPr lang="en-US" dirty="0"/>
          </a:p>
        </p:txBody>
      </p:sp>
    </p:spTree>
    <p:extLst>
      <p:ext uri="{BB962C8B-B14F-4D97-AF65-F5344CB8AC3E}">
        <p14:creationId xmlns:p14="http://schemas.microsoft.com/office/powerpoint/2010/main" val="3424920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02119" y="3146543"/>
            <a:ext cx="7975350" cy="1406154"/>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rPr>
              <a:t>Public Service Loan Forgiveness:</a:t>
            </a:r>
          </a:p>
          <a:p>
            <a:pPr marL="12700" marR="5080">
              <a:lnSpc>
                <a:spcPts val="4800"/>
              </a:lnSpc>
              <a:spcBef>
                <a:spcPts val="665"/>
              </a:spcBef>
            </a:pPr>
            <a:r>
              <a:rPr lang="en-US" sz="4400" dirty="0">
                <a:solidFill>
                  <a:srgbClr val="05692F"/>
                </a:solidFill>
              </a:rPr>
              <a:t>General Tips &amp; Information</a:t>
            </a:r>
          </a:p>
        </p:txBody>
      </p:sp>
      <p:sp>
        <p:nvSpPr>
          <p:cNvPr id="2" name="Slide Number Placeholder 1">
            <a:extLst>
              <a:ext uri="{FF2B5EF4-FFF2-40B4-BE49-F238E27FC236}">
                <a16:creationId xmlns:a16="http://schemas.microsoft.com/office/drawing/2014/main" id="{7864096A-F513-4E2D-9EC2-20D0486E8E09}"/>
              </a:ext>
            </a:extLst>
          </p:cNvPr>
          <p:cNvSpPr>
            <a:spLocks noGrp="1"/>
          </p:cNvSpPr>
          <p:nvPr>
            <p:ph type="sldNum" sz="quarter" idx="12"/>
          </p:nvPr>
        </p:nvSpPr>
        <p:spPr/>
        <p:txBody>
          <a:bodyPr/>
          <a:lstStyle/>
          <a:p>
            <a:pPr>
              <a:defRPr/>
            </a:pPr>
            <a:fld id="{E97B734B-BE99-4B13-8B3B-73BDADC290B3}" type="slidenum">
              <a:rPr lang="en-US" smtClean="0"/>
              <a:pPr>
                <a:defRPr/>
              </a:pPr>
              <a:t>48</a:t>
            </a:fld>
            <a:endParaRPr lang="en-US" dirty="0"/>
          </a:p>
        </p:txBody>
      </p:sp>
    </p:spTree>
    <p:extLst>
      <p:ext uri="{BB962C8B-B14F-4D97-AF65-F5344CB8AC3E}">
        <p14:creationId xmlns:p14="http://schemas.microsoft.com/office/powerpoint/2010/main" val="3028163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PSLF Tips &amp; Information</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49</a:t>
            </a:fld>
            <a:endParaRPr lang="en-US" dirty="0"/>
          </a:p>
        </p:txBody>
      </p:sp>
      <p:sp>
        <p:nvSpPr>
          <p:cNvPr id="7" name="Content Placeholder 6">
            <a:extLst>
              <a:ext uri="{FF2B5EF4-FFF2-40B4-BE49-F238E27FC236}">
                <a16:creationId xmlns:a16="http://schemas.microsoft.com/office/drawing/2014/main" id="{758FAEA5-6383-47D4-BB1F-1982D51FE682}"/>
              </a:ext>
            </a:extLst>
          </p:cNvPr>
          <p:cNvSpPr txBox="1">
            <a:spLocks noGrp="1"/>
          </p:cNvSpPr>
          <p:nvPr>
            <p:ph idx="1"/>
          </p:nvPr>
        </p:nvSpPr>
        <p:spPr>
          <a:xfrm>
            <a:off x="533400" y="1676400"/>
            <a:ext cx="8077200" cy="4321696"/>
          </a:xfrm>
          <a:prstGeom prst="rect">
            <a:avLst/>
          </a:prstGeom>
          <a:noFill/>
        </p:spPr>
        <p:txBody>
          <a:bodyPr wrap="square" rtlCol="0">
            <a:spAutoFit/>
          </a:bodyPr>
          <a:lstStyle/>
          <a:p>
            <a:r>
              <a:rPr lang="en-US" dirty="0">
                <a:latin typeface="Barlow" panose="00000500000000000000" pitchFamily="2" charset="0"/>
              </a:rPr>
              <a:t>You don’t enroll in the PSLF program.  You must make 120 qualifying payments to be eligible for forgiveness so </a:t>
            </a:r>
            <a:r>
              <a:rPr lang="en-US" b="1" u="sng" dirty="0">
                <a:latin typeface="Barlow" panose="00000500000000000000" pitchFamily="2" charset="0"/>
              </a:rPr>
              <a:t>know the requirements!</a:t>
            </a:r>
          </a:p>
          <a:p>
            <a:r>
              <a:rPr lang="en-US" dirty="0">
                <a:latin typeface="Barlow" panose="00000500000000000000" pitchFamily="2" charset="0"/>
              </a:rPr>
              <a:t>Qualifying payments are </a:t>
            </a:r>
            <a:r>
              <a:rPr lang="en-US" b="1" dirty="0">
                <a:latin typeface="Barlow" panose="00000500000000000000" pitchFamily="2" charset="0"/>
              </a:rPr>
              <a:t>cumulative</a:t>
            </a:r>
            <a:r>
              <a:rPr lang="en-US" dirty="0">
                <a:latin typeface="Barlow" panose="00000500000000000000" pitchFamily="2" charset="0"/>
              </a:rPr>
              <a:t> not consecutive. (If you leave a public service job for the private sector then come back, you will not lose the qualifying payments you’d accumulated prior to changing jobs).</a:t>
            </a:r>
          </a:p>
          <a:p>
            <a:r>
              <a:rPr lang="en-US" dirty="0">
                <a:latin typeface="Barlow" panose="00000500000000000000" pitchFamily="2" charset="0"/>
              </a:rPr>
              <a:t>You must file separate PSLF Certification Forms for </a:t>
            </a:r>
            <a:r>
              <a:rPr lang="en-US" b="1" dirty="0">
                <a:latin typeface="Barlow" panose="00000500000000000000" pitchFamily="2" charset="0"/>
              </a:rPr>
              <a:t>each employer</a:t>
            </a:r>
            <a:r>
              <a:rPr lang="en-US" dirty="0">
                <a:latin typeface="Barlow" panose="00000500000000000000" pitchFamily="2" charset="0"/>
              </a:rPr>
              <a:t>.</a:t>
            </a:r>
          </a:p>
          <a:p>
            <a:r>
              <a:rPr lang="en-US" b="1" dirty="0">
                <a:latin typeface="Barlow" panose="00000500000000000000" pitchFamily="2" charset="0"/>
              </a:rPr>
              <a:t>Stay in your IDR plan</a:t>
            </a:r>
            <a:r>
              <a:rPr lang="en-US" dirty="0">
                <a:latin typeface="Barlow" panose="00000500000000000000" pitchFamily="2" charset="0"/>
              </a:rPr>
              <a:t>! Suspended payments in periods of deferment or forbearance </a:t>
            </a:r>
            <a:r>
              <a:rPr lang="en-US" b="1" dirty="0">
                <a:latin typeface="Barlow" panose="00000500000000000000" pitchFamily="2" charset="0"/>
              </a:rPr>
              <a:t>WON’T COUNT </a:t>
            </a:r>
            <a:r>
              <a:rPr lang="en-US" dirty="0">
                <a:latin typeface="Barlow" panose="00000500000000000000" pitchFamily="2" charset="0"/>
              </a:rPr>
              <a:t>towards PSLF.  If you’re struggling, have your IDR plan recalculated at any time to make your payment more affordable.</a:t>
            </a:r>
          </a:p>
        </p:txBody>
      </p:sp>
      <p:pic>
        <p:nvPicPr>
          <p:cNvPr id="9" name="Picture 8">
            <a:extLst>
              <a:ext uri="{FF2B5EF4-FFF2-40B4-BE49-F238E27FC236}">
                <a16:creationId xmlns:a16="http://schemas.microsoft.com/office/drawing/2014/main" id="{F3914B6C-A8EE-4B62-94D0-B1F2707777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653716">
            <a:off x="7169712" y="446509"/>
            <a:ext cx="1917187" cy="787042"/>
          </a:xfrm>
          <a:prstGeom prst="rect">
            <a:avLst/>
          </a:prstGeom>
        </p:spPr>
      </p:pic>
    </p:spTree>
    <p:extLst>
      <p:ext uri="{BB962C8B-B14F-4D97-AF65-F5344CB8AC3E}">
        <p14:creationId xmlns:p14="http://schemas.microsoft.com/office/powerpoint/2010/main" val="91800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Public Service Loan Forgiveness (PSLF): </a:t>
            </a:r>
            <a:br>
              <a:rPr lang="en-US" dirty="0"/>
            </a:br>
            <a:r>
              <a:rPr lang="en-US" dirty="0"/>
              <a:t>Original Program History</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5</a:t>
            </a:fld>
            <a:endParaRPr lang="en-US" dirty="0"/>
          </a:p>
        </p:txBody>
      </p:sp>
      <p:sp>
        <p:nvSpPr>
          <p:cNvPr id="5" name="Content Placeholder 4">
            <a:extLst>
              <a:ext uri="{FF2B5EF4-FFF2-40B4-BE49-F238E27FC236}">
                <a16:creationId xmlns:a16="http://schemas.microsoft.com/office/drawing/2014/main" id="{7777B73E-60DA-4898-A12D-9EC7D26A2DFB}"/>
              </a:ext>
            </a:extLst>
          </p:cNvPr>
          <p:cNvSpPr>
            <a:spLocks noGrp="1"/>
          </p:cNvSpPr>
          <p:nvPr>
            <p:ph idx="1"/>
          </p:nvPr>
        </p:nvSpPr>
        <p:spPr>
          <a:xfrm>
            <a:off x="533400" y="1612549"/>
            <a:ext cx="8077200" cy="4040004"/>
          </a:xfrm>
          <a:solidFill>
            <a:schemeClr val="bg1"/>
          </a:solidFill>
        </p:spPr>
        <p:txBody>
          <a:bodyPr vert="horz" lIns="91440" tIns="45720" rIns="91440" bIns="45720" rtlCol="0" anchor="t">
            <a:normAutofit lnSpcReduction="10000"/>
          </a:bodyPr>
          <a:lstStyle/>
          <a:p>
            <a:pPr algn="just">
              <a:spcBef>
                <a:spcPts val="1500"/>
              </a:spcBef>
            </a:pPr>
            <a:r>
              <a:rPr lang="en-US" dirty="0">
                <a:latin typeface="Barlow"/>
              </a:rPr>
              <a:t>PSLF was established on October 1, 2007, to incentivize borrowers pursuing professions that require costly educational credentials to remain in public service jobs where income growth may be limited. </a:t>
            </a:r>
            <a:endParaRPr lang="en-US" dirty="0"/>
          </a:p>
          <a:p>
            <a:pPr algn="just">
              <a:spcBef>
                <a:spcPts val="1500"/>
              </a:spcBef>
            </a:pPr>
            <a:r>
              <a:rPr lang="en-US" dirty="0">
                <a:latin typeface="Barlow"/>
              </a:rPr>
              <a:t>The first applications for loan forgiveness were submitted early 2018.  The rejection rate was over 99%.</a:t>
            </a:r>
          </a:p>
          <a:p>
            <a:pPr algn="just">
              <a:spcBef>
                <a:spcPts val="1500"/>
              </a:spcBef>
            </a:pPr>
            <a:r>
              <a:rPr lang="en-US" dirty="0">
                <a:latin typeface="Barlow"/>
              </a:rPr>
              <a:t>More recent approval rates are only slightly better at just over 2%.*</a:t>
            </a:r>
          </a:p>
          <a:p>
            <a:pPr algn="just">
              <a:spcBef>
                <a:spcPts val="1500"/>
              </a:spcBef>
            </a:pPr>
            <a:r>
              <a:rPr lang="en-US" dirty="0">
                <a:latin typeface="Barlow"/>
              </a:rPr>
              <a:t>Rejections are due to lack of information about program requirements in the early years, poor program administration, and loan servicer errors. Most borrowers rejected because they didn’t have the </a:t>
            </a:r>
            <a:r>
              <a:rPr lang="en-US" b="1" dirty="0">
                <a:latin typeface="Barlow"/>
              </a:rPr>
              <a:t>right loan type </a:t>
            </a:r>
            <a:r>
              <a:rPr lang="en-US" dirty="0">
                <a:latin typeface="Barlow"/>
              </a:rPr>
              <a:t>or </a:t>
            </a:r>
            <a:r>
              <a:rPr lang="en-US" b="1" dirty="0">
                <a:latin typeface="Barlow"/>
              </a:rPr>
              <a:t>repayment plan</a:t>
            </a:r>
            <a:r>
              <a:rPr lang="en-US" dirty="0">
                <a:latin typeface="Barlow"/>
              </a:rPr>
              <a:t>.</a:t>
            </a:r>
          </a:p>
        </p:txBody>
      </p:sp>
      <p:sp>
        <p:nvSpPr>
          <p:cNvPr id="7" name="TextBox 6">
            <a:extLst>
              <a:ext uri="{FF2B5EF4-FFF2-40B4-BE49-F238E27FC236}">
                <a16:creationId xmlns:a16="http://schemas.microsoft.com/office/drawing/2014/main" id="{FD1A856C-C4F1-4A22-8F7D-A798CC0A2BB3}"/>
              </a:ext>
            </a:extLst>
          </p:cNvPr>
          <p:cNvSpPr txBox="1"/>
          <p:nvPr/>
        </p:nvSpPr>
        <p:spPr>
          <a:xfrm>
            <a:off x="533400" y="5633502"/>
            <a:ext cx="6899787" cy="369332"/>
          </a:xfrm>
          <a:prstGeom prst="rect">
            <a:avLst/>
          </a:prstGeom>
          <a:noFill/>
        </p:spPr>
        <p:txBody>
          <a:bodyPr wrap="square" rtlCol="0">
            <a:spAutoFit/>
          </a:bodyPr>
          <a:lstStyle/>
          <a:p>
            <a:r>
              <a:rPr lang="en-US" dirty="0"/>
              <a:t>* </a:t>
            </a:r>
            <a:r>
              <a:rPr lang="en-US" sz="1400" i="1" dirty="0">
                <a:latin typeface="Barlow" panose="00000500000000000000" pitchFamily="2" charset="0"/>
              </a:rPr>
              <a:t>Source: </a:t>
            </a:r>
            <a:r>
              <a:rPr lang="en-US" sz="1400" i="1" dirty="0">
                <a:latin typeface="Barlow" panose="00000500000000000000" pitchFamily="2" charset="0"/>
                <a:hlinkClick r:id="rId2"/>
              </a:rPr>
              <a:t>Federal Student Aid PSLF Report, April 2021.</a:t>
            </a:r>
            <a:endParaRPr lang="en-US" i="1" dirty="0">
              <a:latin typeface="Barlow" panose="00000500000000000000" pitchFamily="2" charset="0"/>
            </a:endParaRPr>
          </a:p>
        </p:txBody>
      </p:sp>
    </p:spTree>
    <p:extLst>
      <p:ext uri="{BB962C8B-B14F-4D97-AF65-F5344CB8AC3E}">
        <p14:creationId xmlns:p14="http://schemas.microsoft.com/office/powerpoint/2010/main" val="1315922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PSLF Tips &amp; Information,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50</a:t>
            </a:fld>
            <a:endParaRPr lang="en-US" dirty="0"/>
          </a:p>
        </p:txBody>
      </p:sp>
      <p:sp>
        <p:nvSpPr>
          <p:cNvPr id="7" name="Content Placeholder 6">
            <a:extLst>
              <a:ext uri="{FF2B5EF4-FFF2-40B4-BE49-F238E27FC236}">
                <a16:creationId xmlns:a16="http://schemas.microsoft.com/office/drawing/2014/main" id="{758FAEA5-6383-47D4-BB1F-1982D51FE682}"/>
              </a:ext>
            </a:extLst>
          </p:cNvPr>
          <p:cNvSpPr txBox="1">
            <a:spLocks noGrp="1"/>
          </p:cNvSpPr>
          <p:nvPr>
            <p:ph idx="1"/>
          </p:nvPr>
        </p:nvSpPr>
        <p:spPr>
          <a:xfrm>
            <a:off x="533400" y="1676400"/>
            <a:ext cx="8077200" cy="4516621"/>
          </a:xfrm>
          <a:prstGeom prst="rect">
            <a:avLst/>
          </a:prstGeom>
          <a:noFill/>
        </p:spPr>
        <p:txBody>
          <a:bodyPr wrap="square" rtlCol="0">
            <a:spAutoFit/>
          </a:bodyPr>
          <a:lstStyle/>
          <a:p>
            <a:pPr>
              <a:spcBef>
                <a:spcPts val="600"/>
              </a:spcBef>
            </a:pPr>
            <a:r>
              <a:rPr lang="en-US" dirty="0"/>
              <a:t>Be careful about paying more than the required amount.  In the past, this has caused borrowers to lose out on qualifying payments.  It is now possible but there are </a:t>
            </a:r>
            <a:r>
              <a:rPr lang="en-US" dirty="0">
                <a:hlinkClick r:id="rId2"/>
              </a:rPr>
              <a:t>guidelines you must follow</a:t>
            </a:r>
            <a:r>
              <a:rPr lang="en-US" dirty="0"/>
              <a:t>. </a:t>
            </a:r>
            <a:endParaRPr lang="en-US" dirty="0">
              <a:latin typeface="Barlow" panose="00000500000000000000" pitchFamily="2" charset="0"/>
            </a:endParaRPr>
          </a:p>
          <a:p>
            <a:pPr>
              <a:spcBef>
                <a:spcPts val="600"/>
              </a:spcBef>
            </a:pPr>
            <a:r>
              <a:rPr lang="en-US" dirty="0">
                <a:latin typeface="Barlow" panose="00000500000000000000" pitchFamily="2" charset="0"/>
              </a:rPr>
              <a:t>Don’t </a:t>
            </a:r>
            <a:r>
              <a:rPr lang="en-US" dirty="0"/>
              <a:t>rely</a:t>
            </a:r>
            <a:r>
              <a:rPr lang="en-US" dirty="0">
                <a:latin typeface="Barlow" panose="00000500000000000000" pitchFamily="2" charset="0"/>
              </a:rPr>
              <a:t> on the loan servicer to keep an accurate count! Keep copies of your Certification Forms, billing statements and payments.</a:t>
            </a:r>
          </a:p>
          <a:p>
            <a:pPr>
              <a:spcBef>
                <a:spcPts val="300"/>
              </a:spcBef>
              <a:spcAft>
                <a:spcPts val="300"/>
              </a:spcAft>
            </a:pPr>
            <a:r>
              <a:rPr lang="en-US" dirty="0"/>
              <a:t>Refunds Under The Temporary Waiver Opportunity: </a:t>
            </a:r>
          </a:p>
          <a:p>
            <a:pPr lvl="1">
              <a:spcBef>
                <a:spcPts val="300"/>
              </a:spcBef>
              <a:spcAft>
                <a:spcPts val="300"/>
              </a:spcAft>
            </a:pPr>
            <a:r>
              <a:rPr lang="en-US" dirty="0"/>
              <a:t>If you receive more than 120 qualifying payments on an existing Direct loan, you will get an automatic refund for the amounts paid over the 120 required.</a:t>
            </a:r>
          </a:p>
          <a:p>
            <a:pPr lvl="1">
              <a:spcBef>
                <a:spcPts val="0"/>
              </a:spcBef>
            </a:pPr>
            <a:r>
              <a:rPr lang="en-US" dirty="0">
                <a:latin typeface="Barlow" panose="00000500000000000000" pitchFamily="2" charset="0"/>
              </a:rPr>
              <a:t>If you have already receive</a:t>
            </a:r>
            <a:r>
              <a:rPr lang="en-US" dirty="0"/>
              <a:t>d loan forgiveness, you are not eligible for a refund.</a:t>
            </a:r>
            <a:endParaRPr lang="en-US" dirty="0">
              <a:latin typeface="Barlow" panose="00000500000000000000" pitchFamily="2" charset="0"/>
            </a:endParaRPr>
          </a:p>
          <a:p>
            <a:endParaRPr lang="en-US" dirty="0">
              <a:latin typeface="Barlow" panose="00000500000000000000" pitchFamily="2" charset="0"/>
            </a:endParaRPr>
          </a:p>
        </p:txBody>
      </p:sp>
      <p:pic>
        <p:nvPicPr>
          <p:cNvPr id="9" name="Picture 8">
            <a:extLst>
              <a:ext uri="{FF2B5EF4-FFF2-40B4-BE49-F238E27FC236}">
                <a16:creationId xmlns:a16="http://schemas.microsoft.com/office/drawing/2014/main" id="{F3914B6C-A8EE-4B62-94D0-B1F2707777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653716">
            <a:off x="7169712" y="446509"/>
            <a:ext cx="1917187" cy="787042"/>
          </a:xfrm>
          <a:prstGeom prst="rect">
            <a:avLst/>
          </a:prstGeom>
        </p:spPr>
      </p:pic>
    </p:spTree>
    <p:extLst>
      <p:ext uri="{BB962C8B-B14F-4D97-AF65-F5344CB8AC3E}">
        <p14:creationId xmlns:p14="http://schemas.microsoft.com/office/powerpoint/2010/main" val="3608488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02119" y="3236311"/>
            <a:ext cx="7739761"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latin typeface="Barlow ExtraBold" panose="00000900000000000000" pitchFamily="2" charset="0"/>
              </a:rPr>
              <a:t>Income Driven Repayment (IDR) Forgiveness</a:t>
            </a:r>
          </a:p>
        </p:txBody>
      </p:sp>
      <p:sp>
        <p:nvSpPr>
          <p:cNvPr id="2" name="Slide Number Placeholder 1">
            <a:extLst>
              <a:ext uri="{FF2B5EF4-FFF2-40B4-BE49-F238E27FC236}">
                <a16:creationId xmlns:a16="http://schemas.microsoft.com/office/drawing/2014/main" id="{0A1DD825-C387-4C80-92C8-934C8C477FB8}"/>
              </a:ext>
            </a:extLst>
          </p:cNvPr>
          <p:cNvSpPr>
            <a:spLocks noGrp="1"/>
          </p:cNvSpPr>
          <p:nvPr>
            <p:ph type="sldNum" sz="quarter" idx="12"/>
          </p:nvPr>
        </p:nvSpPr>
        <p:spPr/>
        <p:txBody>
          <a:bodyPr/>
          <a:lstStyle/>
          <a:p>
            <a:pPr>
              <a:defRPr/>
            </a:pPr>
            <a:fld id="{E97B734B-BE99-4B13-8B3B-73BDADC290B3}" type="slidenum">
              <a:rPr lang="en-US" smtClean="0"/>
              <a:pPr>
                <a:defRPr/>
              </a:pPr>
              <a:t>51</a:t>
            </a:fld>
            <a:endParaRPr lang="en-US" dirty="0"/>
          </a:p>
        </p:txBody>
      </p:sp>
    </p:spTree>
    <p:extLst>
      <p:ext uri="{BB962C8B-B14F-4D97-AF65-F5344CB8AC3E}">
        <p14:creationId xmlns:p14="http://schemas.microsoft.com/office/powerpoint/2010/main" val="3135793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Income Driven Repayment (IDR) Forgiveness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52</a:t>
            </a:fld>
            <a:endParaRPr lang="en-US" dirty="0"/>
          </a:p>
        </p:txBody>
      </p:sp>
      <p:sp>
        <p:nvSpPr>
          <p:cNvPr id="7" name="Content Placeholder 6">
            <a:extLst>
              <a:ext uri="{FF2B5EF4-FFF2-40B4-BE49-F238E27FC236}">
                <a16:creationId xmlns:a16="http://schemas.microsoft.com/office/drawing/2014/main" id="{758FAEA5-6383-47D4-BB1F-1982D51FE682}"/>
              </a:ext>
            </a:extLst>
          </p:cNvPr>
          <p:cNvSpPr txBox="1">
            <a:spLocks noGrp="1"/>
          </p:cNvSpPr>
          <p:nvPr>
            <p:ph idx="1"/>
          </p:nvPr>
        </p:nvSpPr>
        <p:spPr>
          <a:xfrm>
            <a:off x="533400" y="1676400"/>
            <a:ext cx="8077200" cy="2110834"/>
          </a:xfrm>
          <a:prstGeom prst="rect">
            <a:avLst/>
          </a:prstGeom>
          <a:noFill/>
        </p:spPr>
        <p:txBody>
          <a:bodyPr wrap="square" rtlCol="0">
            <a:spAutoFit/>
          </a:bodyPr>
          <a:lstStyle/>
          <a:p>
            <a:r>
              <a:rPr lang="en-US" dirty="0"/>
              <a:t>All IDR plans offer loan forgiveness.  You make qualifying payments in a plan for a certain number of years (20-25) and remaining loan balances are forgiven.</a:t>
            </a:r>
          </a:p>
          <a:p>
            <a:r>
              <a:rPr lang="en-US" dirty="0"/>
              <a:t>There is no employment requirement for this program.</a:t>
            </a:r>
          </a:p>
          <a:p>
            <a:r>
              <a:rPr lang="en-US" dirty="0"/>
              <a:t>Forgiven balances MAY BE TAXABLE!</a:t>
            </a:r>
          </a:p>
        </p:txBody>
      </p:sp>
    </p:spTree>
    <p:extLst>
      <p:ext uri="{BB962C8B-B14F-4D97-AF65-F5344CB8AC3E}">
        <p14:creationId xmlns:p14="http://schemas.microsoft.com/office/powerpoint/2010/main" val="2324605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Income Driven Repayment (IDR) Forgiveness,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53</a:t>
            </a:fld>
            <a:endParaRPr lang="en-US" dirty="0"/>
          </a:p>
        </p:txBody>
      </p:sp>
      <p:sp>
        <p:nvSpPr>
          <p:cNvPr id="7" name="Content Placeholder 6">
            <a:extLst>
              <a:ext uri="{FF2B5EF4-FFF2-40B4-BE49-F238E27FC236}">
                <a16:creationId xmlns:a16="http://schemas.microsoft.com/office/drawing/2014/main" id="{758FAEA5-6383-47D4-BB1F-1982D51FE682}"/>
              </a:ext>
            </a:extLst>
          </p:cNvPr>
          <p:cNvSpPr txBox="1">
            <a:spLocks noGrp="1"/>
          </p:cNvSpPr>
          <p:nvPr>
            <p:ph idx="1"/>
          </p:nvPr>
        </p:nvSpPr>
        <p:spPr>
          <a:xfrm>
            <a:off x="533400" y="1676400"/>
            <a:ext cx="8077200" cy="4300408"/>
          </a:xfrm>
          <a:prstGeom prst="rect">
            <a:avLst/>
          </a:prstGeom>
          <a:noFill/>
        </p:spPr>
        <p:txBody>
          <a:bodyPr wrap="square" rtlCol="0">
            <a:spAutoFit/>
          </a:bodyPr>
          <a:lstStyle/>
          <a:p>
            <a:r>
              <a:rPr lang="en-US" dirty="0"/>
              <a:t>There is no established tracking mechanism to monitor progress towards forgiveness.  You must ask the loan servicer for an up-to-date count.  </a:t>
            </a:r>
          </a:p>
          <a:p>
            <a:pPr lvl="1"/>
            <a:r>
              <a:rPr lang="en-US" dirty="0"/>
              <a:t>It can be difficult to get accurate qualifying payment counts toward IDR forgiveness if the borrower has had multiple servicers.</a:t>
            </a:r>
          </a:p>
          <a:p>
            <a:r>
              <a:rPr lang="en-US" dirty="0"/>
              <a:t>You do not apply for forgiveness.  You will be notified when you are within six months of accumulating enough required payments to have your loan balance forgiven.</a:t>
            </a:r>
          </a:p>
          <a:p>
            <a:r>
              <a:rPr lang="en-US" dirty="0"/>
              <a:t>Only the ICR plan has been around long enough to have borrowers eligible for IDR forgiveness right now.  </a:t>
            </a:r>
          </a:p>
          <a:p>
            <a:pPr lvl="1"/>
            <a:endParaRPr lang="en-US" dirty="0">
              <a:latin typeface="Barlow" panose="00000500000000000000" pitchFamily="2" charset="0"/>
            </a:endParaRPr>
          </a:p>
        </p:txBody>
      </p:sp>
    </p:spTree>
    <p:extLst>
      <p:ext uri="{BB962C8B-B14F-4D97-AF65-F5344CB8AC3E}">
        <p14:creationId xmlns:p14="http://schemas.microsoft.com/office/powerpoint/2010/main" val="577577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Qualifying Payment Rules: IDR Forgiveness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54</a:t>
            </a:fld>
            <a:endParaRPr lang="en-US" dirty="0"/>
          </a:p>
        </p:txBody>
      </p:sp>
      <p:sp>
        <p:nvSpPr>
          <p:cNvPr id="7" name="Content Placeholder 6">
            <a:extLst>
              <a:ext uri="{FF2B5EF4-FFF2-40B4-BE49-F238E27FC236}">
                <a16:creationId xmlns:a16="http://schemas.microsoft.com/office/drawing/2014/main" id="{758FAEA5-6383-47D4-BB1F-1982D51FE682}"/>
              </a:ext>
            </a:extLst>
          </p:cNvPr>
          <p:cNvSpPr txBox="1">
            <a:spLocks noGrp="1"/>
          </p:cNvSpPr>
          <p:nvPr>
            <p:ph idx="1"/>
          </p:nvPr>
        </p:nvSpPr>
        <p:spPr>
          <a:xfrm>
            <a:off x="533400" y="1676400"/>
            <a:ext cx="8077200" cy="2956963"/>
          </a:xfrm>
          <a:prstGeom prst="rect">
            <a:avLst/>
          </a:prstGeom>
          <a:noFill/>
        </p:spPr>
        <p:txBody>
          <a:bodyPr wrap="square" rtlCol="0">
            <a:spAutoFit/>
          </a:bodyPr>
          <a:lstStyle/>
          <a:p>
            <a:pPr algn="just">
              <a:spcBef>
                <a:spcPts val="300"/>
              </a:spcBef>
              <a:spcAft>
                <a:spcPts val="300"/>
              </a:spcAft>
            </a:pPr>
            <a:r>
              <a:rPr lang="en-US" dirty="0">
                <a:latin typeface="Barlow" panose="00000500000000000000" pitchFamily="2" charset="0"/>
              </a:rPr>
              <a:t>Rules for qualifying payments are difficult for borrowers to access: </a:t>
            </a:r>
          </a:p>
          <a:p>
            <a:pPr lvl="1" algn="just">
              <a:spcBef>
                <a:spcPts val="600"/>
              </a:spcBef>
            </a:pPr>
            <a:r>
              <a:rPr lang="en-US" dirty="0"/>
              <a:t>You must make your required payment in full and on time.  (Note: $0 monthly payments DO QUALIFY if that is your required payment).</a:t>
            </a:r>
          </a:p>
          <a:p>
            <a:pPr lvl="1" algn="just">
              <a:spcBef>
                <a:spcPts val="600"/>
              </a:spcBef>
            </a:pPr>
            <a:r>
              <a:rPr lang="en-US" dirty="0">
                <a:latin typeface="Barlow" panose="00000500000000000000" pitchFamily="2" charset="0"/>
              </a:rPr>
              <a:t>Suspended payments during periods of forbearance or</a:t>
            </a:r>
            <a:r>
              <a:rPr lang="en-US" dirty="0"/>
              <a:t> deferment do not count with the exception of the </a:t>
            </a:r>
            <a:r>
              <a:rPr lang="en-US" u="sng" dirty="0"/>
              <a:t>Covid Forbearance from 3/13/2020-1/31/2022</a:t>
            </a:r>
            <a:r>
              <a:rPr lang="en-US" dirty="0"/>
              <a:t> and periods spent in an </a:t>
            </a:r>
            <a:r>
              <a:rPr lang="en-US" u="sng" dirty="0"/>
              <a:t>Economic Hardship Deferment.</a:t>
            </a:r>
          </a:p>
          <a:p>
            <a:pPr lvl="1" algn="just">
              <a:spcBef>
                <a:spcPts val="600"/>
              </a:spcBef>
            </a:pPr>
            <a:r>
              <a:rPr lang="en-US" dirty="0"/>
              <a:t>Payments in the 10-Year Standard Fixed Plan qualify but you must switch to an IDR plan at some point.  </a:t>
            </a:r>
          </a:p>
        </p:txBody>
      </p:sp>
    </p:spTree>
    <p:extLst>
      <p:ext uri="{BB962C8B-B14F-4D97-AF65-F5344CB8AC3E}">
        <p14:creationId xmlns:p14="http://schemas.microsoft.com/office/powerpoint/2010/main" val="2599937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IDR Forgiveness By Repayment Plan</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55</a:t>
            </a:fld>
            <a:endParaRPr lang="en-US" dirty="0"/>
          </a:p>
        </p:txBody>
      </p:sp>
      <p:graphicFrame>
        <p:nvGraphicFramePr>
          <p:cNvPr id="9" name="Content Placeholder 8">
            <a:extLst>
              <a:ext uri="{FF2B5EF4-FFF2-40B4-BE49-F238E27FC236}">
                <a16:creationId xmlns:a16="http://schemas.microsoft.com/office/drawing/2014/main" id="{D9F8F4D1-687D-4EE0-8F24-0B73E97C66E2}"/>
              </a:ext>
            </a:extLst>
          </p:cNvPr>
          <p:cNvGraphicFramePr>
            <a:graphicFrameLocks noGrp="1"/>
          </p:cNvGraphicFramePr>
          <p:nvPr>
            <p:ph idx="1"/>
            <p:extLst>
              <p:ext uri="{D42A27DB-BD31-4B8C-83A1-F6EECF244321}">
                <p14:modId xmlns:p14="http://schemas.microsoft.com/office/powerpoint/2010/main" val="3650164913"/>
              </p:ext>
            </p:extLst>
          </p:nvPr>
        </p:nvGraphicFramePr>
        <p:xfrm>
          <a:off x="533398" y="1633380"/>
          <a:ext cx="7934326" cy="3464576"/>
        </p:xfrm>
        <a:graphic>
          <a:graphicData uri="http://schemas.openxmlformats.org/drawingml/2006/table">
            <a:tbl>
              <a:tblPr firstRow="1" bandRow="1">
                <a:tableStyleId>{073A0DAA-6AF3-43AB-8588-CEC1D06C72B9}</a:tableStyleId>
              </a:tblPr>
              <a:tblGrid>
                <a:gridCol w="3967163">
                  <a:extLst>
                    <a:ext uri="{9D8B030D-6E8A-4147-A177-3AD203B41FA5}">
                      <a16:colId xmlns:a16="http://schemas.microsoft.com/office/drawing/2014/main" val="3483529935"/>
                    </a:ext>
                  </a:extLst>
                </a:gridCol>
                <a:gridCol w="3967163">
                  <a:extLst>
                    <a:ext uri="{9D8B030D-6E8A-4147-A177-3AD203B41FA5}">
                      <a16:colId xmlns:a16="http://schemas.microsoft.com/office/drawing/2014/main" val="3694808855"/>
                    </a:ext>
                  </a:extLst>
                </a:gridCol>
              </a:tblGrid>
              <a:tr h="617624">
                <a:tc>
                  <a:txBody>
                    <a:bodyPr/>
                    <a:lstStyle/>
                    <a:p>
                      <a:r>
                        <a:rPr lang="en-US" sz="1800" dirty="0">
                          <a:latin typeface="Barlow" panose="00000500000000000000" pitchFamily="2" charset="0"/>
                        </a:rPr>
                        <a:t>Plan</a:t>
                      </a:r>
                    </a:p>
                  </a:txBody>
                  <a:tcPr anchor="b">
                    <a:solidFill>
                      <a:srgbClr val="414042"/>
                    </a:solidFill>
                  </a:tcPr>
                </a:tc>
                <a:tc>
                  <a:txBody>
                    <a:bodyPr/>
                    <a:lstStyle/>
                    <a:p>
                      <a:r>
                        <a:rPr lang="en-US" sz="1800" dirty="0">
                          <a:latin typeface="Barlow" panose="00000500000000000000" pitchFamily="2" charset="0"/>
                        </a:rPr>
                        <a:t>Years of Qualifying Payments Required For IDR Forgiveness</a:t>
                      </a:r>
                    </a:p>
                  </a:txBody>
                  <a:tcPr anchor="ctr">
                    <a:solidFill>
                      <a:srgbClr val="414042"/>
                    </a:solidFill>
                  </a:tcPr>
                </a:tc>
                <a:extLst>
                  <a:ext uri="{0D108BD9-81ED-4DB2-BD59-A6C34878D82A}">
                    <a16:rowId xmlns:a16="http://schemas.microsoft.com/office/drawing/2014/main" val="3898233018"/>
                  </a:ext>
                </a:extLst>
              </a:tr>
              <a:tr h="590697">
                <a:tc>
                  <a:txBody>
                    <a:bodyPr/>
                    <a:lstStyle/>
                    <a:p>
                      <a:pPr algn="l"/>
                      <a:r>
                        <a:rPr lang="en-US" sz="1500" dirty="0">
                          <a:latin typeface="Barlow" panose="00000500000000000000" pitchFamily="2" charset="0"/>
                        </a:rPr>
                        <a:t>Revised Pay As You Earn (REPAYE) </a:t>
                      </a:r>
                    </a:p>
                  </a:txBody>
                  <a:tcPr anchor="ctr">
                    <a:solidFill>
                      <a:srgbClr val="E7E7E8"/>
                    </a:solidFill>
                  </a:tcPr>
                </a:tc>
                <a:tc>
                  <a:txBody>
                    <a:bodyPr/>
                    <a:lstStyle/>
                    <a:p>
                      <a:pPr marL="0" indent="0" algn="ctr">
                        <a:buFontTx/>
                        <a:buNone/>
                      </a:pPr>
                      <a:r>
                        <a:rPr lang="en-US" sz="1500" dirty="0">
                          <a:latin typeface="Barlow" panose="00000500000000000000" pitchFamily="2" charset="0"/>
                        </a:rPr>
                        <a:t>If you only have undergraduate loans: 20</a:t>
                      </a:r>
                    </a:p>
                    <a:p>
                      <a:pPr marL="0" indent="0" algn="ctr">
                        <a:buFontTx/>
                        <a:buNone/>
                      </a:pPr>
                      <a:r>
                        <a:rPr lang="en-US" sz="1500" dirty="0">
                          <a:latin typeface="Barlow" panose="00000500000000000000" pitchFamily="2" charset="0"/>
                        </a:rPr>
                        <a:t>If you have any graduate loans: 25</a:t>
                      </a:r>
                    </a:p>
                  </a:txBody>
                  <a:tcPr>
                    <a:solidFill>
                      <a:srgbClr val="E7E7E8"/>
                    </a:solidFill>
                  </a:tcPr>
                </a:tc>
                <a:extLst>
                  <a:ext uri="{0D108BD9-81ED-4DB2-BD59-A6C34878D82A}">
                    <a16:rowId xmlns:a16="http://schemas.microsoft.com/office/drawing/2014/main" val="3466956513"/>
                  </a:ext>
                </a:extLst>
              </a:tr>
              <a:tr h="698568">
                <a:tc>
                  <a:txBody>
                    <a:bodyPr/>
                    <a:lstStyle/>
                    <a:p>
                      <a:pPr algn="l"/>
                      <a:r>
                        <a:rPr lang="en-US" sz="1500" dirty="0">
                          <a:latin typeface="Barlow" panose="00000500000000000000" pitchFamily="2" charset="0"/>
                        </a:rPr>
                        <a:t>Pay As You Earn (PAYE) </a:t>
                      </a:r>
                    </a:p>
                  </a:txBody>
                  <a:tcPr anchor="ctr">
                    <a:solidFill>
                      <a:srgbClr val="E8CEDA"/>
                    </a:solidFill>
                  </a:tcPr>
                </a:tc>
                <a:tc>
                  <a:txBody>
                    <a:bodyPr/>
                    <a:lstStyle/>
                    <a:p>
                      <a:pPr algn="ctr"/>
                      <a:r>
                        <a:rPr lang="en-US" sz="1500" dirty="0">
                          <a:latin typeface="Barlow" panose="00000500000000000000" pitchFamily="2" charset="0"/>
                        </a:rPr>
                        <a:t>20</a:t>
                      </a:r>
                    </a:p>
                  </a:txBody>
                  <a:tcPr anchor="ctr">
                    <a:solidFill>
                      <a:srgbClr val="E8CEDA"/>
                    </a:solidFill>
                  </a:tcPr>
                </a:tc>
                <a:extLst>
                  <a:ext uri="{0D108BD9-81ED-4DB2-BD59-A6C34878D82A}">
                    <a16:rowId xmlns:a16="http://schemas.microsoft.com/office/drawing/2014/main" val="2421444802"/>
                  </a:ext>
                </a:extLst>
              </a:tr>
              <a:tr h="970552">
                <a:tc>
                  <a:txBody>
                    <a:bodyPr/>
                    <a:lstStyle/>
                    <a:p>
                      <a:pPr algn="l"/>
                      <a:r>
                        <a:rPr lang="en-US" sz="1500" dirty="0">
                          <a:latin typeface="Barlow" panose="00000500000000000000" pitchFamily="2" charset="0"/>
                        </a:rPr>
                        <a:t>Income Based Repayment (IBR)</a:t>
                      </a:r>
                    </a:p>
                  </a:txBody>
                  <a:tcPr anchor="ctr">
                    <a:solidFill>
                      <a:srgbClr val="D1D3D4"/>
                    </a:solidFill>
                  </a:tcPr>
                </a:tc>
                <a:tc>
                  <a:txBody>
                    <a:bodyPr/>
                    <a:lstStyle/>
                    <a:p>
                      <a:pPr algn="ctr"/>
                      <a:r>
                        <a:rPr lang="en-US" sz="1500" dirty="0">
                          <a:latin typeface="Barlow" panose="00000500000000000000" pitchFamily="2" charset="0"/>
                        </a:rPr>
                        <a:t>If you only have loans disbursed after            July 1, 2014: 20</a:t>
                      </a:r>
                    </a:p>
                    <a:p>
                      <a:pPr algn="ctr"/>
                      <a:r>
                        <a:rPr lang="en-US" sz="1500" dirty="0">
                          <a:latin typeface="Barlow" panose="00000500000000000000" pitchFamily="2" charset="0"/>
                        </a:rPr>
                        <a:t>If you have any loans disbursed prior to       July 1, 2014: 25</a:t>
                      </a:r>
                    </a:p>
                  </a:txBody>
                  <a:tcPr>
                    <a:solidFill>
                      <a:srgbClr val="D1D3D4"/>
                    </a:solidFill>
                  </a:tcPr>
                </a:tc>
                <a:extLst>
                  <a:ext uri="{0D108BD9-81ED-4DB2-BD59-A6C34878D82A}">
                    <a16:rowId xmlns:a16="http://schemas.microsoft.com/office/drawing/2014/main" val="684179053"/>
                  </a:ext>
                </a:extLst>
              </a:tr>
              <a:tr h="529391">
                <a:tc>
                  <a:txBody>
                    <a:bodyPr/>
                    <a:lstStyle/>
                    <a:p>
                      <a:pPr algn="l"/>
                      <a:r>
                        <a:rPr lang="en-US" sz="1500" dirty="0">
                          <a:latin typeface="Barlow" panose="00000500000000000000" pitchFamily="2" charset="0"/>
                        </a:rPr>
                        <a:t>Income Contingent Repayment (ICR) - </a:t>
                      </a:r>
                    </a:p>
                  </a:txBody>
                  <a:tcPr anchor="ctr">
                    <a:solidFill>
                      <a:srgbClr val="E8CEDA"/>
                    </a:solidFill>
                  </a:tcPr>
                </a:tc>
                <a:tc>
                  <a:txBody>
                    <a:bodyPr/>
                    <a:lstStyle/>
                    <a:p>
                      <a:pPr algn="ctr"/>
                      <a:r>
                        <a:rPr lang="en-US" sz="1500" dirty="0">
                          <a:latin typeface="Barlow" panose="00000500000000000000" pitchFamily="2" charset="0"/>
                        </a:rPr>
                        <a:t>25</a:t>
                      </a:r>
                    </a:p>
                  </a:txBody>
                  <a:tcPr anchor="ctr">
                    <a:solidFill>
                      <a:srgbClr val="E8CEDA"/>
                    </a:solidFill>
                  </a:tcPr>
                </a:tc>
                <a:extLst>
                  <a:ext uri="{0D108BD9-81ED-4DB2-BD59-A6C34878D82A}">
                    <a16:rowId xmlns:a16="http://schemas.microsoft.com/office/drawing/2014/main" val="611995978"/>
                  </a:ext>
                </a:extLst>
              </a:tr>
            </a:tbl>
          </a:graphicData>
        </a:graphic>
      </p:graphicFrame>
      <p:sp>
        <p:nvSpPr>
          <p:cNvPr id="10" name="Rectangle: Rounded Corners 9">
            <a:extLst>
              <a:ext uri="{FF2B5EF4-FFF2-40B4-BE49-F238E27FC236}">
                <a16:creationId xmlns:a16="http://schemas.microsoft.com/office/drawing/2014/main" id="{08BAEDB8-3D95-4994-B537-8A98B89D5ABC}"/>
              </a:ext>
            </a:extLst>
          </p:cNvPr>
          <p:cNvSpPr/>
          <p:nvPr/>
        </p:nvSpPr>
        <p:spPr>
          <a:xfrm>
            <a:off x="533399" y="5246695"/>
            <a:ext cx="7934325" cy="905217"/>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latin typeface="Barlow" panose="00000500000000000000" pitchFamily="2" charset="0"/>
              </a:rPr>
              <a:t>You can switch IDR plans and not lose credit toward forgiveness.  However, the pay-in period of the original plan will remain the same (i.e., if you start in the ICR plan but switch to PAYE, your pay-in period will still be 25 years).</a:t>
            </a:r>
          </a:p>
        </p:txBody>
      </p:sp>
    </p:spTree>
    <p:extLst>
      <p:ext uri="{BB962C8B-B14F-4D97-AF65-F5344CB8AC3E}">
        <p14:creationId xmlns:p14="http://schemas.microsoft.com/office/powerpoint/2010/main" val="1161031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02119" y="3236311"/>
            <a:ext cx="7739761"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latin typeface="Barlow ExtraBold" panose="00000900000000000000" pitchFamily="2" charset="0"/>
              </a:rPr>
              <a:t>Other Forgiveness and Discharge Programs</a:t>
            </a:r>
          </a:p>
        </p:txBody>
      </p:sp>
      <p:sp>
        <p:nvSpPr>
          <p:cNvPr id="2" name="Slide Number Placeholder 1">
            <a:extLst>
              <a:ext uri="{FF2B5EF4-FFF2-40B4-BE49-F238E27FC236}">
                <a16:creationId xmlns:a16="http://schemas.microsoft.com/office/drawing/2014/main" id="{0A1DD825-C387-4C80-92C8-934C8C477FB8}"/>
              </a:ext>
            </a:extLst>
          </p:cNvPr>
          <p:cNvSpPr>
            <a:spLocks noGrp="1"/>
          </p:cNvSpPr>
          <p:nvPr>
            <p:ph type="sldNum" sz="quarter" idx="12"/>
          </p:nvPr>
        </p:nvSpPr>
        <p:spPr/>
        <p:txBody>
          <a:bodyPr/>
          <a:lstStyle/>
          <a:p>
            <a:pPr>
              <a:defRPr/>
            </a:pPr>
            <a:fld id="{E97B734B-BE99-4B13-8B3B-73BDADC290B3}" type="slidenum">
              <a:rPr lang="en-US" smtClean="0"/>
              <a:pPr>
                <a:defRPr/>
              </a:pPr>
              <a:t>56</a:t>
            </a:fld>
            <a:endParaRPr lang="en-US" dirty="0"/>
          </a:p>
        </p:txBody>
      </p:sp>
    </p:spTree>
    <p:extLst>
      <p:ext uri="{BB962C8B-B14F-4D97-AF65-F5344CB8AC3E}">
        <p14:creationId xmlns:p14="http://schemas.microsoft.com/office/powerpoint/2010/main" val="3616594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Teacher Loan Forgiveness (TLF)</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57</a:t>
            </a:fld>
            <a:endParaRPr lang="en-US" dirty="0"/>
          </a:p>
        </p:txBody>
      </p:sp>
      <p:sp>
        <p:nvSpPr>
          <p:cNvPr id="8" name="Content Placeholder 2">
            <a:extLst>
              <a:ext uri="{FF2B5EF4-FFF2-40B4-BE49-F238E27FC236}">
                <a16:creationId xmlns:a16="http://schemas.microsoft.com/office/drawing/2014/main" id="{DA1A423A-FEDF-47E3-A49E-631A978C9A68}"/>
              </a:ext>
            </a:extLst>
          </p:cNvPr>
          <p:cNvSpPr>
            <a:spLocks noGrp="1"/>
          </p:cNvSpPr>
          <p:nvPr>
            <p:ph idx="1"/>
          </p:nvPr>
        </p:nvSpPr>
        <p:spPr>
          <a:xfrm>
            <a:off x="533400" y="1676400"/>
            <a:ext cx="8077200" cy="4500563"/>
          </a:xfrm>
        </p:spPr>
        <p:txBody>
          <a:bodyPr>
            <a:normAutofit/>
          </a:bodyPr>
          <a:lstStyle/>
          <a:p>
            <a:r>
              <a:rPr lang="en-US" dirty="0"/>
              <a:t>You have Direct or FFEL Loans. A portion or all of a Consolidation Loan may qualify as well.</a:t>
            </a:r>
          </a:p>
          <a:p>
            <a:r>
              <a:rPr lang="en-US" dirty="0"/>
              <a:t>You teach full-time for five complete and consecutive academic years</a:t>
            </a:r>
          </a:p>
          <a:p>
            <a:r>
              <a:rPr lang="en-US" dirty="0"/>
              <a:t>You are a “highly qualified” teacher</a:t>
            </a:r>
          </a:p>
          <a:p>
            <a:r>
              <a:rPr lang="en-US" dirty="0"/>
              <a:t>In a low-income school or educational service agency (Search the </a:t>
            </a:r>
            <a:r>
              <a:rPr lang="en-US" dirty="0">
                <a:hlinkClick r:id="rId2"/>
              </a:rPr>
              <a:t>Teacher Cancellation Low Income (TCLI) Database</a:t>
            </a:r>
            <a:r>
              <a:rPr lang="en-US" dirty="0"/>
              <a:t> to see if the school qualifies)</a:t>
            </a:r>
          </a:p>
          <a:p>
            <a:r>
              <a:rPr lang="en-US" dirty="0"/>
              <a:t>And meet certain other requirements</a:t>
            </a:r>
          </a:p>
          <a:p>
            <a:pPr marL="0" indent="0">
              <a:buNone/>
            </a:pPr>
            <a:endParaRPr lang="en-US" dirty="0"/>
          </a:p>
          <a:p>
            <a:endParaRPr lang="en-US" dirty="0"/>
          </a:p>
        </p:txBody>
      </p:sp>
      <p:sp>
        <p:nvSpPr>
          <p:cNvPr id="5" name="Rectangle: Rounded Corners 4">
            <a:extLst>
              <a:ext uri="{FF2B5EF4-FFF2-40B4-BE49-F238E27FC236}">
                <a16:creationId xmlns:a16="http://schemas.microsoft.com/office/drawing/2014/main" id="{91D2C8C4-738D-4693-8258-CB7C213EBDB0}"/>
              </a:ext>
            </a:extLst>
          </p:cNvPr>
          <p:cNvSpPr/>
          <p:nvPr/>
        </p:nvSpPr>
        <p:spPr>
          <a:xfrm>
            <a:off x="533400" y="5306205"/>
            <a:ext cx="8077200" cy="652950"/>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latin typeface="Barlow" panose="00000500000000000000" pitchFamily="2" charset="0"/>
              </a:rPr>
              <a:t>Math, Science &amp; Special Education Teachers: Eligible for up to $17,500 of forgiveness</a:t>
            </a:r>
          </a:p>
          <a:p>
            <a:r>
              <a:rPr lang="en-US" sz="1500" dirty="0">
                <a:solidFill>
                  <a:schemeClr val="tx1"/>
                </a:solidFill>
                <a:latin typeface="Barlow" panose="00000500000000000000" pitchFamily="2" charset="0"/>
              </a:rPr>
              <a:t>All Other Teachers: Eligible for $5,000 of forgiveness</a:t>
            </a:r>
          </a:p>
        </p:txBody>
      </p:sp>
    </p:spTree>
    <p:extLst>
      <p:ext uri="{BB962C8B-B14F-4D97-AF65-F5344CB8AC3E}">
        <p14:creationId xmlns:p14="http://schemas.microsoft.com/office/powerpoint/2010/main" val="2973943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Teacher Loan Forgiveness (TLF),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58</a:t>
            </a:fld>
            <a:endParaRPr lang="en-US" dirty="0"/>
          </a:p>
        </p:txBody>
      </p:sp>
      <p:sp>
        <p:nvSpPr>
          <p:cNvPr id="7" name="Content Placeholder 2">
            <a:extLst>
              <a:ext uri="{FF2B5EF4-FFF2-40B4-BE49-F238E27FC236}">
                <a16:creationId xmlns:a16="http://schemas.microsoft.com/office/drawing/2014/main" id="{190EB49E-3E54-40B3-A563-EA31296C49C4}"/>
              </a:ext>
            </a:extLst>
          </p:cNvPr>
          <p:cNvSpPr>
            <a:spLocks noGrp="1"/>
          </p:cNvSpPr>
          <p:nvPr>
            <p:ph idx="1"/>
          </p:nvPr>
        </p:nvSpPr>
        <p:spPr>
          <a:xfrm>
            <a:off x="533400" y="1676400"/>
            <a:ext cx="8077200" cy="4500563"/>
          </a:xfrm>
        </p:spPr>
        <p:txBody>
          <a:bodyPr>
            <a:normAutofit/>
          </a:bodyPr>
          <a:lstStyle/>
          <a:p>
            <a:pPr algn="just"/>
            <a:r>
              <a:rPr lang="en-US" dirty="0"/>
              <a:t>Plus loans for parents or graduate or professional students </a:t>
            </a:r>
            <a:r>
              <a:rPr lang="en-US" b="1" u="sng" dirty="0"/>
              <a:t>ARE NOT</a:t>
            </a:r>
            <a:r>
              <a:rPr lang="en-US" dirty="0"/>
              <a:t> eligible for the Teacher Loan Forgiveness program.</a:t>
            </a:r>
          </a:p>
          <a:p>
            <a:pPr algn="just"/>
            <a:r>
              <a:rPr lang="en-US" dirty="0"/>
              <a:t>Federal Perkins loans </a:t>
            </a:r>
            <a:r>
              <a:rPr lang="en-US" b="1" u="sng" dirty="0"/>
              <a:t>ARE NOT</a:t>
            </a:r>
            <a:r>
              <a:rPr lang="en-US" dirty="0"/>
              <a:t> eligible for the Teacher Loan Forgiveness program but may be eligible for Perkins Loans cancellation or discharge.</a:t>
            </a:r>
          </a:p>
          <a:p>
            <a:pPr algn="just"/>
            <a:r>
              <a:rPr lang="en-US" dirty="0"/>
              <a:t>You can receive both TLF and PSLF but not at the same time.  Generally speaking, borrowers with large debt burdens relative to their income are better off pursuing PSLF.</a:t>
            </a:r>
          </a:p>
          <a:p>
            <a:pPr algn="just"/>
            <a:r>
              <a:rPr lang="en-US" dirty="0"/>
              <a:t>Forgiven balances ARE NOT TAXABLE!</a:t>
            </a:r>
          </a:p>
          <a:p>
            <a:endParaRPr lang="en-US" sz="1800" dirty="0"/>
          </a:p>
        </p:txBody>
      </p:sp>
    </p:spTree>
    <p:extLst>
      <p:ext uri="{BB962C8B-B14F-4D97-AF65-F5344CB8AC3E}">
        <p14:creationId xmlns:p14="http://schemas.microsoft.com/office/powerpoint/2010/main" val="226354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Total and Permanent Disability (TPD) Discharge</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59</a:t>
            </a:fld>
            <a:endParaRPr lang="en-US" dirty="0"/>
          </a:p>
        </p:txBody>
      </p:sp>
      <p:sp>
        <p:nvSpPr>
          <p:cNvPr id="8" name="Content Placeholder 2">
            <a:extLst>
              <a:ext uri="{FF2B5EF4-FFF2-40B4-BE49-F238E27FC236}">
                <a16:creationId xmlns:a16="http://schemas.microsoft.com/office/drawing/2014/main" id="{DA1A423A-FEDF-47E3-A49E-631A978C9A68}"/>
              </a:ext>
            </a:extLst>
          </p:cNvPr>
          <p:cNvSpPr>
            <a:spLocks noGrp="1"/>
          </p:cNvSpPr>
          <p:nvPr>
            <p:ph idx="1"/>
          </p:nvPr>
        </p:nvSpPr>
        <p:spPr>
          <a:xfrm>
            <a:off x="533400" y="1676400"/>
            <a:ext cx="8077200" cy="4500563"/>
          </a:xfrm>
        </p:spPr>
        <p:txBody>
          <a:bodyPr>
            <a:normAutofit/>
          </a:bodyPr>
          <a:lstStyle/>
          <a:p>
            <a:r>
              <a:rPr lang="en-US" dirty="0"/>
              <a:t>Borrowers may have their loans discharged if they can demonstrate a mental or physical disability that prevents them from earning a living.</a:t>
            </a:r>
          </a:p>
          <a:p>
            <a:r>
              <a:rPr lang="en-US" dirty="0"/>
              <a:t>Three ways to prove TPD</a:t>
            </a:r>
          </a:p>
          <a:p>
            <a:pPr lvl="1"/>
            <a:r>
              <a:rPr lang="en-US" dirty="0"/>
              <a:t>Through the Veteran’s Administration</a:t>
            </a:r>
          </a:p>
          <a:p>
            <a:pPr lvl="1"/>
            <a:r>
              <a:rPr lang="en-US" dirty="0"/>
              <a:t>Through SSDI.  The next review of your SSDI benefits must be within 5-7 years.</a:t>
            </a:r>
          </a:p>
          <a:p>
            <a:pPr lvl="1"/>
            <a:r>
              <a:rPr lang="en-US" dirty="0"/>
              <a:t>Through a physician. Must be a medical doctor willing to certify that the condition will end in death, has lasted for a continuous period of 5 years or is expected to last for a continuous period of 5 years.</a:t>
            </a:r>
          </a:p>
          <a:p>
            <a:pPr lvl="1"/>
            <a:endParaRPr lang="en-US" dirty="0"/>
          </a:p>
          <a:p>
            <a:pPr marL="0" indent="0">
              <a:buNone/>
            </a:pPr>
            <a:endParaRPr lang="en-US" dirty="0"/>
          </a:p>
          <a:p>
            <a:endParaRPr lang="en-US" dirty="0"/>
          </a:p>
        </p:txBody>
      </p:sp>
      <p:sp>
        <p:nvSpPr>
          <p:cNvPr id="5" name="Rectangle: Rounded Corners 4">
            <a:extLst>
              <a:ext uri="{FF2B5EF4-FFF2-40B4-BE49-F238E27FC236}">
                <a16:creationId xmlns:a16="http://schemas.microsoft.com/office/drawing/2014/main" id="{91D2C8C4-738D-4693-8258-CB7C213EBDB0}"/>
              </a:ext>
            </a:extLst>
          </p:cNvPr>
          <p:cNvSpPr/>
          <p:nvPr/>
        </p:nvSpPr>
        <p:spPr>
          <a:xfrm>
            <a:off x="533400" y="5306205"/>
            <a:ext cx="8077200" cy="652950"/>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latin typeface="Barlow" panose="00000500000000000000" pitchFamily="2" charset="0"/>
              </a:rPr>
              <a:t>3-Year Post Monitoring period for those granted TPD through SSDI or a physician may apply.  This is currently waived due to COVID and may be eliminated completely.</a:t>
            </a:r>
          </a:p>
        </p:txBody>
      </p:sp>
    </p:spTree>
    <p:extLst>
      <p:ext uri="{BB962C8B-B14F-4D97-AF65-F5344CB8AC3E}">
        <p14:creationId xmlns:p14="http://schemas.microsoft.com/office/powerpoint/2010/main" val="406817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Public Service Loan Forgiveness (PSLF): </a:t>
            </a:r>
            <a:br>
              <a:rPr lang="en-US" dirty="0"/>
            </a:br>
            <a:r>
              <a:rPr lang="en-US" dirty="0"/>
              <a:t>Original Program History,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6</a:t>
            </a:fld>
            <a:endParaRPr lang="en-US" dirty="0"/>
          </a:p>
        </p:txBody>
      </p:sp>
      <p:sp>
        <p:nvSpPr>
          <p:cNvPr id="7" name="object 3">
            <a:extLst>
              <a:ext uri="{FF2B5EF4-FFF2-40B4-BE49-F238E27FC236}">
                <a16:creationId xmlns:a16="http://schemas.microsoft.com/office/drawing/2014/main" id="{B8D1FCE9-F420-41D8-90D9-B534BBCC245B}"/>
              </a:ext>
            </a:extLst>
          </p:cNvPr>
          <p:cNvSpPr txBox="1">
            <a:spLocks noGrp="1"/>
          </p:cNvSpPr>
          <p:nvPr>
            <p:ph idx="1"/>
          </p:nvPr>
        </p:nvSpPr>
        <p:spPr>
          <a:xfrm>
            <a:off x="533400" y="1676400"/>
            <a:ext cx="8077200" cy="3929281"/>
          </a:xfrm>
          <a:prstGeom prst="rect">
            <a:avLst/>
          </a:prstGeom>
        </p:spPr>
        <p:txBody>
          <a:bodyPr vert="horz" wrap="square" lIns="0" tIns="187960" rIns="0" bIns="0" rtlCol="0" anchor="t">
            <a:spAutoFit/>
          </a:bodyPr>
          <a:lstStyle/>
          <a:p>
            <a:pPr marL="184785" indent="-172720" algn="just">
              <a:lnSpc>
                <a:spcPct val="100000"/>
              </a:lnSpc>
              <a:spcBef>
                <a:spcPts val="1480"/>
              </a:spcBef>
              <a:buFont typeface="Arial"/>
              <a:buChar char="•"/>
              <a:tabLst>
                <a:tab pos="185420" algn="l"/>
              </a:tabLst>
            </a:pPr>
            <a:r>
              <a:rPr lang="en-US" sz="1800" dirty="0">
                <a:latin typeface="Barlow"/>
                <a:cs typeface="Barlow"/>
              </a:rPr>
              <a:t>Temporary Expanded Public Service Loan Forgiveness (</a:t>
            </a:r>
            <a:r>
              <a:rPr lang="en-US" sz="1800" b="1" dirty="0">
                <a:latin typeface="Barlow"/>
                <a:cs typeface="Barlow"/>
              </a:rPr>
              <a:t>TEPSLF</a:t>
            </a:r>
            <a:r>
              <a:rPr lang="en-US" sz="1800" dirty="0">
                <a:latin typeface="Barlow"/>
                <a:cs typeface="Barlow"/>
              </a:rPr>
              <a:t>) was introduced in 2018 allowing additional repayment plans to qualify for PSLF. </a:t>
            </a:r>
            <a:endParaRPr lang="en-US"/>
          </a:p>
          <a:p>
            <a:pPr marL="640715" lvl="1" indent="-285750" algn="just">
              <a:lnSpc>
                <a:spcPct val="100000"/>
              </a:lnSpc>
              <a:spcBef>
                <a:spcPts val="300"/>
              </a:spcBef>
              <a:spcAft>
                <a:spcPts val="300"/>
              </a:spcAft>
              <a:buFont typeface="Courier New" panose="02070309020205020404" pitchFamily="49" charset="0"/>
              <a:buChar char="-"/>
              <a:tabLst>
                <a:tab pos="185420" algn="l"/>
              </a:tabLst>
            </a:pPr>
            <a:r>
              <a:rPr lang="en-US" dirty="0">
                <a:latin typeface="Barlow"/>
                <a:cs typeface="Barlow"/>
              </a:rPr>
              <a:t>The program was funded with $350 million and will end when funding runs out.  (Through April 2021, about 37% of that funding has been used.*)</a:t>
            </a:r>
          </a:p>
          <a:p>
            <a:pPr marL="640715" lvl="1" indent="-285750" algn="just">
              <a:lnSpc>
                <a:spcPct val="100000"/>
              </a:lnSpc>
              <a:spcBef>
                <a:spcPts val="300"/>
              </a:spcBef>
              <a:spcAft>
                <a:spcPts val="300"/>
              </a:spcAft>
              <a:buFont typeface="Courier New" panose="02070309020205020404" pitchFamily="49" charset="0"/>
              <a:buChar char="-"/>
              <a:tabLst>
                <a:tab pos="185420" algn="l"/>
              </a:tabLst>
            </a:pPr>
            <a:r>
              <a:rPr lang="en-US" b="1" dirty="0">
                <a:latin typeface="Barlow"/>
                <a:cs typeface="Barlow"/>
              </a:rPr>
              <a:t>The Temporary Waiver Opportunity  has made TEPSLF unnecessary for the next year.</a:t>
            </a:r>
            <a:endParaRPr lang="en-US" b="1">
              <a:latin typeface="Barlow"/>
              <a:cs typeface="Barlow"/>
            </a:endParaRPr>
          </a:p>
          <a:p>
            <a:pPr marL="184785" indent="-172720" algn="just">
              <a:lnSpc>
                <a:spcPct val="100000"/>
              </a:lnSpc>
              <a:spcBef>
                <a:spcPts val="1500"/>
              </a:spcBef>
              <a:buFont typeface="Arial"/>
              <a:buChar char="•"/>
              <a:tabLst>
                <a:tab pos="185420" algn="l"/>
              </a:tabLst>
            </a:pPr>
            <a:r>
              <a:rPr lang="en-US" sz="1800" dirty="0">
                <a:latin typeface="Barlow"/>
                <a:cs typeface="Barlow"/>
              </a:rPr>
              <a:t>The PSLF Temporary Waiver Opportunity was introduced on October 06, 2021.  It  will relax some program requirements through 10/31/2022. It is being done as part of the COVID emergency relief response.</a:t>
            </a:r>
          </a:p>
          <a:p>
            <a:pPr marL="184785" indent="-172720" algn="just">
              <a:lnSpc>
                <a:spcPct val="100000"/>
              </a:lnSpc>
              <a:spcBef>
                <a:spcPts val="1500"/>
              </a:spcBef>
              <a:buFont typeface="Arial"/>
              <a:buChar char="•"/>
              <a:tabLst>
                <a:tab pos="185420" algn="l"/>
              </a:tabLst>
            </a:pPr>
            <a:r>
              <a:rPr lang="en-US" sz="1800" dirty="0">
                <a:latin typeface="Barlow"/>
                <a:cs typeface="Barlow"/>
              </a:rPr>
              <a:t>U.S. DOE is also going through the Negotiated Rulemaking process and may be able to implement more permanent changes to the program. Stay tuned.   </a:t>
            </a:r>
            <a:endParaRPr sz="1800" dirty="0">
              <a:latin typeface="Barlow"/>
              <a:cs typeface="Barlow"/>
            </a:endParaRPr>
          </a:p>
        </p:txBody>
      </p:sp>
      <p:sp>
        <p:nvSpPr>
          <p:cNvPr id="8" name="TextBox 7">
            <a:extLst>
              <a:ext uri="{FF2B5EF4-FFF2-40B4-BE49-F238E27FC236}">
                <a16:creationId xmlns:a16="http://schemas.microsoft.com/office/drawing/2014/main" id="{87330965-58D1-4742-80DE-0132326F0187}"/>
              </a:ext>
            </a:extLst>
          </p:cNvPr>
          <p:cNvSpPr txBox="1"/>
          <p:nvPr/>
        </p:nvSpPr>
        <p:spPr>
          <a:xfrm>
            <a:off x="3702269" y="6188422"/>
            <a:ext cx="6899787" cy="369332"/>
          </a:xfrm>
          <a:prstGeom prst="rect">
            <a:avLst/>
          </a:prstGeom>
          <a:noFill/>
        </p:spPr>
        <p:txBody>
          <a:bodyPr wrap="square" rtlCol="0">
            <a:spAutoFit/>
          </a:bodyPr>
          <a:lstStyle/>
          <a:p>
            <a:r>
              <a:rPr lang="en-US" dirty="0"/>
              <a:t>* </a:t>
            </a:r>
            <a:r>
              <a:rPr lang="en-US" sz="1400" i="1" dirty="0">
                <a:latin typeface="Barlow" panose="00000500000000000000" pitchFamily="2" charset="0"/>
              </a:rPr>
              <a:t>Source: </a:t>
            </a:r>
            <a:r>
              <a:rPr lang="en-US" sz="1400" i="1" dirty="0">
                <a:latin typeface="Barlow" panose="00000500000000000000" pitchFamily="2" charset="0"/>
                <a:hlinkClick r:id="rId2"/>
              </a:rPr>
              <a:t>Federal Student Aid PSLF Report, April 2021.</a:t>
            </a:r>
            <a:endParaRPr lang="en-US" i="1" dirty="0">
              <a:latin typeface="Barlow" panose="00000500000000000000" pitchFamily="2" charset="0"/>
            </a:endParaRPr>
          </a:p>
        </p:txBody>
      </p:sp>
    </p:spTree>
    <p:extLst>
      <p:ext uri="{BB962C8B-B14F-4D97-AF65-F5344CB8AC3E}">
        <p14:creationId xmlns:p14="http://schemas.microsoft.com/office/powerpoint/2010/main" val="2847644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Other Forgiveness and Discharge Programs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60</a:t>
            </a:fld>
            <a:endParaRPr lang="en-US" dirty="0"/>
          </a:p>
        </p:txBody>
      </p:sp>
      <p:sp>
        <p:nvSpPr>
          <p:cNvPr id="8" name="Content Placeholder 2">
            <a:extLst>
              <a:ext uri="{FF2B5EF4-FFF2-40B4-BE49-F238E27FC236}">
                <a16:creationId xmlns:a16="http://schemas.microsoft.com/office/drawing/2014/main" id="{DA1A423A-FEDF-47E3-A49E-631A978C9A68}"/>
              </a:ext>
            </a:extLst>
          </p:cNvPr>
          <p:cNvSpPr>
            <a:spLocks noGrp="1"/>
          </p:cNvSpPr>
          <p:nvPr>
            <p:ph idx="1"/>
          </p:nvPr>
        </p:nvSpPr>
        <p:spPr>
          <a:xfrm>
            <a:off x="533400" y="1676400"/>
            <a:ext cx="8077200" cy="4500563"/>
          </a:xfrm>
        </p:spPr>
        <p:txBody>
          <a:bodyPr>
            <a:normAutofit/>
          </a:bodyPr>
          <a:lstStyle/>
          <a:p>
            <a:r>
              <a:rPr lang="en-US" b="1" dirty="0"/>
              <a:t>Perkins Loan Cancellation</a:t>
            </a:r>
            <a:r>
              <a:rPr lang="en-US" dirty="0"/>
              <a:t>: Forgives debt of borrowers in certain professions.</a:t>
            </a:r>
          </a:p>
          <a:p>
            <a:r>
              <a:rPr lang="en-US" b="1" dirty="0"/>
              <a:t>New York State Forgiveness Programs</a:t>
            </a:r>
            <a:r>
              <a:rPr lang="en-US" dirty="0"/>
              <a:t>: Mostly closed now but may re-open after the federal COVID Forbearance ends.</a:t>
            </a:r>
          </a:p>
          <a:p>
            <a:r>
              <a:rPr lang="en-US" b="1" dirty="0"/>
              <a:t>School Closure Discharge: </a:t>
            </a:r>
            <a:r>
              <a:rPr lang="en-US" dirty="0"/>
              <a:t>Forgives debt of borrowers whose school has closed while enrolled or within a certain period of withdrawal.  Other criteria apply. Direct, FFEL and Perkins loans are eligible.</a:t>
            </a:r>
          </a:p>
          <a:p>
            <a:r>
              <a:rPr lang="en-US" b="1" dirty="0"/>
              <a:t>Borrower Defense to Repayment (BDR):</a:t>
            </a:r>
            <a:r>
              <a:rPr lang="en-US" dirty="0"/>
              <a:t> Forgives debt of borrowers who feel they’ve been misled or defrauded by their school.  Only Direct loans are eligible.</a:t>
            </a:r>
          </a:p>
          <a:p>
            <a:pPr marL="0" indent="0">
              <a:buNone/>
            </a:pPr>
            <a:endParaRPr lang="en-US" dirty="0"/>
          </a:p>
          <a:p>
            <a:endParaRPr lang="en-US" dirty="0"/>
          </a:p>
        </p:txBody>
      </p:sp>
    </p:spTree>
    <p:extLst>
      <p:ext uri="{BB962C8B-B14F-4D97-AF65-F5344CB8AC3E}">
        <p14:creationId xmlns:p14="http://schemas.microsoft.com/office/powerpoint/2010/main" val="3950868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02119" y="3851864"/>
            <a:ext cx="7739761" cy="700833"/>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latin typeface="Barlow ExtraBold" panose="00000900000000000000" pitchFamily="2" charset="0"/>
              </a:rPr>
              <a:t>Legal Issues, Bankruptcy</a:t>
            </a:r>
          </a:p>
        </p:txBody>
      </p:sp>
      <p:sp>
        <p:nvSpPr>
          <p:cNvPr id="2" name="Slide Number Placeholder 1">
            <a:extLst>
              <a:ext uri="{FF2B5EF4-FFF2-40B4-BE49-F238E27FC236}">
                <a16:creationId xmlns:a16="http://schemas.microsoft.com/office/drawing/2014/main" id="{0A1DD825-C387-4C80-92C8-934C8C477FB8}"/>
              </a:ext>
            </a:extLst>
          </p:cNvPr>
          <p:cNvSpPr>
            <a:spLocks noGrp="1"/>
          </p:cNvSpPr>
          <p:nvPr>
            <p:ph type="sldNum" sz="quarter" idx="12"/>
          </p:nvPr>
        </p:nvSpPr>
        <p:spPr/>
        <p:txBody>
          <a:bodyPr/>
          <a:lstStyle/>
          <a:p>
            <a:pPr>
              <a:defRPr/>
            </a:pPr>
            <a:fld id="{E97B734B-BE99-4B13-8B3B-73BDADC290B3}" type="slidenum">
              <a:rPr lang="en-US" smtClean="0"/>
              <a:pPr>
                <a:defRPr/>
              </a:pPr>
              <a:t>61</a:t>
            </a:fld>
            <a:endParaRPr lang="en-US" dirty="0"/>
          </a:p>
        </p:txBody>
      </p:sp>
    </p:spTree>
    <p:extLst>
      <p:ext uri="{BB962C8B-B14F-4D97-AF65-F5344CB8AC3E}">
        <p14:creationId xmlns:p14="http://schemas.microsoft.com/office/powerpoint/2010/main" val="2181604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Legal Issues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62</a:t>
            </a:fld>
            <a:endParaRPr lang="en-US" dirty="0"/>
          </a:p>
        </p:txBody>
      </p:sp>
      <p:pic>
        <p:nvPicPr>
          <p:cNvPr id="7" name="Picture 6">
            <a:extLst>
              <a:ext uri="{FF2B5EF4-FFF2-40B4-BE49-F238E27FC236}">
                <a16:creationId xmlns:a16="http://schemas.microsoft.com/office/drawing/2014/main" id="{1ED29E49-594F-4CC3-BA3F-A3004B7C282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77439" y="169313"/>
            <a:ext cx="1868636" cy="1280286"/>
          </a:xfrm>
          <a:prstGeom prst="rect">
            <a:avLst/>
          </a:prstGeom>
        </p:spPr>
      </p:pic>
      <p:sp>
        <p:nvSpPr>
          <p:cNvPr id="9" name="Content Placeholder 2">
            <a:extLst>
              <a:ext uri="{FF2B5EF4-FFF2-40B4-BE49-F238E27FC236}">
                <a16:creationId xmlns:a16="http://schemas.microsoft.com/office/drawing/2014/main" id="{F81676D7-6C40-46FE-9F23-4A6A3843EBF7}"/>
              </a:ext>
            </a:extLst>
          </p:cNvPr>
          <p:cNvSpPr>
            <a:spLocks noGrp="1"/>
          </p:cNvSpPr>
          <p:nvPr>
            <p:ph idx="1"/>
          </p:nvPr>
        </p:nvSpPr>
        <p:spPr>
          <a:xfrm>
            <a:off x="533400" y="1676400"/>
            <a:ext cx="8077200" cy="4500563"/>
          </a:xfrm>
        </p:spPr>
        <p:txBody>
          <a:bodyPr vert="horz" lIns="91440" tIns="45720" rIns="91440" bIns="45720" rtlCol="0" anchor="t">
            <a:normAutofit/>
          </a:bodyPr>
          <a:lstStyle/>
          <a:p>
            <a:r>
              <a:rPr lang="en-US" b="1" dirty="0">
                <a:latin typeface="Barlow"/>
              </a:rPr>
              <a:t>Statute of Limitations (SOL):</a:t>
            </a:r>
            <a:r>
              <a:rPr lang="en-US" dirty="0">
                <a:latin typeface="Barlow"/>
              </a:rPr>
              <a:t> The date after which a creditor cannot take a debtor to court to retrieve payments.</a:t>
            </a:r>
          </a:p>
          <a:p>
            <a:r>
              <a:rPr lang="en-US" dirty="0"/>
              <a:t>Federal Student loans DO NOT have a Statute of Limitations!</a:t>
            </a:r>
          </a:p>
          <a:p>
            <a:pPr lvl="1"/>
            <a:r>
              <a:rPr lang="en-US" dirty="0"/>
              <a:t>The government can garnish wages, intercept tax refunds and offset benefits such as social security  retirement or disability without a court judgement.</a:t>
            </a:r>
          </a:p>
          <a:p>
            <a:pPr lvl="1"/>
            <a:r>
              <a:rPr lang="en-US" dirty="0"/>
              <a:t>The government CANNOT take SSI payments!</a:t>
            </a:r>
          </a:p>
          <a:p>
            <a:pPr lvl="1"/>
            <a:r>
              <a:rPr lang="en-US" dirty="0">
                <a:latin typeface="Barlow"/>
              </a:rPr>
              <a:t>Wage garnishment and social security offsets are limited to 15%. Tax refunds may be intercepted in full.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532590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Legal Issues,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63</a:t>
            </a:fld>
            <a:endParaRPr lang="en-US" dirty="0"/>
          </a:p>
        </p:txBody>
      </p:sp>
      <p:sp>
        <p:nvSpPr>
          <p:cNvPr id="8" name="Content Placeholder 2">
            <a:extLst>
              <a:ext uri="{FF2B5EF4-FFF2-40B4-BE49-F238E27FC236}">
                <a16:creationId xmlns:a16="http://schemas.microsoft.com/office/drawing/2014/main" id="{DA1A423A-FEDF-47E3-A49E-631A978C9A68}"/>
              </a:ext>
            </a:extLst>
          </p:cNvPr>
          <p:cNvSpPr>
            <a:spLocks noGrp="1"/>
          </p:cNvSpPr>
          <p:nvPr>
            <p:ph idx="1"/>
          </p:nvPr>
        </p:nvSpPr>
        <p:spPr>
          <a:xfrm>
            <a:off x="533400" y="1676400"/>
            <a:ext cx="8077200" cy="4500563"/>
          </a:xfrm>
        </p:spPr>
        <p:txBody>
          <a:bodyPr vert="horz" lIns="91440" tIns="45720" rIns="91440" bIns="45720" rtlCol="0" anchor="t">
            <a:normAutofit/>
          </a:bodyPr>
          <a:lstStyle/>
          <a:p>
            <a:r>
              <a:rPr lang="en-US" dirty="0">
                <a:latin typeface="Barlow"/>
              </a:rPr>
              <a:t>Private Student loans DO have a Statute of Limitations!</a:t>
            </a:r>
            <a:endParaRPr lang="en-US" dirty="0"/>
          </a:p>
          <a:p>
            <a:pPr lvl="1"/>
            <a:r>
              <a:rPr lang="en-US" dirty="0">
                <a:latin typeface="Barlow"/>
              </a:rPr>
              <a:t>Specific SOLs vary by State.  You must have the </a:t>
            </a:r>
            <a:r>
              <a:rPr lang="en-US" b="1" dirty="0">
                <a:latin typeface="Barlow"/>
              </a:rPr>
              <a:t>Promissory Note</a:t>
            </a:r>
            <a:r>
              <a:rPr lang="en-US" dirty="0">
                <a:latin typeface="Barlow"/>
              </a:rPr>
              <a:t> to determine which State’s law applies.</a:t>
            </a:r>
          </a:p>
          <a:p>
            <a:pPr lvl="1"/>
            <a:r>
              <a:rPr lang="en-US" dirty="0"/>
              <a:t>Private lenders must have a court judgement before garnishing wages or seizing assets. (They can garnish up to 25% of your wages).</a:t>
            </a:r>
          </a:p>
          <a:p>
            <a:pPr lvl="1"/>
            <a:r>
              <a:rPr lang="en-US" dirty="0"/>
              <a:t>Private lenders cannot take social security, tax refunds or other public benefits.</a:t>
            </a:r>
          </a:p>
          <a:p>
            <a:pPr lvl="1"/>
            <a:r>
              <a:rPr lang="en-US" dirty="0"/>
              <a:t>For defaulted private loans; be careful not to restart the SOL clock!</a:t>
            </a:r>
          </a:p>
          <a:p>
            <a:pPr lvl="1"/>
            <a:r>
              <a:rPr lang="en-US" dirty="0">
                <a:latin typeface="Barlow"/>
              </a:rPr>
              <a:t>Partial settlements can be negotiated if clients have the means to make lump-sum payments.  But the loan needs to be in default for a period of time.  L</a:t>
            </a:r>
            <a:r>
              <a:rPr lang="en-US" b="1" dirty="0">
                <a:latin typeface="Barlow"/>
              </a:rPr>
              <a:t>enders will not settle loans in good standing.</a:t>
            </a:r>
          </a:p>
          <a:p>
            <a:pPr lvl="1"/>
            <a:endParaRPr lang="en-US" dirty="0"/>
          </a:p>
          <a:p>
            <a:pPr lvl="1"/>
            <a:endParaRPr lang="en-US" dirty="0"/>
          </a:p>
        </p:txBody>
      </p:sp>
      <p:pic>
        <p:nvPicPr>
          <p:cNvPr id="7" name="Picture 6">
            <a:extLst>
              <a:ext uri="{FF2B5EF4-FFF2-40B4-BE49-F238E27FC236}">
                <a16:creationId xmlns:a16="http://schemas.microsoft.com/office/drawing/2014/main" id="{1ED29E49-594F-4CC3-BA3F-A3004B7C282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77439" y="169313"/>
            <a:ext cx="1868636" cy="1280286"/>
          </a:xfrm>
          <a:prstGeom prst="rect">
            <a:avLst/>
          </a:prstGeom>
        </p:spPr>
      </p:pic>
    </p:spTree>
    <p:extLst>
      <p:ext uri="{BB962C8B-B14F-4D97-AF65-F5344CB8AC3E}">
        <p14:creationId xmlns:p14="http://schemas.microsoft.com/office/powerpoint/2010/main" val="420310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Bankruptcy</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64</a:t>
            </a:fld>
            <a:endParaRPr lang="en-US" dirty="0"/>
          </a:p>
        </p:txBody>
      </p:sp>
      <p:sp>
        <p:nvSpPr>
          <p:cNvPr id="8" name="Content Placeholder 2">
            <a:extLst>
              <a:ext uri="{FF2B5EF4-FFF2-40B4-BE49-F238E27FC236}">
                <a16:creationId xmlns:a16="http://schemas.microsoft.com/office/drawing/2014/main" id="{DA1A423A-FEDF-47E3-A49E-631A978C9A68}"/>
              </a:ext>
            </a:extLst>
          </p:cNvPr>
          <p:cNvSpPr>
            <a:spLocks noGrp="1"/>
          </p:cNvSpPr>
          <p:nvPr>
            <p:ph idx="1"/>
          </p:nvPr>
        </p:nvSpPr>
        <p:spPr>
          <a:xfrm>
            <a:off x="533400" y="1676400"/>
            <a:ext cx="8077200" cy="4500563"/>
          </a:xfrm>
        </p:spPr>
        <p:txBody>
          <a:bodyPr>
            <a:normAutofit/>
          </a:bodyPr>
          <a:lstStyle/>
          <a:p>
            <a:r>
              <a:rPr lang="en-US" dirty="0"/>
              <a:t>Student loans, both federal and private, are difficult to discharge in bankruptcy.</a:t>
            </a:r>
          </a:p>
          <a:p>
            <a:pPr lvl="1"/>
            <a:r>
              <a:rPr lang="en-US" dirty="0"/>
              <a:t>Must declare chapter 7 or chapter 13 bankruptcy</a:t>
            </a:r>
          </a:p>
          <a:p>
            <a:pPr lvl="1"/>
            <a:r>
              <a:rPr lang="en-US" dirty="0"/>
              <a:t>Must go through an expensive and lengthy “adversarial proceeding”</a:t>
            </a:r>
          </a:p>
          <a:p>
            <a:pPr lvl="1"/>
            <a:r>
              <a:rPr lang="en-US" dirty="0"/>
              <a:t>Must prove “Undue Hardship” (The Brunner Test):</a:t>
            </a:r>
          </a:p>
          <a:p>
            <a:pPr lvl="2"/>
            <a:r>
              <a:rPr lang="en-US" dirty="0"/>
              <a:t>Will repaying the loan leave you unable to maintain a minimal standard of living?</a:t>
            </a:r>
          </a:p>
          <a:p>
            <a:pPr lvl="2"/>
            <a:r>
              <a:rPr lang="en-US" dirty="0"/>
              <a:t>Will the hardship continue for a significant period of time during the loan repayment period?</a:t>
            </a:r>
          </a:p>
          <a:p>
            <a:pPr lvl="2"/>
            <a:r>
              <a:rPr lang="en-US" dirty="0"/>
              <a:t>Did you make a good-faith effort to repay the loan before declaring bankruptcy?</a:t>
            </a:r>
          </a:p>
          <a:p>
            <a:pPr marL="288036" lvl="2" indent="-285750">
              <a:buFont typeface="Arial" panose="020B0604020202020204" pitchFamily="34" charset="0"/>
              <a:buChar char="•"/>
            </a:pPr>
            <a:r>
              <a:rPr lang="en-US" sz="2000" dirty="0"/>
              <a:t>Congressional action may be required to effect change.</a:t>
            </a:r>
          </a:p>
          <a:p>
            <a:pPr marL="685800" lvl="2" indent="0">
              <a:buNone/>
            </a:pPr>
            <a:endParaRPr lang="en-US" dirty="0"/>
          </a:p>
          <a:p>
            <a:pPr marL="685800" lvl="2" indent="0">
              <a:buNone/>
            </a:pPr>
            <a:endParaRPr lang="en-US" dirty="0"/>
          </a:p>
          <a:p>
            <a:pPr lvl="1"/>
            <a:endParaRPr lang="en-US" dirty="0"/>
          </a:p>
          <a:p>
            <a:endParaRPr lang="en-US" dirty="0"/>
          </a:p>
        </p:txBody>
      </p:sp>
    </p:spTree>
    <p:extLst>
      <p:ext uri="{BB962C8B-B14F-4D97-AF65-F5344CB8AC3E}">
        <p14:creationId xmlns:p14="http://schemas.microsoft.com/office/powerpoint/2010/main" val="671897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02119" y="3236311"/>
            <a:ext cx="7739761"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latin typeface="Barlow ExtraBold" panose="00000900000000000000" pitchFamily="2" charset="0"/>
              </a:rPr>
              <a:t>Resources and Additional Information</a:t>
            </a:r>
          </a:p>
        </p:txBody>
      </p:sp>
      <p:sp>
        <p:nvSpPr>
          <p:cNvPr id="2" name="Slide Number Placeholder 1">
            <a:extLst>
              <a:ext uri="{FF2B5EF4-FFF2-40B4-BE49-F238E27FC236}">
                <a16:creationId xmlns:a16="http://schemas.microsoft.com/office/drawing/2014/main" id="{0A1DD825-C387-4C80-92C8-934C8C477FB8}"/>
              </a:ext>
            </a:extLst>
          </p:cNvPr>
          <p:cNvSpPr>
            <a:spLocks noGrp="1"/>
          </p:cNvSpPr>
          <p:nvPr>
            <p:ph type="sldNum" sz="quarter" idx="12"/>
          </p:nvPr>
        </p:nvSpPr>
        <p:spPr/>
        <p:txBody>
          <a:bodyPr/>
          <a:lstStyle/>
          <a:p>
            <a:pPr>
              <a:defRPr/>
            </a:pPr>
            <a:fld id="{E97B734B-BE99-4B13-8B3B-73BDADC290B3}" type="slidenum">
              <a:rPr lang="en-US" smtClean="0"/>
              <a:pPr>
                <a:defRPr/>
              </a:pPr>
              <a:t>65</a:t>
            </a:fld>
            <a:endParaRPr lang="en-US" dirty="0"/>
          </a:p>
        </p:txBody>
      </p:sp>
    </p:spTree>
    <p:extLst>
      <p:ext uri="{BB962C8B-B14F-4D97-AF65-F5344CB8AC3E}">
        <p14:creationId xmlns:p14="http://schemas.microsoft.com/office/powerpoint/2010/main" val="3024635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Loan Servicer Contact Information</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66</a:t>
            </a:fld>
            <a:endParaRPr lang="en-US" dirty="0"/>
          </a:p>
        </p:txBody>
      </p:sp>
      <p:graphicFrame>
        <p:nvGraphicFramePr>
          <p:cNvPr id="7" name="object 4">
            <a:extLst>
              <a:ext uri="{FF2B5EF4-FFF2-40B4-BE49-F238E27FC236}">
                <a16:creationId xmlns:a16="http://schemas.microsoft.com/office/drawing/2014/main" id="{209231AC-5386-424A-844F-1D366A2A4E55}"/>
              </a:ext>
            </a:extLst>
          </p:cNvPr>
          <p:cNvGraphicFramePr>
            <a:graphicFrameLocks noGrp="1"/>
          </p:cNvGraphicFramePr>
          <p:nvPr>
            <p:extLst>
              <p:ext uri="{D42A27DB-BD31-4B8C-83A1-F6EECF244321}">
                <p14:modId xmlns:p14="http://schemas.microsoft.com/office/powerpoint/2010/main" val="3022966135"/>
              </p:ext>
            </p:extLst>
          </p:nvPr>
        </p:nvGraphicFramePr>
        <p:xfrm>
          <a:off x="533400" y="1856114"/>
          <a:ext cx="8411817" cy="3630286"/>
        </p:xfrm>
        <a:graphic>
          <a:graphicData uri="http://schemas.openxmlformats.org/drawingml/2006/table">
            <a:tbl>
              <a:tblPr firstRow="1" bandRow="1">
                <a:tableStyleId>{2D5ABB26-0587-4C30-8999-92F81FD0307C}</a:tableStyleId>
              </a:tblPr>
              <a:tblGrid>
                <a:gridCol w="3574505">
                  <a:extLst>
                    <a:ext uri="{9D8B030D-6E8A-4147-A177-3AD203B41FA5}">
                      <a16:colId xmlns:a16="http://schemas.microsoft.com/office/drawing/2014/main" val="20000"/>
                    </a:ext>
                  </a:extLst>
                </a:gridCol>
                <a:gridCol w="1935614">
                  <a:extLst>
                    <a:ext uri="{9D8B030D-6E8A-4147-A177-3AD203B41FA5}">
                      <a16:colId xmlns:a16="http://schemas.microsoft.com/office/drawing/2014/main" val="20001"/>
                    </a:ext>
                  </a:extLst>
                </a:gridCol>
                <a:gridCol w="2901698">
                  <a:extLst>
                    <a:ext uri="{9D8B030D-6E8A-4147-A177-3AD203B41FA5}">
                      <a16:colId xmlns:a16="http://schemas.microsoft.com/office/drawing/2014/main" val="3351586764"/>
                    </a:ext>
                  </a:extLst>
                </a:gridCol>
              </a:tblGrid>
              <a:tr h="488693">
                <a:tc>
                  <a:txBody>
                    <a:bodyPr/>
                    <a:lstStyle/>
                    <a:p>
                      <a:pPr marL="91440">
                        <a:lnSpc>
                          <a:spcPct val="100000"/>
                        </a:lnSpc>
                        <a:spcBef>
                          <a:spcPts val="360"/>
                        </a:spcBef>
                      </a:pPr>
                      <a:r>
                        <a:rPr sz="1800" b="1" spc="-5" dirty="0">
                          <a:solidFill>
                            <a:srgbClr val="FFFFFF"/>
                          </a:solidFill>
                          <a:latin typeface="Barlow"/>
                          <a:cs typeface="Barlow"/>
                        </a:rPr>
                        <a:t>F</a:t>
                      </a:r>
                      <a:r>
                        <a:rPr sz="1800" b="1" spc="-15" dirty="0">
                          <a:solidFill>
                            <a:srgbClr val="FFFFFF"/>
                          </a:solidFill>
                          <a:latin typeface="Barlow"/>
                          <a:cs typeface="Barlow"/>
                        </a:rPr>
                        <a:t>ed</a:t>
                      </a:r>
                      <a:r>
                        <a:rPr sz="1800" b="1" spc="-25" dirty="0">
                          <a:solidFill>
                            <a:srgbClr val="FFFFFF"/>
                          </a:solidFill>
                          <a:latin typeface="Barlow"/>
                          <a:cs typeface="Barlow"/>
                        </a:rPr>
                        <a:t>e</a:t>
                      </a:r>
                      <a:r>
                        <a:rPr sz="1800" b="1" spc="-10" dirty="0">
                          <a:solidFill>
                            <a:srgbClr val="FFFFFF"/>
                          </a:solidFill>
                          <a:latin typeface="Barlow"/>
                          <a:cs typeface="Barlow"/>
                        </a:rPr>
                        <a:t>r</a:t>
                      </a:r>
                      <a:r>
                        <a:rPr sz="1800" b="1" spc="-20" dirty="0">
                          <a:solidFill>
                            <a:srgbClr val="FFFFFF"/>
                          </a:solidFill>
                          <a:latin typeface="Barlow"/>
                          <a:cs typeface="Barlow"/>
                        </a:rPr>
                        <a:t>a</a:t>
                      </a:r>
                      <a:r>
                        <a:rPr sz="1800" b="1" dirty="0">
                          <a:solidFill>
                            <a:srgbClr val="FFFFFF"/>
                          </a:solidFill>
                          <a:latin typeface="Barlow"/>
                          <a:cs typeface="Barlow"/>
                        </a:rPr>
                        <a:t>l</a:t>
                      </a:r>
                      <a:r>
                        <a:rPr sz="1800" b="1" spc="-55" dirty="0">
                          <a:solidFill>
                            <a:srgbClr val="FFFFFF"/>
                          </a:solidFill>
                          <a:latin typeface="Barlow"/>
                          <a:cs typeface="Barlow"/>
                        </a:rPr>
                        <a:t> </a:t>
                      </a:r>
                      <a:r>
                        <a:rPr sz="1800" b="1" spc="-10" dirty="0">
                          <a:solidFill>
                            <a:srgbClr val="FFFFFF"/>
                          </a:solidFill>
                          <a:latin typeface="Barlow"/>
                          <a:cs typeface="Barlow"/>
                        </a:rPr>
                        <a:t>S</a:t>
                      </a:r>
                      <a:r>
                        <a:rPr sz="1800" b="1" dirty="0">
                          <a:solidFill>
                            <a:srgbClr val="FFFFFF"/>
                          </a:solidFill>
                          <a:latin typeface="Barlow"/>
                          <a:cs typeface="Barlow"/>
                        </a:rPr>
                        <a:t>t</a:t>
                      </a:r>
                      <a:r>
                        <a:rPr sz="1800" b="1" spc="-5" dirty="0">
                          <a:solidFill>
                            <a:srgbClr val="FFFFFF"/>
                          </a:solidFill>
                          <a:latin typeface="Barlow"/>
                          <a:cs typeface="Barlow"/>
                        </a:rPr>
                        <a:t>u</a:t>
                      </a:r>
                      <a:r>
                        <a:rPr sz="1800" b="1" spc="-15" dirty="0">
                          <a:solidFill>
                            <a:srgbClr val="FFFFFF"/>
                          </a:solidFill>
                          <a:latin typeface="Barlow"/>
                          <a:cs typeface="Barlow"/>
                        </a:rPr>
                        <a:t>de</a:t>
                      </a:r>
                      <a:r>
                        <a:rPr sz="1800" b="1" spc="-25" dirty="0">
                          <a:solidFill>
                            <a:srgbClr val="FFFFFF"/>
                          </a:solidFill>
                          <a:latin typeface="Barlow"/>
                          <a:cs typeface="Barlow"/>
                        </a:rPr>
                        <a:t>n</a:t>
                      </a:r>
                      <a:r>
                        <a:rPr sz="1800" b="1" dirty="0">
                          <a:solidFill>
                            <a:srgbClr val="FFFFFF"/>
                          </a:solidFill>
                          <a:latin typeface="Barlow"/>
                          <a:cs typeface="Barlow"/>
                        </a:rPr>
                        <a:t>t</a:t>
                      </a:r>
                      <a:r>
                        <a:rPr sz="1800" b="1" spc="-60" dirty="0">
                          <a:solidFill>
                            <a:srgbClr val="FFFFFF"/>
                          </a:solidFill>
                          <a:latin typeface="Barlow"/>
                          <a:cs typeface="Barlow"/>
                        </a:rPr>
                        <a:t> </a:t>
                      </a:r>
                      <a:r>
                        <a:rPr sz="1800" b="1" spc="-5" dirty="0">
                          <a:solidFill>
                            <a:srgbClr val="FFFFFF"/>
                          </a:solidFill>
                          <a:latin typeface="Barlow"/>
                          <a:cs typeface="Barlow"/>
                        </a:rPr>
                        <a:t>L</a:t>
                      </a:r>
                      <a:r>
                        <a:rPr sz="1800" b="1" spc="-10" dirty="0">
                          <a:solidFill>
                            <a:srgbClr val="FFFFFF"/>
                          </a:solidFill>
                          <a:latin typeface="Barlow"/>
                          <a:cs typeface="Barlow"/>
                        </a:rPr>
                        <a:t>oa</a:t>
                      </a:r>
                      <a:r>
                        <a:rPr sz="1800" b="1" dirty="0">
                          <a:solidFill>
                            <a:srgbClr val="FFFFFF"/>
                          </a:solidFill>
                          <a:latin typeface="Barlow"/>
                          <a:cs typeface="Barlow"/>
                        </a:rPr>
                        <a:t>n</a:t>
                      </a:r>
                      <a:r>
                        <a:rPr sz="1800" b="1" spc="-75" dirty="0">
                          <a:solidFill>
                            <a:srgbClr val="FFFFFF"/>
                          </a:solidFill>
                          <a:latin typeface="Barlow"/>
                          <a:cs typeface="Barlow"/>
                        </a:rPr>
                        <a:t> </a:t>
                      </a:r>
                      <a:r>
                        <a:rPr sz="1800" b="1" spc="-10" dirty="0">
                          <a:solidFill>
                            <a:srgbClr val="FFFFFF"/>
                          </a:solidFill>
                          <a:latin typeface="Barlow"/>
                          <a:cs typeface="Barlow"/>
                        </a:rPr>
                        <a:t>S</a:t>
                      </a:r>
                      <a:r>
                        <a:rPr sz="1800" b="1" dirty="0">
                          <a:solidFill>
                            <a:srgbClr val="FFFFFF"/>
                          </a:solidFill>
                          <a:latin typeface="Barlow"/>
                          <a:cs typeface="Barlow"/>
                        </a:rPr>
                        <a:t>er</a:t>
                      </a:r>
                      <a:r>
                        <a:rPr sz="1800" b="1" spc="-20" dirty="0">
                          <a:solidFill>
                            <a:srgbClr val="FFFFFF"/>
                          </a:solidFill>
                          <a:latin typeface="Barlow"/>
                          <a:cs typeface="Barlow"/>
                        </a:rPr>
                        <a:t>v</a:t>
                      </a:r>
                      <a:r>
                        <a:rPr sz="1800" b="1" spc="-15" dirty="0">
                          <a:solidFill>
                            <a:srgbClr val="FFFFFF"/>
                          </a:solidFill>
                          <a:latin typeface="Barlow"/>
                          <a:cs typeface="Barlow"/>
                        </a:rPr>
                        <a:t>ic</a:t>
                      </a:r>
                      <a:r>
                        <a:rPr sz="1800" b="1" spc="-25" dirty="0">
                          <a:solidFill>
                            <a:srgbClr val="FFFFFF"/>
                          </a:solidFill>
                          <a:latin typeface="Barlow"/>
                          <a:cs typeface="Barlow"/>
                        </a:rPr>
                        <a:t>e</a:t>
                      </a:r>
                      <a:r>
                        <a:rPr sz="1800" b="1" spc="-10" dirty="0">
                          <a:solidFill>
                            <a:srgbClr val="FFFFFF"/>
                          </a:solidFill>
                          <a:latin typeface="Barlow"/>
                          <a:cs typeface="Barlow"/>
                        </a:rPr>
                        <a:t>rs</a:t>
                      </a:r>
                      <a:endParaRPr sz="1800" b="1" dirty="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4042"/>
                    </a:solidFill>
                  </a:tcPr>
                </a:tc>
                <a:tc>
                  <a:txBody>
                    <a:bodyPr/>
                    <a:lstStyle/>
                    <a:p>
                      <a:pPr marL="90805">
                        <a:lnSpc>
                          <a:spcPct val="100000"/>
                        </a:lnSpc>
                        <a:spcBef>
                          <a:spcPts val="360"/>
                        </a:spcBef>
                      </a:pPr>
                      <a:r>
                        <a:rPr sz="1800" b="1" dirty="0">
                          <a:solidFill>
                            <a:srgbClr val="FFFFFF"/>
                          </a:solidFill>
                          <a:latin typeface="Barlow"/>
                          <a:cs typeface="Barlow"/>
                        </a:rPr>
                        <a:t>P</a:t>
                      </a:r>
                      <a:r>
                        <a:rPr sz="1800" b="1" spc="-15" dirty="0">
                          <a:solidFill>
                            <a:srgbClr val="FFFFFF"/>
                          </a:solidFill>
                          <a:latin typeface="Barlow"/>
                          <a:cs typeface="Barlow"/>
                        </a:rPr>
                        <a:t>h</a:t>
                      </a:r>
                      <a:r>
                        <a:rPr sz="1800" b="1" spc="-10" dirty="0">
                          <a:solidFill>
                            <a:srgbClr val="FFFFFF"/>
                          </a:solidFill>
                          <a:latin typeface="Barlow"/>
                          <a:cs typeface="Barlow"/>
                        </a:rPr>
                        <a:t>o</a:t>
                      </a:r>
                      <a:r>
                        <a:rPr sz="1800" b="1" spc="-25" dirty="0">
                          <a:solidFill>
                            <a:srgbClr val="FFFFFF"/>
                          </a:solidFill>
                          <a:latin typeface="Barlow"/>
                          <a:cs typeface="Barlow"/>
                        </a:rPr>
                        <a:t>n</a:t>
                      </a:r>
                      <a:r>
                        <a:rPr sz="1800" b="1" dirty="0">
                          <a:solidFill>
                            <a:srgbClr val="FFFFFF"/>
                          </a:solidFill>
                          <a:latin typeface="Barlow"/>
                          <a:cs typeface="Barlow"/>
                        </a:rPr>
                        <a:t>e</a:t>
                      </a:r>
                      <a:r>
                        <a:rPr sz="1800" b="1" spc="-75" dirty="0">
                          <a:solidFill>
                            <a:srgbClr val="FFFFFF"/>
                          </a:solidFill>
                          <a:latin typeface="Barlow"/>
                          <a:cs typeface="Barlow"/>
                        </a:rPr>
                        <a:t> </a:t>
                      </a:r>
                      <a:r>
                        <a:rPr sz="1800" b="1" spc="-5" dirty="0">
                          <a:solidFill>
                            <a:srgbClr val="FFFFFF"/>
                          </a:solidFill>
                          <a:latin typeface="Barlow"/>
                          <a:cs typeface="Barlow"/>
                        </a:rPr>
                        <a:t>Nu</a:t>
                      </a:r>
                      <a:r>
                        <a:rPr sz="1800" b="1" spc="-15" dirty="0">
                          <a:solidFill>
                            <a:srgbClr val="FFFFFF"/>
                          </a:solidFill>
                          <a:latin typeface="Barlow"/>
                          <a:cs typeface="Barlow"/>
                        </a:rPr>
                        <a:t>mb</a:t>
                      </a:r>
                      <a:r>
                        <a:rPr sz="1800" b="1" spc="-25" dirty="0">
                          <a:solidFill>
                            <a:srgbClr val="FFFFFF"/>
                          </a:solidFill>
                          <a:latin typeface="Barlow"/>
                          <a:cs typeface="Barlow"/>
                        </a:rPr>
                        <a:t>er</a:t>
                      </a:r>
                      <a:endParaRPr sz="1800" b="1" dirty="0">
                        <a:latin typeface="Barlow"/>
                        <a:cs typeface="Barlow"/>
                      </a:endParaRPr>
                    </a:p>
                  </a:txBody>
                  <a:tcPr marL="0" marR="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rgbClr val="414042"/>
                    </a:solidFill>
                  </a:tcPr>
                </a:tc>
                <a:tc>
                  <a:txBody>
                    <a:bodyPr/>
                    <a:lstStyle/>
                    <a:p>
                      <a:pPr marL="90805">
                        <a:lnSpc>
                          <a:spcPct val="100000"/>
                        </a:lnSpc>
                        <a:spcBef>
                          <a:spcPts val="360"/>
                        </a:spcBef>
                      </a:pPr>
                      <a:r>
                        <a:rPr lang="en-US" sz="1800" b="1" dirty="0">
                          <a:solidFill>
                            <a:schemeClr val="bg1"/>
                          </a:solidFill>
                          <a:latin typeface="Barlow"/>
                          <a:cs typeface="Barlow"/>
                        </a:rPr>
                        <a:t>Note</a:t>
                      </a:r>
                      <a:endParaRPr sz="1800" b="1" dirty="0">
                        <a:solidFill>
                          <a:schemeClr val="bg1"/>
                        </a:solidFill>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14042"/>
                    </a:solidFill>
                  </a:tcPr>
                </a:tc>
                <a:extLst>
                  <a:ext uri="{0D108BD9-81ED-4DB2-BD59-A6C34878D82A}">
                    <a16:rowId xmlns:a16="http://schemas.microsoft.com/office/drawing/2014/main" val="10000"/>
                  </a:ext>
                </a:extLst>
              </a:tr>
              <a:tr h="349065">
                <a:tc>
                  <a:txBody>
                    <a:bodyPr/>
                    <a:lstStyle/>
                    <a:p>
                      <a:pPr marL="91440">
                        <a:lnSpc>
                          <a:spcPct val="100000"/>
                        </a:lnSpc>
                        <a:spcBef>
                          <a:spcPts val="359"/>
                        </a:spcBef>
                      </a:pPr>
                      <a:r>
                        <a:rPr sz="1500" spc="-5" dirty="0">
                          <a:latin typeface="Barlow"/>
                          <a:cs typeface="Barlow"/>
                        </a:rPr>
                        <a:t>ECSI</a:t>
                      </a:r>
                      <a:endParaRPr sz="1500" dirty="0">
                        <a:latin typeface="Barlow"/>
                        <a:cs typeface="Barlow"/>
                      </a:endParaRPr>
                    </a:p>
                  </a:txBody>
                  <a:tcPr marL="0" marR="0" marT="457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E6E6"/>
                    </a:solidFill>
                  </a:tcPr>
                </a:tc>
                <a:tc>
                  <a:txBody>
                    <a:bodyPr/>
                    <a:lstStyle/>
                    <a:p>
                      <a:pPr marL="91440">
                        <a:lnSpc>
                          <a:spcPct val="100000"/>
                        </a:lnSpc>
                        <a:spcBef>
                          <a:spcPts val="359"/>
                        </a:spcBef>
                      </a:pPr>
                      <a:r>
                        <a:rPr sz="1500" dirty="0">
                          <a:latin typeface="Barlow"/>
                          <a:cs typeface="Barlow"/>
                        </a:rPr>
                        <a:t>1-866-313-3797</a:t>
                      </a:r>
                    </a:p>
                  </a:txBody>
                  <a:tcPr marL="0" marR="0" marT="45719"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E6E6E6"/>
                    </a:solidFill>
                  </a:tcPr>
                </a:tc>
                <a:tc>
                  <a:txBody>
                    <a:bodyPr/>
                    <a:lstStyle/>
                    <a:p>
                      <a:pPr marL="91440">
                        <a:lnSpc>
                          <a:spcPct val="100000"/>
                        </a:lnSpc>
                        <a:spcBef>
                          <a:spcPts val="359"/>
                        </a:spcBef>
                      </a:pPr>
                      <a:endParaRPr sz="1500" dirty="0">
                        <a:latin typeface="Barlow"/>
                        <a:cs typeface="Barlow"/>
                      </a:endParaRPr>
                    </a:p>
                  </a:txBody>
                  <a:tcPr marL="0" marR="0" marT="45719" marB="0">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349066">
                <a:tc>
                  <a:txBody>
                    <a:bodyPr/>
                    <a:lstStyle/>
                    <a:p>
                      <a:pPr marL="90805">
                        <a:lnSpc>
                          <a:spcPct val="100000"/>
                        </a:lnSpc>
                        <a:spcBef>
                          <a:spcPts val="360"/>
                        </a:spcBef>
                      </a:pPr>
                      <a:r>
                        <a:rPr sz="1500" spc="-5" dirty="0">
                          <a:latin typeface="Barlow"/>
                          <a:cs typeface="Barlow"/>
                        </a:rPr>
                        <a:t>FedLoan</a:t>
                      </a:r>
                      <a:r>
                        <a:rPr sz="1500" spc="-25" dirty="0">
                          <a:latin typeface="Barlow"/>
                          <a:cs typeface="Barlow"/>
                        </a:rPr>
                        <a:t> </a:t>
                      </a:r>
                      <a:r>
                        <a:rPr sz="1500" dirty="0">
                          <a:latin typeface="Barlow"/>
                          <a:cs typeface="Barlow"/>
                        </a:rPr>
                        <a:t>Servicing</a:t>
                      </a:r>
                      <a:r>
                        <a:rPr sz="1500" spc="-25" dirty="0">
                          <a:latin typeface="Barlow"/>
                          <a:cs typeface="Barlow"/>
                        </a:rPr>
                        <a:t> </a:t>
                      </a:r>
                      <a:r>
                        <a:rPr sz="1500" spc="-5" dirty="0">
                          <a:latin typeface="Barlow"/>
                          <a:cs typeface="Barlow"/>
                        </a:rPr>
                        <a:t>(PHEAA)</a:t>
                      </a: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L="91440">
                        <a:lnSpc>
                          <a:spcPct val="100000"/>
                        </a:lnSpc>
                        <a:spcBef>
                          <a:spcPts val="360"/>
                        </a:spcBef>
                      </a:pPr>
                      <a:r>
                        <a:rPr sz="1500" spc="-5" dirty="0">
                          <a:latin typeface="Barlow"/>
                          <a:cs typeface="Barlow"/>
                        </a:rPr>
                        <a:t>1-800-699-2908</a:t>
                      </a:r>
                      <a:endParaRPr sz="1500" dirty="0">
                        <a:latin typeface="Barlow"/>
                        <a:cs typeface="Barlow"/>
                      </a:endParaRPr>
                    </a:p>
                  </a:txBody>
                  <a:tcPr marL="0" marR="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CEDA"/>
                    </a:solidFill>
                  </a:tcPr>
                </a:tc>
                <a:tc>
                  <a:txBody>
                    <a:bodyPr/>
                    <a:lstStyle/>
                    <a:p>
                      <a:pPr marL="91440">
                        <a:lnSpc>
                          <a:spcPct val="100000"/>
                        </a:lnSpc>
                        <a:spcBef>
                          <a:spcPts val="360"/>
                        </a:spcBef>
                      </a:pPr>
                      <a:r>
                        <a:rPr lang="en-US" sz="1500" dirty="0">
                          <a:latin typeface="Barlow"/>
                          <a:cs typeface="Barlow"/>
                        </a:rPr>
                        <a:t>Exiting federal servicing business</a:t>
                      </a: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EDA"/>
                    </a:solidFill>
                  </a:tcPr>
                </a:tc>
                <a:extLst>
                  <a:ext uri="{0D108BD9-81ED-4DB2-BD59-A6C34878D82A}">
                    <a16:rowId xmlns:a16="http://schemas.microsoft.com/office/drawing/2014/main" val="10002"/>
                  </a:ext>
                </a:extLst>
              </a:tr>
              <a:tr h="349066">
                <a:tc>
                  <a:txBody>
                    <a:bodyPr/>
                    <a:lstStyle/>
                    <a:p>
                      <a:pPr marL="90805">
                        <a:lnSpc>
                          <a:spcPct val="100000"/>
                        </a:lnSpc>
                        <a:spcBef>
                          <a:spcPts val="360"/>
                        </a:spcBef>
                      </a:pPr>
                      <a:r>
                        <a:rPr sz="1500" dirty="0">
                          <a:latin typeface="Barlow"/>
                          <a:cs typeface="Barlow"/>
                        </a:rPr>
                        <a:t>Granite</a:t>
                      </a:r>
                      <a:r>
                        <a:rPr sz="1500" spc="-35" dirty="0">
                          <a:latin typeface="Barlow"/>
                          <a:cs typeface="Barlow"/>
                        </a:rPr>
                        <a:t> </a:t>
                      </a:r>
                      <a:r>
                        <a:rPr sz="1500" spc="-5" dirty="0">
                          <a:latin typeface="Barlow"/>
                          <a:cs typeface="Barlow"/>
                        </a:rPr>
                        <a:t>State-GSMR</a:t>
                      </a: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3D4"/>
                    </a:solidFill>
                  </a:tcPr>
                </a:tc>
                <a:tc>
                  <a:txBody>
                    <a:bodyPr/>
                    <a:lstStyle/>
                    <a:p>
                      <a:pPr marL="91440">
                        <a:lnSpc>
                          <a:spcPct val="100000"/>
                        </a:lnSpc>
                        <a:spcBef>
                          <a:spcPts val="360"/>
                        </a:spcBef>
                      </a:pPr>
                      <a:r>
                        <a:rPr sz="1500" spc="-5" dirty="0">
                          <a:latin typeface="Barlow"/>
                          <a:cs typeface="Barlow"/>
                        </a:rPr>
                        <a:t>1-888-556-0022</a:t>
                      </a:r>
                      <a:endParaRPr sz="1500" dirty="0">
                        <a:latin typeface="Barlow"/>
                        <a:cs typeface="Barlow"/>
                      </a:endParaRPr>
                    </a:p>
                  </a:txBody>
                  <a:tcPr marL="0" marR="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1D3D4"/>
                    </a:solidFill>
                  </a:tcPr>
                </a:tc>
                <a:tc>
                  <a:txBody>
                    <a:bodyPr/>
                    <a:lstStyle/>
                    <a:p>
                      <a:pPr marL="91440">
                        <a:lnSpc>
                          <a:spcPct val="100000"/>
                        </a:lnSpc>
                        <a:spcBef>
                          <a:spcPts val="360"/>
                        </a:spcBef>
                      </a:pPr>
                      <a:r>
                        <a:rPr lang="en-US" sz="1500" dirty="0">
                          <a:latin typeface="Barlow"/>
                          <a:cs typeface="Barlow"/>
                        </a:rPr>
                        <a:t>Exiting federal servicing business</a:t>
                      </a: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10003"/>
                  </a:ext>
                </a:extLst>
              </a:tr>
              <a:tr h="349066">
                <a:tc>
                  <a:txBody>
                    <a:bodyPr/>
                    <a:lstStyle/>
                    <a:p>
                      <a:pPr marL="90805">
                        <a:lnSpc>
                          <a:spcPct val="100000"/>
                        </a:lnSpc>
                        <a:spcBef>
                          <a:spcPts val="360"/>
                        </a:spcBef>
                      </a:pPr>
                      <a:r>
                        <a:rPr sz="1500" spc="-5" dirty="0">
                          <a:latin typeface="Barlow"/>
                          <a:cs typeface="Barlow"/>
                        </a:rPr>
                        <a:t>Great</a:t>
                      </a:r>
                      <a:r>
                        <a:rPr sz="1500" spc="-10" dirty="0">
                          <a:latin typeface="Barlow"/>
                          <a:cs typeface="Barlow"/>
                        </a:rPr>
                        <a:t> </a:t>
                      </a:r>
                      <a:r>
                        <a:rPr sz="1500" spc="-5" dirty="0">
                          <a:latin typeface="Barlow"/>
                          <a:cs typeface="Barlow"/>
                        </a:rPr>
                        <a:t>Lakes</a:t>
                      </a:r>
                      <a:r>
                        <a:rPr sz="1500" spc="-20" dirty="0">
                          <a:latin typeface="Barlow"/>
                          <a:cs typeface="Barlow"/>
                        </a:rPr>
                        <a:t> </a:t>
                      </a:r>
                      <a:r>
                        <a:rPr sz="1500" dirty="0">
                          <a:latin typeface="Barlow"/>
                          <a:cs typeface="Barlow"/>
                        </a:rPr>
                        <a:t>Educational</a:t>
                      </a:r>
                      <a:r>
                        <a:rPr sz="1500" spc="-55" dirty="0">
                          <a:latin typeface="Barlow"/>
                          <a:cs typeface="Barlow"/>
                        </a:rPr>
                        <a:t> </a:t>
                      </a:r>
                      <a:r>
                        <a:rPr sz="1500" dirty="0">
                          <a:latin typeface="Barlow"/>
                          <a:cs typeface="Barlow"/>
                        </a:rPr>
                        <a:t>Service</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r>
                        <a:rPr sz="1500" spc="-5" dirty="0">
                          <a:latin typeface="Barlow"/>
                          <a:cs typeface="Barlow"/>
                        </a:rPr>
                        <a:t>1-800-236-4300</a:t>
                      </a:r>
                      <a:endParaRPr sz="1500" dirty="0">
                        <a:latin typeface="Barlow"/>
                        <a:cs typeface="Barlow"/>
                      </a:endParaRPr>
                    </a:p>
                  </a:txBody>
                  <a:tcPr marL="0" marR="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4"/>
                  </a:ext>
                </a:extLst>
              </a:tr>
              <a:tr h="349066">
                <a:tc>
                  <a:txBody>
                    <a:bodyPr/>
                    <a:lstStyle/>
                    <a:p>
                      <a:pPr marL="90805">
                        <a:lnSpc>
                          <a:spcPct val="100000"/>
                        </a:lnSpc>
                        <a:spcBef>
                          <a:spcPts val="360"/>
                        </a:spcBef>
                      </a:pPr>
                      <a:r>
                        <a:rPr sz="1500" dirty="0">
                          <a:latin typeface="Barlow"/>
                          <a:cs typeface="Barlow"/>
                        </a:rPr>
                        <a:t>HESC/Edfinancial</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L="91440">
                        <a:lnSpc>
                          <a:spcPct val="100000"/>
                        </a:lnSpc>
                        <a:spcBef>
                          <a:spcPts val="360"/>
                        </a:spcBef>
                      </a:pPr>
                      <a:r>
                        <a:rPr sz="1500" spc="-5" dirty="0">
                          <a:latin typeface="Barlow"/>
                          <a:cs typeface="Barlow"/>
                        </a:rPr>
                        <a:t>1-855-337-6884</a:t>
                      </a:r>
                      <a:endParaRPr sz="1500" dirty="0">
                        <a:latin typeface="Barlow"/>
                        <a:cs typeface="Barlow"/>
                      </a:endParaRPr>
                    </a:p>
                  </a:txBody>
                  <a:tcPr marL="0" marR="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CEDA"/>
                    </a:solidFill>
                  </a:tcPr>
                </a:tc>
                <a:tc>
                  <a:txBody>
                    <a:bodyPr/>
                    <a:lstStyle/>
                    <a:p>
                      <a:pPr marL="91440">
                        <a:lnSpc>
                          <a:spcPct val="100000"/>
                        </a:lnSpc>
                        <a:spcBef>
                          <a:spcPts val="360"/>
                        </a:spcBef>
                      </a:pP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EDA"/>
                    </a:solidFill>
                  </a:tcPr>
                </a:tc>
                <a:extLst>
                  <a:ext uri="{0D108BD9-81ED-4DB2-BD59-A6C34878D82A}">
                    <a16:rowId xmlns:a16="http://schemas.microsoft.com/office/drawing/2014/main" val="10005"/>
                  </a:ext>
                </a:extLst>
              </a:tr>
              <a:tr h="349066">
                <a:tc>
                  <a:txBody>
                    <a:bodyPr/>
                    <a:lstStyle/>
                    <a:p>
                      <a:pPr marL="90805">
                        <a:lnSpc>
                          <a:spcPct val="100000"/>
                        </a:lnSpc>
                        <a:spcBef>
                          <a:spcPts val="360"/>
                        </a:spcBef>
                      </a:pPr>
                      <a:r>
                        <a:rPr sz="1500" dirty="0">
                          <a:latin typeface="Barlow"/>
                          <a:cs typeface="Barlow"/>
                        </a:rPr>
                        <a:t>MOHELA</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3D4"/>
                    </a:solidFill>
                  </a:tcPr>
                </a:tc>
                <a:tc>
                  <a:txBody>
                    <a:bodyPr/>
                    <a:lstStyle/>
                    <a:p>
                      <a:pPr marL="91440">
                        <a:lnSpc>
                          <a:spcPct val="100000"/>
                        </a:lnSpc>
                        <a:spcBef>
                          <a:spcPts val="360"/>
                        </a:spcBef>
                      </a:pPr>
                      <a:r>
                        <a:rPr sz="1500" spc="-5" dirty="0">
                          <a:latin typeface="Barlow"/>
                          <a:cs typeface="Barlow"/>
                        </a:rPr>
                        <a:t>1-888-866-4352</a:t>
                      </a:r>
                      <a:endParaRPr sz="1500" dirty="0">
                        <a:latin typeface="Barlow"/>
                        <a:cs typeface="Barlow"/>
                      </a:endParaRPr>
                    </a:p>
                  </a:txBody>
                  <a:tcPr marL="0" marR="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1D3D4"/>
                    </a:solidFill>
                  </a:tcPr>
                </a:tc>
                <a:tc>
                  <a:txBody>
                    <a:bodyPr/>
                    <a:lstStyle/>
                    <a:p>
                      <a:pPr marL="91440">
                        <a:lnSpc>
                          <a:spcPct val="100000"/>
                        </a:lnSpc>
                        <a:spcBef>
                          <a:spcPts val="360"/>
                        </a:spcBef>
                      </a:pP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10006"/>
                  </a:ext>
                </a:extLst>
              </a:tr>
              <a:tr h="349066">
                <a:tc>
                  <a:txBody>
                    <a:bodyPr/>
                    <a:lstStyle/>
                    <a:p>
                      <a:pPr marL="90805">
                        <a:lnSpc>
                          <a:spcPct val="100000"/>
                        </a:lnSpc>
                        <a:spcBef>
                          <a:spcPts val="360"/>
                        </a:spcBef>
                      </a:pPr>
                      <a:r>
                        <a:rPr sz="1500" dirty="0">
                          <a:latin typeface="Barlow"/>
                          <a:cs typeface="Barlow"/>
                        </a:rPr>
                        <a:t>Navient</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8"/>
                    </a:solidFill>
                  </a:tcPr>
                </a:tc>
                <a:tc>
                  <a:txBody>
                    <a:bodyPr/>
                    <a:lstStyle/>
                    <a:p>
                      <a:pPr marL="91440">
                        <a:lnSpc>
                          <a:spcPct val="100000"/>
                        </a:lnSpc>
                        <a:spcBef>
                          <a:spcPts val="360"/>
                        </a:spcBef>
                      </a:pPr>
                      <a:r>
                        <a:rPr sz="1500" dirty="0">
                          <a:latin typeface="Barlow"/>
                          <a:cs typeface="Barlow"/>
                        </a:rPr>
                        <a:t>1-800-722-1300</a:t>
                      </a:r>
                    </a:p>
                  </a:txBody>
                  <a:tcPr marL="0" marR="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7E7E8"/>
                    </a:solidFill>
                  </a:tcPr>
                </a:tc>
                <a:tc>
                  <a:txBody>
                    <a:bodyPr/>
                    <a:lstStyle/>
                    <a:p>
                      <a:pPr marL="91440">
                        <a:lnSpc>
                          <a:spcPct val="100000"/>
                        </a:lnSpc>
                        <a:spcBef>
                          <a:spcPts val="360"/>
                        </a:spcBef>
                      </a:pPr>
                      <a:r>
                        <a:rPr lang="en-US" sz="1500" dirty="0">
                          <a:latin typeface="Barlow"/>
                          <a:cs typeface="Barlow"/>
                        </a:rPr>
                        <a:t>Exiting federal servicing business</a:t>
                      </a: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extLst>
                  <a:ext uri="{0D108BD9-81ED-4DB2-BD59-A6C34878D82A}">
                    <a16:rowId xmlns:a16="http://schemas.microsoft.com/office/drawing/2014/main" val="10007"/>
                  </a:ext>
                </a:extLst>
              </a:tr>
              <a:tr h="349066">
                <a:tc>
                  <a:txBody>
                    <a:bodyPr/>
                    <a:lstStyle/>
                    <a:p>
                      <a:pPr marL="91440">
                        <a:lnSpc>
                          <a:spcPct val="100000"/>
                        </a:lnSpc>
                        <a:spcBef>
                          <a:spcPts val="360"/>
                        </a:spcBef>
                      </a:pPr>
                      <a:r>
                        <a:rPr sz="1500" spc="-5" dirty="0">
                          <a:latin typeface="Barlow"/>
                          <a:cs typeface="Barlow"/>
                        </a:rPr>
                        <a:t>Nelnet</a:t>
                      </a: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EDA"/>
                    </a:solidFill>
                  </a:tcPr>
                </a:tc>
                <a:tc>
                  <a:txBody>
                    <a:bodyPr/>
                    <a:lstStyle/>
                    <a:p>
                      <a:pPr marL="91440">
                        <a:lnSpc>
                          <a:spcPct val="100000"/>
                        </a:lnSpc>
                        <a:spcBef>
                          <a:spcPts val="360"/>
                        </a:spcBef>
                      </a:pPr>
                      <a:r>
                        <a:rPr sz="1500" spc="-5" dirty="0">
                          <a:latin typeface="Barlow"/>
                          <a:cs typeface="Barlow"/>
                        </a:rPr>
                        <a:t>1-888-486-4722</a:t>
                      </a:r>
                      <a:endParaRPr sz="1500" dirty="0">
                        <a:latin typeface="Barlow"/>
                        <a:cs typeface="Barlow"/>
                      </a:endParaRPr>
                    </a:p>
                  </a:txBody>
                  <a:tcPr marL="0" marR="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CEDA"/>
                    </a:solidFill>
                  </a:tcPr>
                </a:tc>
                <a:tc>
                  <a:txBody>
                    <a:bodyPr/>
                    <a:lstStyle/>
                    <a:p>
                      <a:pPr marL="91440">
                        <a:lnSpc>
                          <a:spcPct val="100000"/>
                        </a:lnSpc>
                        <a:spcBef>
                          <a:spcPts val="360"/>
                        </a:spcBef>
                      </a:pP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EDA"/>
                    </a:solidFill>
                  </a:tcPr>
                </a:tc>
                <a:extLst>
                  <a:ext uri="{0D108BD9-81ED-4DB2-BD59-A6C34878D82A}">
                    <a16:rowId xmlns:a16="http://schemas.microsoft.com/office/drawing/2014/main" val="10008"/>
                  </a:ext>
                </a:extLst>
              </a:tr>
              <a:tr h="349066">
                <a:tc>
                  <a:txBody>
                    <a:bodyPr/>
                    <a:lstStyle/>
                    <a:p>
                      <a:pPr marL="90805">
                        <a:lnSpc>
                          <a:spcPct val="100000"/>
                        </a:lnSpc>
                        <a:spcBef>
                          <a:spcPts val="360"/>
                        </a:spcBef>
                      </a:pPr>
                      <a:r>
                        <a:rPr sz="1500" spc="-5" dirty="0">
                          <a:latin typeface="Barlow"/>
                          <a:cs typeface="Barlow"/>
                        </a:rPr>
                        <a:t>OSLA</a:t>
                      </a:r>
                      <a:r>
                        <a:rPr sz="1500" spc="-30" dirty="0">
                          <a:latin typeface="Barlow"/>
                          <a:cs typeface="Barlow"/>
                        </a:rPr>
                        <a:t> </a:t>
                      </a:r>
                      <a:r>
                        <a:rPr sz="1500" dirty="0">
                          <a:latin typeface="Barlow"/>
                          <a:cs typeface="Barlow"/>
                        </a:rPr>
                        <a:t>Servicing</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3D4"/>
                    </a:solidFill>
                  </a:tcPr>
                </a:tc>
                <a:tc>
                  <a:txBody>
                    <a:bodyPr/>
                    <a:lstStyle/>
                    <a:p>
                      <a:pPr marL="91440">
                        <a:lnSpc>
                          <a:spcPct val="100000"/>
                        </a:lnSpc>
                        <a:spcBef>
                          <a:spcPts val="360"/>
                        </a:spcBef>
                      </a:pPr>
                      <a:r>
                        <a:rPr sz="1500" spc="-5" dirty="0">
                          <a:latin typeface="Barlow"/>
                          <a:cs typeface="Barlow"/>
                        </a:rPr>
                        <a:t>1-866-264-9762</a:t>
                      </a:r>
                      <a:endParaRPr sz="1500" dirty="0">
                        <a:latin typeface="Barlow"/>
                        <a:cs typeface="Barlow"/>
                      </a:endParaRPr>
                    </a:p>
                  </a:txBody>
                  <a:tcPr marL="0" marR="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1D3D4"/>
                    </a:solidFill>
                  </a:tcPr>
                </a:tc>
                <a:tc>
                  <a:txBody>
                    <a:bodyPr/>
                    <a:lstStyle/>
                    <a:p>
                      <a:pPr marL="91440">
                        <a:lnSpc>
                          <a:spcPct val="100000"/>
                        </a:lnSpc>
                        <a:spcBef>
                          <a:spcPts val="360"/>
                        </a:spcBef>
                      </a:pPr>
                      <a:endParaRPr sz="1500" dirty="0">
                        <a:latin typeface="Barlow"/>
                        <a:cs typeface="Barlow"/>
                      </a:endParaRPr>
                    </a:p>
                  </a:txBody>
                  <a:tcPr marL="0" marR="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1D3D4"/>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13234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r>
              <a:rPr lang="en-US" dirty="0"/>
              <a:t>Federal Student Aid (FSA)</a:t>
            </a:r>
          </a:p>
        </p:txBody>
      </p:sp>
      <p:sp>
        <p:nvSpPr>
          <p:cNvPr id="13" name="object 3">
            <a:extLst>
              <a:ext uri="{FF2B5EF4-FFF2-40B4-BE49-F238E27FC236}">
                <a16:creationId xmlns:a16="http://schemas.microsoft.com/office/drawing/2014/main" id="{021E6E64-3E7E-4D79-9473-74396A716122}"/>
              </a:ext>
            </a:extLst>
          </p:cNvPr>
          <p:cNvSpPr txBox="1">
            <a:spLocks noGrp="1"/>
          </p:cNvSpPr>
          <p:nvPr>
            <p:ph idx="1"/>
          </p:nvPr>
        </p:nvSpPr>
        <p:spPr>
          <a:xfrm>
            <a:off x="533400" y="1580669"/>
            <a:ext cx="8077200" cy="4494179"/>
          </a:xfrm>
          <a:prstGeom prst="rect">
            <a:avLst/>
          </a:prstGeom>
        </p:spPr>
        <p:txBody>
          <a:bodyPr vert="horz" wrap="square" lIns="0" tIns="104775" rIns="0" bIns="0" rtlCol="0">
            <a:spAutoFit/>
          </a:bodyPr>
          <a:lstStyle/>
          <a:p>
            <a:pPr marL="469265" indent="-457200">
              <a:lnSpc>
                <a:spcPct val="100000"/>
              </a:lnSpc>
              <a:spcBef>
                <a:spcPts val="825"/>
              </a:spcBef>
              <a:buAutoNum type="arabicPeriod"/>
              <a:tabLst>
                <a:tab pos="469265" algn="l"/>
                <a:tab pos="469900" algn="l"/>
              </a:tabLst>
            </a:pPr>
            <a:r>
              <a:rPr spc="-5" dirty="0">
                <a:latin typeface="Barlow"/>
                <a:cs typeface="Barlow"/>
              </a:rPr>
              <a:t>FSA</a:t>
            </a:r>
            <a:r>
              <a:rPr spc="-20" dirty="0">
                <a:latin typeface="Barlow"/>
                <a:cs typeface="Barlow"/>
              </a:rPr>
              <a:t> </a:t>
            </a:r>
            <a:r>
              <a:rPr spc="-5" dirty="0">
                <a:latin typeface="Barlow"/>
                <a:cs typeface="Barlow"/>
              </a:rPr>
              <a:t>ID:</a:t>
            </a:r>
            <a:r>
              <a:rPr lang="en-US" spc="-5" dirty="0">
                <a:latin typeface="Barlow"/>
                <a:cs typeface="Barlow"/>
              </a:rPr>
              <a:t> </a:t>
            </a:r>
            <a:r>
              <a:rPr lang="en-US" spc="-5" dirty="0">
                <a:latin typeface="Barlow"/>
                <a:cs typeface="Barlow"/>
                <a:hlinkClick r:id="rId3"/>
              </a:rPr>
              <a:t>click here.</a:t>
            </a:r>
            <a:endParaRPr dirty="0">
              <a:latin typeface="Barlow"/>
              <a:cs typeface="Barlow"/>
            </a:endParaRPr>
          </a:p>
          <a:p>
            <a:pPr marL="753110" indent="-285750">
              <a:lnSpc>
                <a:spcPct val="100000"/>
              </a:lnSpc>
              <a:spcBef>
                <a:spcPts val="620"/>
              </a:spcBef>
              <a:buFont typeface="Courier New" panose="02070309020205020404" pitchFamily="49" charset="0"/>
              <a:buChar char="-"/>
            </a:pPr>
            <a:r>
              <a:rPr sz="1800" spc="-5" dirty="0">
                <a:latin typeface="Barlow"/>
                <a:cs typeface="Barlow"/>
              </a:rPr>
              <a:t>Use</a:t>
            </a:r>
            <a:r>
              <a:rPr sz="1800" spc="-20" dirty="0">
                <a:latin typeface="Barlow"/>
                <a:cs typeface="Barlow"/>
              </a:rPr>
              <a:t> </a:t>
            </a:r>
            <a:r>
              <a:rPr sz="1800" dirty="0">
                <a:latin typeface="Barlow"/>
                <a:cs typeface="Barlow"/>
              </a:rPr>
              <a:t>this</a:t>
            </a:r>
            <a:r>
              <a:rPr sz="1800" spc="-5" dirty="0">
                <a:latin typeface="Barlow"/>
                <a:cs typeface="Barlow"/>
              </a:rPr>
              <a:t> </a:t>
            </a:r>
            <a:r>
              <a:rPr sz="1800" dirty="0">
                <a:latin typeface="Barlow"/>
                <a:cs typeface="Barlow"/>
              </a:rPr>
              <a:t>link</a:t>
            </a:r>
            <a:r>
              <a:rPr sz="1800" spc="-10" dirty="0">
                <a:latin typeface="Barlow"/>
                <a:cs typeface="Barlow"/>
              </a:rPr>
              <a:t> </a:t>
            </a:r>
            <a:r>
              <a:rPr sz="1800" spc="-5" dirty="0">
                <a:latin typeface="Barlow"/>
                <a:cs typeface="Barlow"/>
              </a:rPr>
              <a:t>to</a:t>
            </a:r>
            <a:r>
              <a:rPr sz="1800" spc="-10" dirty="0">
                <a:latin typeface="Barlow"/>
                <a:cs typeface="Barlow"/>
              </a:rPr>
              <a:t> </a:t>
            </a:r>
            <a:r>
              <a:rPr sz="1800" spc="-5" dirty="0">
                <a:latin typeface="Barlow"/>
                <a:cs typeface="Barlow"/>
              </a:rPr>
              <a:t>create</a:t>
            </a:r>
            <a:r>
              <a:rPr sz="1800" spc="10" dirty="0">
                <a:latin typeface="Barlow"/>
                <a:cs typeface="Barlow"/>
              </a:rPr>
              <a:t> </a:t>
            </a:r>
            <a:r>
              <a:rPr sz="1800" dirty="0">
                <a:latin typeface="Barlow"/>
                <a:cs typeface="Barlow"/>
              </a:rPr>
              <a:t>a</a:t>
            </a:r>
            <a:r>
              <a:rPr sz="1800" spc="-5" dirty="0">
                <a:latin typeface="Barlow"/>
                <a:cs typeface="Barlow"/>
              </a:rPr>
              <a:t> new FSA</a:t>
            </a:r>
            <a:r>
              <a:rPr sz="1800" spc="5" dirty="0">
                <a:latin typeface="Barlow"/>
                <a:cs typeface="Barlow"/>
              </a:rPr>
              <a:t> </a:t>
            </a:r>
            <a:r>
              <a:rPr sz="1800" dirty="0">
                <a:latin typeface="Barlow"/>
                <a:cs typeface="Barlow"/>
              </a:rPr>
              <a:t>ID</a:t>
            </a:r>
            <a:r>
              <a:rPr sz="1800" spc="-10" dirty="0">
                <a:latin typeface="Barlow"/>
                <a:cs typeface="Barlow"/>
              </a:rPr>
              <a:t> </a:t>
            </a:r>
            <a:r>
              <a:rPr sz="1800" dirty="0">
                <a:latin typeface="Barlow"/>
                <a:cs typeface="Barlow"/>
              </a:rPr>
              <a:t>or</a:t>
            </a:r>
            <a:r>
              <a:rPr sz="1800" spc="-15" dirty="0">
                <a:latin typeface="Barlow"/>
                <a:cs typeface="Barlow"/>
              </a:rPr>
              <a:t> </a:t>
            </a:r>
            <a:r>
              <a:rPr sz="1800" spc="-5" dirty="0">
                <a:latin typeface="Barlow"/>
                <a:cs typeface="Barlow"/>
              </a:rPr>
              <a:t>manage</a:t>
            </a:r>
            <a:r>
              <a:rPr sz="1800" spc="-20" dirty="0">
                <a:latin typeface="Barlow"/>
                <a:cs typeface="Barlow"/>
              </a:rPr>
              <a:t> </a:t>
            </a:r>
            <a:r>
              <a:rPr sz="1800" spc="-5" dirty="0">
                <a:latin typeface="Barlow"/>
                <a:cs typeface="Barlow"/>
              </a:rPr>
              <a:t>your</a:t>
            </a:r>
            <a:r>
              <a:rPr sz="1800" spc="-30" dirty="0">
                <a:latin typeface="Barlow"/>
                <a:cs typeface="Barlow"/>
              </a:rPr>
              <a:t> </a:t>
            </a:r>
            <a:r>
              <a:rPr sz="1800" dirty="0">
                <a:latin typeface="Barlow"/>
                <a:cs typeface="Barlow"/>
              </a:rPr>
              <a:t>existing</a:t>
            </a:r>
            <a:r>
              <a:rPr sz="1800" spc="-15" dirty="0">
                <a:latin typeface="Barlow"/>
                <a:cs typeface="Barlow"/>
              </a:rPr>
              <a:t> </a:t>
            </a:r>
            <a:r>
              <a:rPr sz="1800" spc="-5" dirty="0">
                <a:latin typeface="Barlow"/>
                <a:cs typeface="Barlow"/>
              </a:rPr>
              <a:t>FSA</a:t>
            </a:r>
            <a:r>
              <a:rPr sz="1800" dirty="0">
                <a:latin typeface="Barlow"/>
                <a:cs typeface="Barlow"/>
              </a:rPr>
              <a:t> ID:</a:t>
            </a:r>
          </a:p>
          <a:p>
            <a:pPr marL="469265" indent="-457200">
              <a:lnSpc>
                <a:spcPct val="100000"/>
              </a:lnSpc>
              <a:spcBef>
                <a:spcPts val="880"/>
              </a:spcBef>
              <a:buAutoNum type="arabicPeriod" startAt="2"/>
              <a:tabLst>
                <a:tab pos="469265" algn="l"/>
                <a:tab pos="469900" algn="l"/>
              </a:tabLst>
            </a:pPr>
            <a:r>
              <a:rPr spc="-5" dirty="0">
                <a:latin typeface="Barlow"/>
                <a:cs typeface="Barlow"/>
              </a:rPr>
              <a:t>FSA</a:t>
            </a:r>
            <a:r>
              <a:rPr dirty="0">
                <a:latin typeface="Barlow"/>
                <a:cs typeface="Barlow"/>
              </a:rPr>
              <a:t> Home</a:t>
            </a:r>
            <a:r>
              <a:rPr spc="-25" dirty="0">
                <a:latin typeface="Barlow"/>
                <a:cs typeface="Barlow"/>
              </a:rPr>
              <a:t> </a:t>
            </a:r>
            <a:r>
              <a:rPr spc="-5" dirty="0">
                <a:latin typeface="Barlow"/>
                <a:cs typeface="Barlow"/>
              </a:rPr>
              <a:t>Page:</a:t>
            </a:r>
            <a:r>
              <a:rPr spc="-10" dirty="0">
                <a:solidFill>
                  <a:srgbClr val="0000FF"/>
                </a:solidFill>
                <a:latin typeface="Barlow"/>
                <a:cs typeface="Barlow"/>
              </a:rPr>
              <a:t> </a:t>
            </a:r>
            <a:r>
              <a:rPr u="sng" spc="5" dirty="0">
                <a:solidFill>
                  <a:srgbClr val="0000FF"/>
                </a:solidFill>
                <a:uFill>
                  <a:solidFill>
                    <a:srgbClr val="0000FF"/>
                  </a:solidFill>
                </a:uFill>
                <a:latin typeface="Barlow"/>
                <a:cs typeface="Barlow"/>
                <a:hlinkClick r:id="rId4"/>
              </a:rPr>
              <a:t>https://studentaid.gov/</a:t>
            </a:r>
            <a:endParaRPr dirty="0">
              <a:latin typeface="Barlow"/>
              <a:cs typeface="Barlow"/>
            </a:endParaRPr>
          </a:p>
          <a:p>
            <a:pPr marL="753110" indent="-285750">
              <a:lnSpc>
                <a:spcPct val="100000"/>
              </a:lnSpc>
              <a:spcBef>
                <a:spcPts val="620"/>
              </a:spcBef>
              <a:buFont typeface="Courier New" panose="02070309020205020404" pitchFamily="49" charset="0"/>
              <a:buChar char="-"/>
            </a:pPr>
            <a:r>
              <a:rPr sz="1800" dirty="0">
                <a:latin typeface="Barlow"/>
                <a:cs typeface="Barlow"/>
              </a:rPr>
              <a:t>View</a:t>
            </a:r>
            <a:r>
              <a:rPr sz="1800" spc="-15" dirty="0">
                <a:latin typeface="Barlow"/>
                <a:cs typeface="Barlow"/>
              </a:rPr>
              <a:t> </a:t>
            </a:r>
            <a:r>
              <a:rPr sz="1800" spc="-5" dirty="0">
                <a:latin typeface="Barlow"/>
                <a:cs typeface="Barlow"/>
              </a:rPr>
              <a:t>your</a:t>
            </a:r>
            <a:r>
              <a:rPr sz="1800" spc="-15" dirty="0">
                <a:latin typeface="Barlow"/>
                <a:cs typeface="Barlow"/>
              </a:rPr>
              <a:t> </a:t>
            </a:r>
            <a:r>
              <a:rPr sz="1800" spc="-5" dirty="0">
                <a:latin typeface="Barlow"/>
                <a:cs typeface="Barlow"/>
              </a:rPr>
              <a:t>federal</a:t>
            </a:r>
            <a:r>
              <a:rPr sz="1800" spc="-10" dirty="0">
                <a:latin typeface="Barlow"/>
                <a:cs typeface="Barlow"/>
              </a:rPr>
              <a:t> </a:t>
            </a:r>
            <a:r>
              <a:rPr sz="1800" spc="-5" dirty="0">
                <a:latin typeface="Barlow"/>
                <a:cs typeface="Barlow"/>
              </a:rPr>
              <a:t>student</a:t>
            </a:r>
            <a:r>
              <a:rPr sz="1800" spc="-20" dirty="0">
                <a:latin typeface="Barlow"/>
                <a:cs typeface="Barlow"/>
              </a:rPr>
              <a:t> </a:t>
            </a:r>
            <a:r>
              <a:rPr sz="1800" spc="-5" dirty="0">
                <a:latin typeface="Barlow"/>
                <a:cs typeface="Barlow"/>
              </a:rPr>
              <a:t>loan</a:t>
            </a:r>
            <a:r>
              <a:rPr sz="1800" spc="-10" dirty="0">
                <a:latin typeface="Barlow"/>
                <a:cs typeface="Barlow"/>
              </a:rPr>
              <a:t> </a:t>
            </a:r>
            <a:r>
              <a:rPr sz="1800" dirty="0">
                <a:latin typeface="Barlow"/>
                <a:cs typeface="Barlow"/>
              </a:rPr>
              <a:t>information</a:t>
            </a:r>
            <a:r>
              <a:rPr sz="1800" spc="-30" dirty="0">
                <a:latin typeface="Barlow"/>
                <a:cs typeface="Barlow"/>
              </a:rPr>
              <a:t> </a:t>
            </a:r>
            <a:r>
              <a:rPr sz="1800" dirty="0">
                <a:latin typeface="Barlow"/>
                <a:cs typeface="Barlow"/>
              </a:rPr>
              <a:t>on</a:t>
            </a:r>
            <a:r>
              <a:rPr sz="1800" spc="-15" dirty="0">
                <a:latin typeface="Barlow"/>
                <a:cs typeface="Barlow"/>
              </a:rPr>
              <a:t> </a:t>
            </a:r>
            <a:r>
              <a:rPr sz="1800" dirty="0">
                <a:latin typeface="Barlow"/>
                <a:cs typeface="Barlow"/>
              </a:rPr>
              <a:t>this</a:t>
            </a:r>
            <a:r>
              <a:rPr sz="1800" spc="-10" dirty="0">
                <a:latin typeface="Barlow"/>
                <a:cs typeface="Barlow"/>
              </a:rPr>
              <a:t> </a:t>
            </a:r>
            <a:r>
              <a:rPr sz="1800" spc="-5" dirty="0">
                <a:latin typeface="Barlow"/>
                <a:cs typeface="Barlow"/>
              </a:rPr>
              <a:t>site:</a:t>
            </a:r>
            <a:endParaRPr sz="1800" dirty="0">
              <a:latin typeface="Barlow"/>
              <a:cs typeface="Barlow"/>
            </a:endParaRPr>
          </a:p>
          <a:p>
            <a:pPr marL="1103630" lvl="1" indent="-343535">
              <a:lnSpc>
                <a:spcPct val="100000"/>
              </a:lnSpc>
              <a:spcBef>
                <a:spcPts val="300"/>
              </a:spcBef>
              <a:spcAft>
                <a:spcPts val="0"/>
              </a:spcAft>
              <a:buAutoNum type="arabicParenR"/>
              <a:tabLst>
                <a:tab pos="1103630" algn="l"/>
                <a:tab pos="1104265" algn="l"/>
              </a:tabLst>
            </a:pPr>
            <a:r>
              <a:rPr sz="1500" spc="-5" dirty="0">
                <a:latin typeface="Barlow"/>
                <a:cs typeface="Barlow"/>
              </a:rPr>
              <a:t>Login</a:t>
            </a:r>
            <a:r>
              <a:rPr sz="1500" spc="10" dirty="0">
                <a:latin typeface="Barlow"/>
                <a:cs typeface="Barlow"/>
              </a:rPr>
              <a:t> </a:t>
            </a:r>
            <a:r>
              <a:rPr sz="1500" spc="-5" dirty="0">
                <a:latin typeface="Barlow"/>
                <a:cs typeface="Barlow"/>
              </a:rPr>
              <a:t>with</a:t>
            </a:r>
            <a:r>
              <a:rPr sz="1500" spc="5" dirty="0">
                <a:latin typeface="Barlow"/>
                <a:cs typeface="Barlow"/>
              </a:rPr>
              <a:t> </a:t>
            </a:r>
            <a:r>
              <a:rPr sz="1500" spc="-10" dirty="0">
                <a:latin typeface="Barlow"/>
                <a:cs typeface="Barlow"/>
              </a:rPr>
              <a:t>your</a:t>
            </a:r>
            <a:r>
              <a:rPr sz="1500" spc="25" dirty="0">
                <a:latin typeface="Barlow"/>
                <a:cs typeface="Barlow"/>
              </a:rPr>
              <a:t> </a:t>
            </a:r>
            <a:r>
              <a:rPr sz="1500" spc="-10" dirty="0">
                <a:latin typeface="Barlow"/>
                <a:cs typeface="Barlow"/>
              </a:rPr>
              <a:t>FSA</a:t>
            </a:r>
            <a:r>
              <a:rPr sz="1500" spc="10" dirty="0">
                <a:latin typeface="Barlow"/>
                <a:cs typeface="Barlow"/>
              </a:rPr>
              <a:t> </a:t>
            </a:r>
            <a:r>
              <a:rPr sz="1500" spc="-5" dirty="0">
                <a:latin typeface="Barlow"/>
                <a:cs typeface="Barlow"/>
              </a:rPr>
              <a:t>ID.</a:t>
            </a:r>
            <a:r>
              <a:rPr sz="1500" spc="5" dirty="0">
                <a:latin typeface="Barlow"/>
                <a:cs typeface="Barlow"/>
              </a:rPr>
              <a:t> </a:t>
            </a:r>
            <a:r>
              <a:rPr sz="1500" spc="-5" dirty="0">
                <a:latin typeface="Barlow"/>
                <a:cs typeface="Barlow"/>
              </a:rPr>
              <a:t>This</a:t>
            </a:r>
            <a:r>
              <a:rPr sz="1500" dirty="0">
                <a:latin typeface="Barlow"/>
                <a:cs typeface="Barlow"/>
              </a:rPr>
              <a:t> </a:t>
            </a:r>
            <a:r>
              <a:rPr sz="1500" spc="-5" dirty="0">
                <a:latin typeface="Barlow"/>
                <a:cs typeface="Barlow"/>
              </a:rPr>
              <a:t>brings</a:t>
            </a:r>
            <a:r>
              <a:rPr sz="1500" spc="15" dirty="0">
                <a:latin typeface="Barlow"/>
                <a:cs typeface="Barlow"/>
              </a:rPr>
              <a:t> </a:t>
            </a:r>
            <a:r>
              <a:rPr sz="1500" spc="-10" dirty="0">
                <a:latin typeface="Barlow"/>
                <a:cs typeface="Barlow"/>
              </a:rPr>
              <a:t>you</a:t>
            </a:r>
            <a:r>
              <a:rPr sz="1500" spc="20" dirty="0">
                <a:latin typeface="Barlow"/>
                <a:cs typeface="Barlow"/>
              </a:rPr>
              <a:t> </a:t>
            </a:r>
            <a:r>
              <a:rPr sz="1500" spc="-5" dirty="0">
                <a:latin typeface="Barlow"/>
                <a:cs typeface="Barlow"/>
              </a:rPr>
              <a:t>to</a:t>
            </a:r>
            <a:r>
              <a:rPr sz="1500" spc="10" dirty="0">
                <a:latin typeface="Barlow"/>
                <a:cs typeface="Barlow"/>
              </a:rPr>
              <a:t> </a:t>
            </a:r>
            <a:r>
              <a:rPr sz="1500" spc="-10" dirty="0">
                <a:latin typeface="Barlow"/>
                <a:cs typeface="Barlow"/>
              </a:rPr>
              <a:t>your</a:t>
            </a:r>
            <a:r>
              <a:rPr sz="1500" spc="25" dirty="0">
                <a:latin typeface="Barlow"/>
                <a:cs typeface="Barlow"/>
              </a:rPr>
              <a:t> </a:t>
            </a:r>
            <a:r>
              <a:rPr sz="1500" spc="-5" dirty="0">
                <a:latin typeface="Barlow"/>
                <a:cs typeface="Barlow"/>
              </a:rPr>
              <a:t>“Dashboard”</a:t>
            </a:r>
            <a:endParaRPr sz="1500" dirty="0">
              <a:latin typeface="Barlow"/>
              <a:cs typeface="Barlow"/>
            </a:endParaRPr>
          </a:p>
          <a:p>
            <a:pPr marL="1103630" lvl="1" indent="-343535">
              <a:lnSpc>
                <a:spcPct val="100000"/>
              </a:lnSpc>
              <a:spcBef>
                <a:spcPts val="300"/>
              </a:spcBef>
              <a:spcAft>
                <a:spcPts val="0"/>
              </a:spcAft>
              <a:buAutoNum type="arabicParenR"/>
              <a:tabLst>
                <a:tab pos="1103630" algn="l"/>
                <a:tab pos="1104265" algn="l"/>
              </a:tabLst>
            </a:pPr>
            <a:r>
              <a:rPr sz="1500" dirty="0">
                <a:latin typeface="Barlow"/>
                <a:cs typeface="Barlow"/>
              </a:rPr>
              <a:t>In</a:t>
            </a:r>
            <a:r>
              <a:rPr sz="1500" spc="-10" dirty="0">
                <a:latin typeface="Barlow"/>
                <a:cs typeface="Barlow"/>
              </a:rPr>
              <a:t> </a:t>
            </a:r>
            <a:r>
              <a:rPr sz="1500" spc="-5" dirty="0">
                <a:latin typeface="Barlow"/>
                <a:cs typeface="Barlow"/>
              </a:rPr>
              <a:t>the</a:t>
            </a:r>
            <a:r>
              <a:rPr sz="1500" dirty="0">
                <a:latin typeface="Barlow"/>
                <a:cs typeface="Barlow"/>
              </a:rPr>
              <a:t> </a:t>
            </a:r>
            <a:r>
              <a:rPr sz="1500" spc="-5" dirty="0">
                <a:latin typeface="Barlow"/>
                <a:cs typeface="Barlow"/>
              </a:rPr>
              <a:t>“My Aid</a:t>
            </a:r>
            <a:r>
              <a:rPr sz="1500" spc="15" dirty="0">
                <a:latin typeface="Barlow"/>
                <a:cs typeface="Barlow"/>
              </a:rPr>
              <a:t> </a:t>
            </a:r>
            <a:r>
              <a:rPr sz="1500" spc="-5" dirty="0">
                <a:latin typeface="Barlow"/>
                <a:cs typeface="Barlow"/>
              </a:rPr>
              <a:t>Box” click</a:t>
            </a:r>
            <a:r>
              <a:rPr sz="1500" dirty="0">
                <a:latin typeface="Barlow"/>
                <a:cs typeface="Barlow"/>
              </a:rPr>
              <a:t> </a:t>
            </a:r>
            <a:r>
              <a:rPr sz="1500" spc="-10" dirty="0">
                <a:latin typeface="Barlow"/>
                <a:cs typeface="Barlow"/>
              </a:rPr>
              <a:t>on</a:t>
            </a:r>
            <a:r>
              <a:rPr sz="1500" dirty="0">
                <a:latin typeface="Barlow"/>
                <a:cs typeface="Barlow"/>
              </a:rPr>
              <a:t> </a:t>
            </a:r>
            <a:r>
              <a:rPr sz="1500" spc="-5" dirty="0">
                <a:latin typeface="Barlow"/>
                <a:cs typeface="Barlow"/>
              </a:rPr>
              <a:t>“View</a:t>
            </a:r>
            <a:r>
              <a:rPr sz="1500" spc="10" dirty="0">
                <a:latin typeface="Barlow"/>
                <a:cs typeface="Barlow"/>
              </a:rPr>
              <a:t> </a:t>
            </a:r>
            <a:r>
              <a:rPr sz="1500" spc="-5" dirty="0">
                <a:latin typeface="Barlow"/>
                <a:cs typeface="Barlow"/>
              </a:rPr>
              <a:t>Details”</a:t>
            </a:r>
            <a:endParaRPr sz="1500" dirty="0">
              <a:latin typeface="Barlow"/>
              <a:cs typeface="Barlow"/>
            </a:endParaRPr>
          </a:p>
          <a:p>
            <a:pPr marL="1103630" lvl="1" indent="-343535">
              <a:lnSpc>
                <a:spcPct val="100000"/>
              </a:lnSpc>
              <a:spcBef>
                <a:spcPts val="300"/>
              </a:spcBef>
              <a:spcAft>
                <a:spcPts val="0"/>
              </a:spcAft>
              <a:buAutoNum type="arabicParenR"/>
              <a:tabLst>
                <a:tab pos="1103630" algn="l"/>
                <a:tab pos="1104265" algn="l"/>
              </a:tabLst>
            </a:pPr>
            <a:r>
              <a:rPr sz="1500" spc="-5" dirty="0">
                <a:latin typeface="Barlow"/>
                <a:cs typeface="Barlow"/>
              </a:rPr>
              <a:t>Click</a:t>
            </a:r>
            <a:r>
              <a:rPr sz="1500" spc="20" dirty="0">
                <a:latin typeface="Barlow"/>
                <a:cs typeface="Barlow"/>
              </a:rPr>
              <a:t> </a:t>
            </a:r>
            <a:r>
              <a:rPr sz="1500" spc="-5" dirty="0">
                <a:latin typeface="Barlow"/>
                <a:cs typeface="Barlow"/>
              </a:rPr>
              <a:t>“View</a:t>
            </a:r>
            <a:r>
              <a:rPr sz="1500" spc="5" dirty="0">
                <a:latin typeface="Barlow"/>
                <a:cs typeface="Barlow"/>
              </a:rPr>
              <a:t> </a:t>
            </a:r>
            <a:r>
              <a:rPr sz="1500" spc="-5" dirty="0">
                <a:latin typeface="Barlow"/>
                <a:cs typeface="Barlow"/>
              </a:rPr>
              <a:t>Breakdown”</a:t>
            </a:r>
            <a:r>
              <a:rPr sz="1500" spc="35" dirty="0">
                <a:latin typeface="Barlow"/>
                <a:cs typeface="Barlow"/>
              </a:rPr>
              <a:t> </a:t>
            </a:r>
            <a:r>
              <a:rPr sz="1500" spc="-5" dirty="0">
                <a:latin typeface="Barlow"/>
                <a:cs typeface="Barlow"/>
              </a:rPr>
              <a:t>to</a:t>
            </a:r>
            <a:r>
              <a:rPr sz="1500" spc="10" dirty="0">
                <a:latin typeface="Barlow"/>
                <a:cs typeface="Barlow"/>
              </a:rPr>
              <a:t> </a:t>
            </a:r>
            <a:r>
              <a:rPr sz="1500" spc="-10" dirty="0">
                <a:latin typeface="Barlow"/>
                <a:cs typeface="Barlow"/>
              </a:rPr>
              <a:t>get</a:t>
            </a:r>
            <a:r>
              <a:rPr sz="1500" spc="10" dirty="0">
                <a:latin typeface="Barlow"/>
                <a:cs typeface="Barlow"/>
              </a:rPr>
              <a:t> </a:t>
            </a:r>
            <a:r>
              <a:rPr sz="1500" spc="-5" dirty="0">
                <a:latin typeface="Barlow"/>
                <a:cs typeface="Barlow"/>
              </a:rPr>
              <a:t>list</a:t>
            </a:r>
            <a:r>
              <a:rPr sz="1500" spc="-15" dirty="0">
                <a:latin typeface="Barlow"/>
                <a:cs typeface="Barlow"/>
              </a:rPr>
              <a:t> </a:t>
            </a:r>
            <a:r>
              <a:rPr sz="1500" spc="-5" dirty="0">
                <a:latin typeface="Barlow"/>
                <a:cs typeface="Barlow"/>
              </a:rPr>
              <a:t>of</a:t>
            </a:r>
            <a:r>
              <a:rPr sz="1500" spc="5" dirty="0">
                <a:latin typeface="Barlow"/>
                <a:cs typeface="Barlow"/>
              </a:rPr>
              <a:t> </a:t>
            </a:r>
            <a:r>
              <a:rPr sz="1500" spc="-10" dirty="0">
                <a:latin typeface="Barlow"/>
                <a:cs typeface="Barlow"/>
              </a:rPr>
              <a:t>loans</a:t>
            </a:r>
            <a:r>
              <a:rPr sz="1500" spc="5" dirty="0">
                <a:latin typeface="Barlow"/>
                <a:cs typeface="Barlow"/>
              </a:rPr>
              <a:t> </a:t>
            </a:r>
            <a:r>
              <a:rPr sz="1500" spc="-5" dirty="0">
                <a:latin typeface="Barlow"/>
                <a:cs typeface="Barlow"/>
              </a:rPr>
              <a:t>by</a:t>
            </a:r>
            <a:r>
              <a:rPr sz="1500" spc="10" dirty="0">
                <a:latin typeface="Barlow"/>
                <a:cs typeface="Barlow"/>
              </a:rPr>
              <a:t> </a:t>
            </a:r>
            <a:r>
              <a:rPr sz="1500" spc="-10" dirty="0">
                <a:latin typeface="Barlow"/>
                <a:cs typeface="Barlow"/>
              </a:rPr>
              <a:t>servicer</a:t>
            </a:r>
            <a:endParaRPr sz="1500" dirty="0">
              <a:latin typeface="Barlow"/>
              <a:cs typeface="Barlow"/>
            </a:endParaRPr>
          </a:p>
          <a:p>
            <a:pPr marL="1103630" lvl="1" indent="-343535">
              <a:lnSpc>
                <a:spcPct val="100000"/>
              </a:lnSpc>
              <a:spcBef>
                <a:spcPts val="300"/>
              </a:spcBef>
              <a:spcAft>
                <a:spcPts val="0"/>
              </a:spcAft>
              <a:buAutoNum type="arabicParenR"/>
              <a:tabLst>
                <a:tab pos="1103630" algn="l"/>
                <a:tab pos="1104265" algn="l"/>
              </a:tabLst>
            </a:pPr>
            <a:r>
              <a:rPr sz="1500" spc="-5" dirty="0">
                <a:latin typeface="Barlow"/>
                <a:cs typeface="Barlow"/>
              </a:rPr>
              <a:t>Click</a:t>
            </a:r>
            <a:r>
              <a:rPr sz="1500" spc="25" dirty="0">
                <a:latin typeface="Barlow"/>
                <a:cs typeface="Barlow"/>
              </a:rPr>
              <a:t> </a:t>
            </a:r>
            <a:r>
              <a:rPr sz="1500" spc="-5" dirty="0">
                <a:latin typeface="Barlow"/>
                <a:cs typeface="Barlow"/>
              </a:rPr>
              <a:t>“View</a:t>
            </a:r>
            <a:r>
              <a:rPr sz="1500" spc="10" dirty="0">
                <a:latin typeface="Barlow"/>
                <a:cs typeface="Barlow"/>
              </a:rPr>
              <a:t> </a:t>
            </a:r>
            <a:r>
              <a:rPr sz="1500" spc="-10" dirty="0">
                <a:latin typeface="Barlow"/>
                <a:cs typeface="Barlow"/>
              </a:rPr>
              <a:t>Loan</a:t>
            </a:r>
            <a:r>
              <a:rPr sz="1500" spc="25" dirty="0">
                <a:latin typeface="Barlow"/>
                <a:cs typeface="Barlow"/>
              </a:rPr>
              <a:t> </a:t>
            </a:r>
            <a:r>
              <a:rPr sz="1500" spc="-5" dirty="0">
                <a:latin typeface="Barlow"/>
                <a:cs typeface="Barlow"/>
              </a:rPr>
              <a:t>Details”</a:t>
            </a:r>
            <a:r>
              <a:rPr sz="1500" spc="15" dirty="0">
                <a:latin typeface="Barlow"/>
                <a:cs typeface="Barlow"/>
              </a:rPr>
              <a:t> </a:t>
            </a:r>
            <a:r>
              <a:rPr sz="1500" spc="-10" dirty="0">
                <a:latin typeface="Barlow"/>
                <a:cs typeface="Barlow"/>
              </a:rPr>
              <a:t>under</a:t>
            </a:r>
            <a:r>
              <a:rPr sz="1500" spc="35" dirty="0">
                <a:latin typeface="Barlow"/>
                <a:cs typeface="Barlow"/>
              </a:rPr>
              <a:t> </a:t>
            </a:r>
            <a:r>
              <a:rPr sz="1500" spc="-10" dirty="0">
                <a:latin typeface="Barlow"/>
                <a:cs typeface="Barlow"/>
              </a:rPr>
              <a:t>each</a:t>
            </a:r>
            <a:r>
              <a:rPr sz="1500" spc="20" dirty="0">
                <a:latin typeface="Barlow"/>
                <a:cs typeface="Barlow"/>
              </a:rPr>
              <a:t> </a:t>
            </a:r>
            <a:r>
              <a:rPr sz="1500" spc="-10" dirty="0">
                <a:latin typeface="Barlow"/>
                <a:cs typeface="Barlow"/>
              </a:rPr>
              <a:t>servicer</a:t>
            </a:r>
            <a:r>
              <a:rPr sz="1500" spc="45" dirty="0">
                <a:latin typeface="Barlow"/>
                <a:cs typeface="Barlow"/>
              </a:rPr>
              <a:t> </a:t>
            </a:r>
            <a:r>
              <a:rPr sz="1500" spc="-5" dirty="0">
                <a:latin typeface="Barlow"/>
                <a:cs typeface="Barlow"/>
              </a:rPr>
              <a:t>for</a:t>
            </a:r>
            <a:r>
              <a:rPr sz="1500" spc="5" dirty="0">
                <a:latin typeface="Barlow"/>
                <a:cs typeface="Barlow"/>
              </a:rPr>
              <a:t> </a:t>
            </a:r>
            <a:r>
              <a:rPr sz="1500" spc="-5" dirty="0">
                <a:latin typeface="Barlow"/>
                <a:cs typeface="Barlow"/>
              </a:rPr>
              <a:t>list</a:t>
            </a:r>
            <a:r>
              <a:rPr sz="1500" spc="-10" dirty="0">
                <a:latin typeface="Barlow"/>
                <a:cs typeface="Barlow"/>
              </a:rPr>
              <a:t> </a:t>
            </a:r>
            <a:r>
              <a:rPr sz="1500" spc="-5" dirty="0">
                <a:latin typeface="Barlow"/>
                <a:cs typeface="Barlow"/>
              </a:rPr>
              <a:t>of</a:t>
            </a:r>
            <a:r>
              <a:rPr sz="1500" spc="5" dirty="0">
                <a:latin typeface="Barlow"/>
                <a:cs typeface="Barlow"/>
              </a:rPr>
              <a:t> </a:t>
            </a:r>
            <a:r>
              <a:rPr sz="1500" spc="-10" dirty="0">
                <a:latin typeface="Barlow"/>
                <a:cs typeface="Barlow"/>
              </a:rPr>
              <a:t>loans</a:t>
            </a:r>
            <a:r>
              <a:rPr sz="1500" spc="20" dirty="0">
                <a:latin typeface="Barlow"/>
                <a:cs typeface="Barlow"/>
              </a:rPr>
              <a:t> </a:t>
            </a:r>
            <a:r>
              <a:rPr sz="1500" spc="-5" dirty="0">
                <a:latin typeface="Barlow"/>
                <a:cs typeface="Barlow"/>
              </a:rPr>
              <a:t>by</a:t>
            </a:r>
            <a:r>
              <a:rPr sz="1500" spc="20" dirty="0">
                <a:latin typeface="Barlow"/>
                <a:cs typeface="Barlow"/>
              </a:rPr>
              <a:t> </a:t>
            </a:r>
            <a:r>
              <a:rPr sz="1500" spc="-10" dirty="0">
                <a:latin typeface="Barlow"/>
                <a:cs typeface="Barlow"/>
              </a:rPr>
              <a:t>servicer.</a:t>
            </a:r>
            <a:endParaRPr sz="1500" dirty="0">
              <a:latin typeface="Barlow"/>
              <a:cs typeface="Barlow"/>
            </a:endParaRPr>
          </a:p>
          <a:p>
            <a:pPr marL="1103630" lvl="1" indent="-343535">
              <a:lnSpc>
                <a:spcPct val="100000"/>
              </a:lnSpc>
              <a:spcBef>
                <a:spcPts val="300"/>
              </a:spcBef>
              <a:spcAft>
                <a:spcPts val="0"/>
              </a:spcAft>
              <a:buAutoNum type="arabicParenR"/>
              <a:tabLst>
                <a:tab pos="1103630" algn="l"/>
                <a:tab pos="1104265" algn="l"/>
              </a:tabLst>
            </a:pPr>
            <a:r>
              <a:rPr sz="1500" spc="-5" dirty="0">
                <a:latin typeface="Barlow"/>
                <a:cs typeface="Barlow"/>
              </a:rPr>
              <a:t>Click</a:t>
            </a:r>
            <a:r>
              <a:rPr sz="1500" spc="25" dirty="0">
                <a:latin typeface="Barlow"/>
                <a:cs typeface="Barlow"/>
              </a:rPr>
              <a:t> </a:t>
            </a:r>
            <a:r>
              <a:rPr sz="1500" spc="-5" dirty="0">
                <a:latin typeface="Barlow"/>
                <a:cs typeface="Barlow"/>
              </a:rPr>
              <a:t>“View</a:t>
            </a:r>
            <a:r>
              <a:rPr sz="1500" spc="15" dirty="0">
                <a:latin typeface="Barlow"/>
                <a:cs typeface="Barlow"/>
              </a:rPr>
              <a:t> </a:t>
            </a:r>
            <a:r>
              <a:rPr sz="1500" spc="-10" dirty="0">
                <a:latin typeface="Barlow"/>
                <a:cs typeface="Barlow"/>
              </a:rPr>
              <a:t>Loan</a:t>
            </a:r>
            <a:r>
              <a:rPr sz="1500" spc="25" dirty="0">
                <a:latin typeface="Barlow"/>
                <a:cs typeface="Barlow"/>
              </a:rPr>
              <a:t> </a:t>
            </a:r>
            <a:r>
              <a:rPr sz="1500" spc="-5" dirty="0">
                <a:latin typeface="Barlow"/>
                <a:cs typeface="Barlow"/>
              </a:rPr>
              <a:t>Details”</a:t>
            </a:r>
            <a:r>
              <a:rPr sz="1500" spc="15" dirty="0">
                <a:latin typeface="Barlow"/>
                <a:cs typeface="Barlow"/>
              </a:rPr>
              <a:t> </a:t>
            </a:r>
            <a:r>
              <a:rPr sz="1500" spc="-5" dirty="0">
                <a:latin typeface="Barlow"/>
                <a:cs typeface="Barlow"/>
              </a:rPr>
              <a:t>within</a:t>
            </a:r>
            <a:r>
              <a:rPr sz="1500" spc="5" dirty="0">
                <a:latin typeface="Barlow"/>
                <a:cs typeface="Barlow"/>
              </a:rPr>
              <a:t> </a:t>
            </a:r>
            <a:r>
              <a:rPr sz="1500" spc="-5" dirty="0">
                <a:latin typeface="Barlow"/>
                <a:cs typeface="Barlow"/>
              </a:rPr>
              <a:t>individual</a:t>
            </a:r>
            <a:r>
              <a:rPr sz="1500" spc="45" dirty="0">
                <a:latin typeface="Barlow"/>
                <a:cs typeface="Barlow"/>
              </a:rPr>
              <a:t> </a:t>
            </a:r>
            <a:r>
              <a:rPr sz="1500" spc="-10" dirty="0">
                <a:latin typeface="Barlow"/>
                <a:cs typeface="Barlow"/>
              </a:rPr>
              <a:t>loans</a:t>
            </a:r>
            <a:r>
              <a:rPr sz="1500" spc="10" dirty="0">
                <a:latin typeface="Barlow"/>
                <a:cs typeface="Barlow"/>
              </a:rPr>
              <a:t> </a:t>
            </a:r>
            <a:r>
              <a:rPr sz="1500" spc="-5" dirty="0">
                <a:latin typeface="Barlow"/>
                <a:cs typeface="Barlow"/>
              </a:rPr>
              <a:t>for</a:t>
            </a:r>
            <a:r>
              <a:rPr sz="1500" spc="10" dirty="0">
                <a:latin typeface="Barlow"/>
                <a:cs typeface="Barlow"/>
              </a:rPr>
              <a:t> </a:t>
            </a:r>
            <a:r>
              <a:rPr sz="1500" spc="-10" dirty="0">
                <a:latin typeface="Barlow"/>
                <a:cs typeface="Barlow"/>
              </a:rPr>
              <a:t>more</a:t>
            </a:r>
            <a:r>
              <a:rPr sz="1500" spc="15" dirty="0">
                <a:latin typeface="Barlow"/>
                <a:cs typeface="Barlow"/>
              </a:rPr>
              <a:t> </a:t>
            </a:r>
            <a:r>
              <a:rPr sz="1500" spc="-5" dirty="0">
                <a:latin typeface="Barlow"/>
                <a:cs typeface="Barlow"/>
              </a:rPr>
              <a:t>detailed</a:t>
            </a:r>
            <a:r>
              <a:rPr sz="1500" spc="45" dirty="0">
                <a:latin typeface="Barlow"/>
                <a:cs typeface="Barlow"/>
              </a:rPr>
              <a:t> </a:t>
            </a:r>
            <a:r>
              <a:rPr sz="1500" spc="-5" dirty="0">
                <a:latin typeface="Barlow"/>
                <a:cs typeface="Barlow"/>
              </a:rPr>
              <a:t>information</a:t>
            </a:r>
            <a:r>
              <a:rPr sz="1500" spc="25" dirty="0">
                <a:latin typeface="Barlow"/>
                <a:cs typeface="Barlow"/>
              </a:rPr>
              <a:t> </a:t>
            </a:r>
            <a:r>
              <a:rPr sz="1500" spc="-5" dirty="0">
                <a:latin typeface="Barlow"/>
                <a:cs typeface="Barlow"/>
              </a:rPr>
              <a:t>including</a:t>
            </a:r>
            <a:r>
              <a:rPr sz="1500" spc="30" dirty="0">
                <a:latin typeface="Barlow"/>
                <a:cs typeface="Barlow"/>
              </a:rPr>
              <a:t> </a:t>
            </a:r>
            <a:r>
              <a:rPr sz="1500" spc="-10" dirty="0">
                <a:latin typeface="Barlow"/>
                <a:cs typeface="Barlow"/>
              </a:rPr>
              <a:t>loan</a:t>
            </a:r>
            <a:r>
              <a:rPr sz="1500" spc="20" dirty="0">
                <a:latin typeface="Barlow"/>
                <a:cs typeface="Barlow"/>
              </a:rPr>
              <a:t> </a:t>
            </a:r>
            <a:r>
              <a:rPr sz="1500" spc="-5" dirty="0">
                <a:latin typeface="Barlow"/>
                <a:cs typeface="Barlow"/>
              </a:rPr>
              <a:t>type,</a:t>
            </a:r>
            <a:r>
              <a:rPr sz="1500" spc="25" dirty="0">
                <a:latin typeface="Barlow"/>
                <a:cs typeface="Barlow"/>
              </a:rPr>
              <a:t> </a:t>
            </a:r>
            <a:r>
              <a:rPr sz="1500" spc="-5" dirty="0">
                <a:latin typeface="Barlow"/>
                <a:cs typeface="Barlow"/>
              </a:rPr>
              <a:t>principal</a:t>
            </a:r>
            <a:r>
              <a:rPr sz="1500" spc="10" dirty="0">
                <a:latin typeface="Barlow"/>
                <a:cs typeface="Barlow"/>
              </a:rPr>
              <a:t> </a:t>
            </a:r>
            <a:r>
              <a:rPr sz="1500" spc="-5" dirty="0">
                <a:latin typeface="Barlow"/>
                <a:cs typeface="Barlow"/>
              </a:rPr>
              <a:t>and</a:t>
            </a:r>
            <a:r>
              <a:rPr sz="1500" spc="15" dirty="0">
                <a:latin typeface="Barlow"/>
                <a:cs typeface="Barlow"/>
              </a:rPr>
              <a:t> </a:t>
            </a:r>
            <a:r>
              <a:rPr sz="1500" spc="-5" dirty="0">
                <a:latin typeface="Barlow"/>
                <a:cs typeface="Barlow"/>
              </a:rPr>
              <a:t>interest</a:t>
            </a:r>
            <a:r>
              <a:rPr sz="1500" spc="20" dirty="0">
                <a:latin typeface="Barlow"/>
                <a:cs typeface="Barlow"/>
              </a:rPr>
              <a:t> </a:t>
            </a:r>
            <a:r>
              <a:rPr sz="1500" spc="-5" dirty="0">
                <a:latin typeface="Barlow"/>
                <a:cs typeface="Barlow"/>
              </a:rPr>
              <a:t>breakdown.</a:t>
            </a:r>
            <a:endParaRPr sz="1500" dirty="0">
              <a:latin typeface="Barlow"/>
              <a:cs typeface="Barlow"/>
            </a:endParaRPr>
          </a:p>
          <a:p>
            <a:pPr marL="1103630" lvl="1" indent="-343535">
              <a:lnSpc>
                <a:spcPct val="100000"/>
              </a:lnSpc>
              <a:spcBef>
                <a:spcPts val="300"/>
              </a:spcBef>
              <a:spcAft>
                <a:spcPts val="0"/>
              </a:spcAft>
              <a:buAutoNum type="arabicParenR"/>
              <a:tabLst>
                <a:tab pos="1103630" algn="l"/>
                <a:tab pos="1104265" algn="l"/>
              </a:tabLst>
            </a:pPr>
            <a:r>
              <a:rPr sz="1500" spc="-5" dirty="0">
                <a:latin typeface="Barlow"/>
                <a:cs typeface="Barlow"/>
              </a:rPr>
              <a:t>Click</a:t>
            </a:r>
            <a:r>
              <a:rPr sz="1500" spc="15" dirty="0">
                <a:latin typeface="Barlow"/>
                <a:cs typeface="Barlow"/>
              </a:rPr>
              <a:t> </a:t>
            </a:r>
            <a:r>
              <a:rPr sz="1500" spc="-5" dirty="0">
                <a:latin typeface="Barlow"/>
                <a:cs typeface="Barlow"/>
              </a:rPr>
              <a:t>“View</a:t>
            </a:r>
            <a:r>
              <a:rPr sz="1500" spc="5" dirty="0">
                <a:latin typeface="Barlow"/>
                <a:cs typeface="Barlow"/>
              </a:rPr>
              <a:t> </a:t>
            </a:r>
            <a:r>
              <a:rPr sz="1500" spc="-10" dirty="0">
                <a:latin typeface="Barlow"/>
                <a:cs typeface="Barlow"/>
              </a:rPr>
              <a:t>Loan</a:t>
            </a:r>
            <a:r>
              <a:rPr sz="1500" spc="15" dirty="0">
                <a:latin typeface="Barlow"/>
                <a:cs typeface="Barlow"/>
              </a:rPr>
              <a:t> </a:t>
            </a:r>
            <a:r>
              <a:rPr sz="1500" spc="-5" dirty="0">
                <a:latin typeface="Barlow"/>
                <a:cs typeface="Barlow"/>
              </a:rPr>
              <a:t>History”</a:t>
            </a:r>
            <a:r>
              <a:rPr sz="1500" spc="5" dirty="0">
                <a:latin typeface="Barlow"/>
                <a:cs typeface="Barlow"/>
              </a:rPr>
              <a:t> </a:t>
            </a:r>
            <a:r>
              <a:rPr sz="1500" spc="-5" dirty="0">
                <a:latin typeface="Barlow"/>
                <a:cs typeface="Barlow"/>
              </a:rPr>
              <a:t>for</a:t>
            </a:r>
            <a:r>
              <a:rPr sz="1500" dirty="0">
                <a:latin typeface="Barlow"/>
                <a:cs typeface="Barlow"/>
              </a:rPr>
              <a:t> </a:t>
            </a:r>
            <a:r>
              <a:rPr sz="1500" spc="-5" dirty="0">
                <a:latin typeface="Barlow"/>
                <a:cs typeface="Barlow"/>
              </a:rPr>
              <a:t>detailed</a:t>
            </a:r>
            <a:r>
              <a:rPr sz="1500" spc="35" dirty="0">
                <a:latin typeface="Barlow"/>
                <a:cs typeface="Barlow"/>
              </a:rPr>
              <a:t> </a:t>
            </a:r>
            <a:r>
              <a:rPr sz="1500" spc="-5" dirty="0">
                <a:latin typeface="Barlow"/>
                <a:cs typeface="Barlow"/>
              </a:rPr>
              <a:t>list</a:t>
            </a:r>
            <a:r>
              <a:rPr sz="1500" spc="-15" dirty="0">
                <a:latin typeface="Barlow"/>
                <a:cs typeface="Barlow"/>
              </a:rPr>
              <a:t> </a:t>
            </a:r>
            <a:r>
              <a:rPr sz="1500" spc="-5" dirty="0">
                <a:latin typeface="Barlow"/>
                <a:cs typeface="Barlow"/>
              </a:rPr>
              <a:t>of</a:t>
            </a:r>
            <a:r>
              <a:rPr sz="1500" dirty="0">
                <a:latin typeface="Barlow"/>
                <a:cs typeface="Barlow"/>
              </a:rPr>
              <a:t> </a:t>
            </a:r>
            <a:r>
              <a:rPr sz="1500" spc="-5" dirty="0">
                <a:latin typeface="Barlow"/>
                <a:cs typeface="Barlow"/>
              </a:rPr>
              <a:t>repayment,</a:t>
            </a:r>
            <a:r>
              <a:rPr sz="1500" spc="25" dirty="0">
                <a:latin typeface="Barlow"/>
                <a:cs typeface="Barlow"/>
              </a:rPr>
              <a:t> </a:t>
            </a:r>
            <a:r>
              <a:rPr sz="1500" spc="-5" dirty="0">
                <a:latin typeface="Barlow"/>
                <a:cs typeface="Barlow"/>
              </a:rPr>
              <a:t>deferment</a:t>
            </a:r>
            <a:r>
              <a:rPr sz="1500" spc="25" dirty="0">
                <a:latin typeface="Barlow"/>
                <a:cs typeface="Barlow"/>
              </a:rPr>
              <a:t> </a:t>
            </a:r>
            <a:r>
              <a:rPr sz="1500" spc="-5" dirty="0">
                <a:latin typeface="Barlow"/>
                <a:cs typeface="Barlow"/>
              </a:rPr>
              <a:t>and</a:t>
            </a:r>
            <a:r>
              <a:rPr sz="1500" spc="10" dirty="0">
                <a:latin typeface="Barlow"/>
                <a:cs typeface="Barlow"/>
              </a:rPr>
              <a:t> </a:t>
            </a:r>
            <a:r>
              <a:rPr sz="1500" spc="-5" dirty="0">
                <a:latin typeface="Barlow"/>
                <a:cs typeface="Barlow"/>
              </a:rPr>
              <a:t>forbearance</a:t>
            </a:r>
            <a:r>
              <a:rPr sz="1500" spc="55" dirty="0">
                <a:latin typeface="Barlow"/>
                <a:cs typeface="Barlow"/>
              </a:rPr>
              <a:t> </a:t>
            </a:r>
            <a:r>
              <a:rPr sz="1500" spc="-5" dirty="0">
                <a:latin typeface="Barlow"/>
                <a:cs typeface="Barlow"/>
              </a:rPr>
              <a:t>dates.</a:t>
            </a:r>
            <a:endParaRPr sz="1500" dirty="0">
              <a:latin typeface="Barlow"/>
              <a:cs typeface="Barlow"/>
            </a:endParaRPr>
          </a:p>
          <a:p>
            <a:pPr lvl="1">
              <a:lnSpc>
                <a:spcPct val="100000"/>
              </a:lnSpc>
              <a:spcBef>
                <a:spcPts val="5"/>
              </a:spcBef>
              <a:buFont typeface="Barlow"/>
              <a:buAutoNum type="arabicParenR"/>
            </a:pPr>
            <a:endParaRPr sz="1500" dirty="0">
              <a:latin typeface="Barlow"/>
              <a:cs typeface="Barlow"/>
            </a:endParaRPr>
          </a:p>
          <a:p>
            <a:pPr marL="469265" indent="-457200">
              <a:lnSpc>
                <a:spcPct val="100000"/>
              </a:lnSpc>
              <a:buAutoNum type="arabicPeriod" startAt="3"/>
              <a:tabLst>
                <a:tab pos="469265" algn="l"/>
                <a:tab pos="469900" algn="l"/>
              </a:tabLst>
            </a:pPr>
            <a:endParaRPr sz="1000" dirty="0">
              <a:latin typeface="Barlow"/>
              <a:cs typeface="Barlow"/>
            </a:endParaRPr>
          </a:p>
        </p:txBody>
      </p:sp>
      <p:sp>
        <p:nvSpPr>
          <p:cNvPr id="5" name="Slide Number Placeholder 4">
            <a:extLst>
              <a:ext uri="{FF2B5EF4-FFF2-40B4-BE49-F238E27FC236}">
                <a16:creationId xmlns:a16="http://schemas.microsoft.com/office/drawing/2014/main" id="{CA161D56-FDE8-4831-B547-5A5ADBC26867}"/>
              </a:ext>
            </a:extLst>
          </p:cNvPr>
          <p:cNvSpPr>
            <a:spLocks noGrp="1"/>
          </p:cNvSpPr>
          <p:nvPr>
            <p:ph type="sldNum" sz="quarter" idx="12"/>
          </p:nvPr>
        </p:nvSpPr>
        <p:spPr/>
        <p:txBody>
          <a:bodyPr/>
          <a:lstStyle/>
          <a:p>
            <a:pPr>
              <a:defRPr/>
            </a:pPr>
            <a:fld id="{E97B734B-BE99-4B13-8B3B-73BDADC290B3}" type="slidenum">
              <a:rPr lang="en-US" smtClean="0"/>
              <a:pPr>
                <a:defRPr/>
              </a:pPr>
              <a:t>67</a:t>
            </a:fld>
            <a:endParaRPr lang="en-US" dirty="0"/>
          </a:p>
        </p:txBody>
      </p:sp>
    </p:spTree>
    <p:extLst>
      <p:ext uri="{BB962C8B-B14F-4D97-AF65-F5344CB8AC3E}">
        <p14:creationId xmlns:p14="http://schemas.microsoft.com/office/powerpoint/2010/main" val="1890217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Additional Links: PSLF</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68</a:t>
            </a:fld>
            <a:endParaRPr lang="en-US" dirty="0"/>
          </a:p>
        </p:txBody>
      </p:sp>
      <p:sp>
        <p:nvSpPr>
          <p:cNvPr id="6" name="Content Placeholder 5">
            <a:extLst>
              <a:ext uri="{FF2B5EF4-FFF2-40B4-BE49-F238E27FC236}">
                <a16:creationId xmlns:a16="http://schemas.microsoft.com/office/drawing/2014/main" id="{B09A79C7-6378-4CA5-BE86-A7E0339322E8}"/>
              </a:ext>
            </a:extLst>
          </p:cNvPr>
          <p:cNvSpPr>
            <a:spLocks noGrp="1"/>
          </p:cNvSpPr>
          <p:nvPr>
            <p:ph idx="1"/>
          </p:nvPr>
        </p:nvSpPr>
        <p:spPr>
          <a:xfrm>
            <a:off x="533400" y="1647825"/>
            <a:ext cx="8077200" cy="4500563"/>
          </a:xfrm>
        </p:spPr>
        <p:txBody>
          <a:bodyPr>
            <a:normAutofit lnSpcReduction="10000"/>
          </a:bodyPr>
          <a:lstStyle/>
          <a:p>
            <a:r>
              <a:rPr lang="en-US" dirty="0">
                <a:hlinkClick r:id="rId2"/>
              </a:rPr>
              <a:t>FedLoan Departure (EDCAP One-Pager)</a:t>
            </a:r>
            <a:endParaRPr lang="en-US" dirty="0"/>
          </a:p>
          <a:p>
            <a:r>
              <a:rPr lang="en-US" dirty="0">
                <a:hlinkClick r:id="rId3"/>
              </a:rPr>
              <a:t>MYFedLoan</a:t>
            </a:r>
            <a:endParaRPr lang="en-US" dirty="0"/>
          </a:p>
          <a:p>
            <a:r>
              <a:rPr lang="en-US" dirty="0">
                <a:hlinkClick r:id="rId4"/>
              </a:rPr>
              <a:t>Public Service Loan Forgiveness-Original Program</a:t>
            </a:r>
            <a:endParaRPr lang="en-US" dirty="0"/>
          </a:p>
          <a:p>
            <a:r>
              <a:rPr lang="en-US" dirty="0"/>
              <a:t>Public Service Loan Forgiveness Temporary Waiver Opportunity:</a:t>
            </a:r>
          </a:p>
          <a:p>
            <a:pPr lvl="1">
              <a:spcBef>
                <a:spcPts val="300"/>
              </a:spcBef>
              <a:spcAft>
                <a:spcPts val="300"/>
              </a:spcAft>
            </a:pPr>
            <a:r>
              <a:rPr lang="en-US" dirty="0">
                <a:hlinkClick r:id="rId5"/>
              </a:rPr>
              <a:t>PSLF Temporary Waiver D.O.E. Fact Sheet</a:t>
            </a:r>
            <a:endParaRPr lang="en-US" dirty="0"/>
          </a:p>
          <a:p>
            <a:pPr lvl="1">
              <a:spcBef>
                <a:spcPts val="300"/>
              </a:spcBef>
              <a:spcAft>
                <a:spcPts val="300"/>
              </a:spcAft>
            </a:pPr>
            <a:r>
              <a:rPr lang="en-US" dirty="0">
                <a:hlinkClick r:id="rId6"/>
              </a:rPr>
              <a:t>PSLF Temporary Waiver EDCAP One-Pager</a:t>
            </a:r>
            <a:endParaRPr lang="en-US" dirty="0"/>
          </a:p>
          <a:p>
            <a:pPr lvl="1">
              <a:spcBef>
                <a:spcPts val="300"/>
              </a:spcBef>
              <a:spcAft>
                <a:spcPts val="300"/>
              </a:spcAft>
            </a:pPr>
            <a:r>
              <a:rPr lang="en-US" dirty="0">
                <a:hlinkClick r:id="rId7"/>
              </a:rPr>
              <a:t>PSLF Temporary Waiver FSA</a:t>
            </a:r>
            <a:endParaRPr lang="en-US" dirty="0"/>
          </a:p>
          <a:p>
            <a:r>
              <a:rPr lang="en-US" dirty="0">
                <a:hlinkClick r:id="rId8"/>
              </a:rPr>
              <a:t>PSLF Certification and Application Form</a:t>
            </a:r>
            <a:endParaRPr lang="en-US" dirty="0"/>
          </a:p>
          <a:p>
            <a:r>
              <a:rPr lang="en-US" dirty="0">
                <a:hlinkClick r:id="rId9"/>
              </a:rPr>
              <a:t>PSLF Help Tool (FSA)</a:t>
            </a:r>
            <a:endParaRPr lang="en-US" dirty="0"/>
          </a:p>
          <a:p>
            <a:r>
              <a:rPr lang="en-US" dirty="0">
                <a:hlinkClick r:id="rId10"/>
              </a:rPr>
              <a:t>Temporary Expanded Public Service Loan Forgiveness (TEPSLF)</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317245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Additional Links: Other Forgiveness &amp; Discharge Programs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69</a:t>
            </a:fld>
            <a:endParaRPr lang="en-US" dirty="0"/>
          </a:p>
        </p:txBody>
      </p:sp>
      <p:sp>
        <p:nvSpPr>
          <p:cNvPr id="6" name="Content Placeholder 5">
            <a:extLst>
              <a:ext uri="{FF2B5EF4-FFF2-40B4-BE49-F238E27FC236}">
                <a16:creationId xmlns:a16="http://schemas.microsoft.com/office/drawing/2014/main" id="{B09A79C7-6378-4CA5-BE86-A7E0339322E8}"/>
              </a:ext>
            </a:extLst>
          </p:cNvPr>
          <p:cNvSpPr>
            <a:spLocks noGrp="1"/>
          </p:cNvSpPr>
          <p:nvPr>
            <p:ph idx="1"/>
          </p:nvPr>
        </p:nvSpPr>
        <p:spPr>
          <a:xfrm>
            <a:off x="533400" y="1647825"/>
            <a:ext cx="8077200" cy="4500563"/>
          </a:xfrm>
        </p:spPr>
        <p:txBody>
          <a:bodyPr>
            <a:normAutofit lnSpcReduction="10000"/>
          </a:bodyPr>
          <a:lstStyle/>
          <a:p>
            <a:r>
              <a:rPr lang="en-US" dirty="0">
                <a:hlinkClick r:id="rId2"/>
              </a:rPr>
              <a:t>Borrower Defense to Repayment</a:t>
            </a:r>
            <a:endParaRPr lang="en-US" dirty="0"/>
          </a:p>
          <a:p>
            <a:r>
              <a:rPr lang="en-US" dirty="0">
                <a:hlinkClick r:id="rId3"/>
              </a:rPr>
              <a:t>Closed School Discharge</a:t>
            </a:r>
            <a:endParaRPr lang="en-US" dirty="0"/>
          </a:p>
          <a:p>
            <a:r>
              <a:rPr lang="en-US" dirty="0">
                <a:hlinkClick r:id="rId4"/>
              </a:rPr>
              <a:t>New York State Loan Forgiveness Programs (HESC)</a:t>
            </a:r>
            <a:endParaRPr lang="en-US" dirty="0"/>
          </a:p>
          <a:p>
            <a:r>
              <a:rPr lang="en-US" dirty="0">
                <a:hlinkClick r:id="rId4"/>
              </a:rPr>
              <a:t>Perkins Loan Cancellation</a:t>
            </a:r>
            <a:endParaRPr lang="en-US" dirty="0"/>
          </a:p>
          <a:p>
            <a:r>
              <a:rPr lang="en-US" dirty="0">
                <a:hlinkClick r:id="rId5"/>
              </a:rPr>
              <a:t>Teacher Loan Forgiveness</a:t>
            </a:r>
            <a:endParaRPr lang="en-US" dirty="0"/>
          </a:p>
          <a:p>
            <a:r>
              <a:rPr lang="en-US" dirty="0">
                <a:hlinkClick r:id="rId6"/>
              </a:rPr>
              <a:t>Teacher Loan Forgiveness Application</a:t>
            </a:r>
            <a:endParaRPr lang="en-US" dirty="0"/>
          </a:p>
          <a:p>
            <a:r>
              <a:rPr lang="en-US" dirty="0">
                <a:hlinkClick r:id="rId7"/>
              </a:rPr>
              <a:t>Total &amp; Permanent Disability (TPD) Discharge </a:t>
            </a:r>
            <a:endParaRPr lang="en-US" dirty="0"/>
          </a:p>
          <a:p>
            <a:r>
              <a:rPr lang="en-US" dirty="0">
                <a:hlinkClick r:id="rId8"/>
              </a:rPr>
              <a:t>Total &amp; Permanent Disability (TPD) Application</a:t>
            </a:r>
            <a:endParaRPr lang="en-US" dirty="0"/>
          </a:p>
          <a:p>
            <a:r>
              <a:rPr lang="en-US" dirty="0">
                <a:hlinkClick r:id="rId9"/>
              </a:rPr>
              <a:t>Total &amp; Permanent Disability (TPD) Discharge 3-Year Monitoring Period</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44227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12058" y="3851864"/>
            <a:ext cx="7975350" cy="700833"/>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rPr>
              <a:t>FedLoan Servicing Departure</a:t>
            </a:r>
          </a:p>
        </p:txBody>
      </p:sp>
      <p:sp>
        <p:nvSpPr>
          <p:cNvPr id="2" name="Slide Number Placeholder 1">
            <a:extLst>
              <a:ext uri="{FF2B5EF4-FFF2-40B4-BE49-F238E27FC236}">
                <a16:creationId xmlns:a16="http://schemas.microsoft.com/office/drawing/2014/main" id="{7864096A-F513-4E2D-9EC2-20D0486E8E09}"/>
              </a:ext>
            </a:extLst>
          </p:cNvPr>
          <p:cNvSpPr>
            <a:spLocks noGrp="1"/>
          </p:cNvSpPr>
          <p:nvPr>
            <p:ph type="sldNum" sz="quarter" idx="12"/>
          </p:nvPr>
        </p:nvSpPr>
        <p:spPr/>
        <p:txBody>
          <a:bodyPr/>
          <a:lstStyle/>
          <a:p>
            <a:pPr>
              <a:defRPr/>
            </a:pPr>
            <a:fld id="{E97B734B-BE99-4B13-8B3B-73BDADC290B3}" type="slidenum">
              <a:rPr lang="en-US" smtClean="0"/>
              <a:pPr>
                <a:defRPr/>
              </a:pPr>
              <a:t>7</a:t>
            </a:fld>
            <a:endParaRPr lang="en-US" dirty="0"/>
          </a:p>
        </p:txBody>
      </p:sp>
    </p:spTree>
    <p:extLst>
      <p:ext uri="{BB962C8B-B14F-4D97-AF65-F5344CB8AC3E}">
        <p14:creationId xmlns:p14="http://schemas.microsoft.com/office/powerpoint/2010/main" val="3714854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Additional Links: Miscellaneous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70</a:t>
            </a:fld>
            <a:endParaRPr lang="en-US" dirty="0"/>
          </a:p>
        </p:txBody>
      </p:sp>
      <p:sp>
        <p:nvSpPr>
          <p:cNvPr id="6" name="Content Placeholder 5">
            <a:extLst>
              <a:ext uri="{FF2B5EF4-FFF2-40B4-BE49-F238E27FC236}">
                <a16:creationId xmlns:a16="http://schemas.microsoft.com/office/drawing/2014/main" id="{B09A79C7-6378-4CA5-BE86-A7E0339322E8}"/>
              </a:ext>
            </a:extLst>
          </p:cNvPr>
          <p:cNvSpPr>
            <a:spLocks noGrp="1"/>
          </p:cNvSpPr>
          <p:nvPr>
            <p:ph idx="1"/>
          </p:nvPr>
        </p:nvSpPr>
        <p:spPr/>
        <p:txBody>
          <a:bodyPr>
            <a:normAutofit/>
          </a:bodyPr>
          <a:lstStyle/>
          <a:p>
            <a:r>
              <a:rPr lang="en-US" dirty="0">
                <a:hlinkClick r:id="rId2"/>
              </a:rPr>
              <a:t>Direct Consolidation Loan (DCL) Application (FSA-Online)</a:t>
            </a:r>
            <a:endParaRPr lang="en-US" dirty="0"/>
          </a:p>
          <a:p>
            <a:r>
              <a:rPr lang="en-US" dirty="0">
                <a:hlinkClick r:id="rId3"/>
              </a:rPr>
              <a:t>Direct Consolidation Loan (DCL) Application (PDF)</a:t>
            </a:r>
            <a:endParaRPr lang="en-US" dirty="0"/>
          </a:p>
          <a:p>
            <a:r>
              <a:rPr lang="en-US" dirty="0">
                <a:hlinkClick r:id="rId4"/>
              </a:rPr>
              <a:t>EDCAP Website (edcapny.org)</a:t>
            </a:r>
            <a:endParaRPr lang="en-US" dirty="0"/>
          </a:p>
          <a:p>
            <a:r>
              <a:rPr lang="en-US" dirty="0">
                <a:hlinkClick r:id="rId5"/>
              </a:rPr>
              <a:t>Income-Driven-Repayment (IDR) Plan Request (FSA-Online)</a:t>
            </a:r>
            <a:endParaRPr lang="en-US" dirty="0"/>
          </a:p>
          <a:p>
            <a:r>
              <a:rPr lang="en-US" dirty="0">
                <a:hlinkClick r:id="rId6"/>
              </a:rPr>
              <a:t>Income-Driven-Repayment (IDR) Plan Request (PDF)</a:t>
            </a:r>
            <a:endParaRPr lang="en-US" dirty="0"/>
          </a:p>
          <a:p>
            <a:r>
              <a:rPr lang="en-US" dirty="0">
                <a:hlinkClick r:id="rId7"/>
              </a:rPr>
              <a:t>Repayment Plans</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60963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FedLoan Servicing Departure</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8</a:t>
            </a:fld>
            <a:endParaRPr lang="en-US" dirty="0"/>
          </a:p>
        </p:txBody>
      </p:sp>
      <p:sp>
        <p:nvSpPr>
          <p:cNvPr id="8" name="object 3">
            <a:extLst>
              <a:ext uri="{FF2B5EF4-FFF2-40B4-BE49-F238E27FC236}">
                <a16:creationId xmlns:a16="http://schemas.microsoft.com/office/drawing/2014/main" id="{405950F0-F233-4960-A12D-2AEBAC44F197}"/>
              </a:ext>
            </a:extLst>
          </p:cNvPr>
          <p:cNvSpPr txBox="1">
            <a:spLocks noGrp="1"/>
          </p:cNvSpPr>
          <p:nvPr>
            <p:ph idx="1"/>
          </p:nvPr>
        </p:nvSpPr>
        <p:spPr>
          <a:xfrm>
            <a:off x="533400" y="1379755"/>
            <a:ext cx="8077200" cy="4005584"/>
          </a:xfrm>
          <a:prstGeom prst="rect">
            <a:avLst/>
          </a:prstGeom>
        </p:spPr>
        <p:txBody>
          <a:bodyPr vert="horz" wrap="square" lIns="0" tIns="156845" rIns="0" bIns="0" rtlCol="0" anchor="t">
            <a:spAutoFit/>
          </a:bodyPr>
          <a:lstStyle/>
          <a:p>
            <a:pPr marL="184785" indent="-172720">
              <a:lnSpc>
                <a:spcPct val="100000"/>
              </a:lnSpc>
              <a:spcBef>
                <a:spcPts val="300"/>
              </a:spcBef>
              <a:buFont typeface="Arial"/>
              <a:buChar char="•"/>
              <a:tabLst>
                <a:tab pos="185420" algn="l"/>
              </a:tabLst>
            </a:pPr>
            <a:r>
              <a:rPr lang="en-US" spc="-5" dirty="0">
                <a:latin typeface="Barlow"/>
                <a:cs typeface="Barlow"/>
              </a:rPr>
              <a:t>FedLoan Servicing  is currently the sole administrator of the Public Service Loan Forgiveness program.</a:t>
            </a:r>
          </a:p>
          <a:p>
            <a:pPr marL="184785" indent="-172720">
              <a:lnSpc>
                <a:spcPct val="100000"/>
              </a:lnSpc>
              <a:spcBef>
                <a:spcPts val="300"/>
              </a:spcBef>
              <a:buFont typeface="Arial"/>
              <a:buChar char="•"/>
              <a:tabLst>
                <a:tab pos="185420" algn="l"/>
              </a:tabLst>
            </a:pPr>
            <a:r>
              <a:rPr lang="en-US" spc="-5" dirty="0">
                <a:latin typeface="Barlow"/>
                <a:cs typeface="Barlow"/>
              </a:rPr>
              <a:t>They</a:t>
            </a:r>
            <a:r>
              <a:rPr lang="en-US" spc="-5" dirty="0">
                <a:latin typeface="Barlow ExtraBold"/>
                <a:cs typeface="Barlow"/>
              </a:rPr>
              <a:t> </a:t>
            </a:r>
            <a:r>
              <a:rPr lang="en-US" spc="-5" dirty="0">
                <a:latin typeface="Barlow"/>
                <a:cs typeface="Barlow"/>
              </a:rPr>
              <a:t>announced in July that they will not renew their contract with the U.S. Department of Education (DOE)  to service federal student loans which is set to expire on December 14</a:t>
            </a:r>
            <a:r>
              <a:rPr lang="en-US" spc="-5" baseline="30000" dirty="0">
                <a:latin typeface="Barlow"/>
                <a:cs typeface="Barlow"/>
              </a:rPr>
              <a:t>th</a:t>
            </a:r>
            <a:r>
              <a:rPr lang="en-US" spc="-5" dirty="0">
                <a:latin typeface="Barlow"/>
                <a:cs typeface="Barlow"/>
              </a:rPr>
              <a:t> of this year. They service 8.5 million borrowers. </a:t>
            </a:r>
          </a:p>
          <a:p>
            <a:pPr marL="184785" indent="-172720">
              <a:lnSpc>
                <a:spcPct val="100000"/>
              </a:lnSpc>
              <a:spcBef>
                <a:spcPts val="300"/>
              </a:spcBef>
              <a:buFont typeface="Arial"/>
              <a:buChar char="•"/>
              <a:tabLst>
                <a:tab pos="185420" algn="l"/>
              </a:tabLst>
            </a:pPr>
            <a:r>
              <a:rPr lang="en-US" spc="-5" dirty="0">
                <a:latin typeface="Barlow"/>
                <a:cs typeface="Barlow"/>
              </a:rPr>
              <a:t>FedLoan borrowers will see their loans transferred over the coming months.</a:t>
            </a:r>
          </a:p>
          <a:p>
            <a:pPr marL="184785" indent="-172720">
              <a:lnSpc>
                <a:spcPct val="100000"/>
              </a:lnSpc>
              <a:spcBef>
                <a:spcPts val="300"/>
              </a:spcBef>
              <a:buFont typeface="Arial"/>
              <a:buChar char="•"/>
              <a:tabLst>
                <a:tab pos="185420" algn="l"/>
              </a:tabLst>
            </a:pPr>
            <a:r>
              <a:rPr lang="en-US" spc="-5" dirty="0">
                <a:latin typeface="Barlow"/>
                <a:cs typeface="Barlow"/>
              </a:rPr>
              <a:t>It is expected that borrowers pursuing PSLF will be transferred to the same servicer v. borrowers who are not. </a:t>
            </a:r>
          </a:p>
          <a:p>
            <a:pPr marL="184785" indent="-172720">
              <a:lnSpc>
                <a:spcPct val="100000"/>
              </a:lnSpc>
              <a:spcBef>
                <a:spcPts val="300"/>
              </a:spcBef>
              <a:buFont typeface="Arial"/>
              <a:buChar char="•"/>
              <a:tabLst>
                <a:tab pos="185420" algn="l"/>
              </a:tabLst>
            </a:pPr>
            <a:r>
              <a:rPr lang="en-US" spc="-5" dirty="0">
                <a:latin typeface="Barlow"/>
                <a:cs typeface="Barlow"/>
              </a:rPr>
              <a:t>The new PSLF servicer has not been announced yet.</a:t>
            </a:r>
          </a:p>
        </p:txBody>
      </p:sp>
    </p:spTree>
    <p:extLst>
      <p:ext uri="{BB962C8B-B14F-4D97-AF65-F5344CB8AC3E}">
        <p14:creationId xmlns:p14="http://schemas.microsoft.com/office/powerpoint/2010/main" val="371568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6DC681A-85E8-4773-873B-C281ACCA8A81}"/>
              </a:ext>
            </a:extLst>
          </p:cNvPr>
          <p:cNvSpPr txBox="1">
            <a:spLocks/>
          </p:cNvSpPr>
          <p:nvPr/>
        </p:nvSpPr>
        <p:spPr>
          <a:xfrm>
            <a:off x="712058" y="3236311"/>
            <a:ext cx="7975350"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latin typeface="Barlow ExtraBold" panose="00000900000000000000" pitchFamily="2" charset="0"/>
              </a:rPr>
              <a:t>PSLF: The Original Program &amp; Temporary Waiver Opportunity</a:t>
            </a:r>
          </a:p>
        </p:txBody>
      </p:sp>
      <p:sp>
        <p:nvSpPr>
          <p:cNvPr id="2" name="Slide Number Placeholder 1">
            <a:extLst>
              <a:ext uri="{FF2B5EF4-FFF2-40B4-BE49-F238E27FC236}">
                <a16:creationId xmlns:a16="http://schemas.microsoft.com/office/drawing/2014/main" id="{7864096A-F513-4E2D-9EC2-20D0486E8E09}"/>
              </a:ext>
            </a:extLst>
          </p:cNvPr>
          <p:cNvSpPr>
            <a:spLocks noGrp="1"/>
          </p:cNvSpPr>
          <p:nvPr>
            <p:ph type="sldNum" sz="quarter" idx="12"/>
          </p:nvPr>
        </p:nvSpPr>
        <p:spPr/>
        <p:txBody>
          <a:bodyPr/>
          <a:lstStyle/>
          <a:p>
            <a:pPr>
              <a:defRPr/>
            </a:pPr>
            <a:fld id="{E97B734B-BE99-4B13-8B3B-73BDADC290B3}" type="slidenum">
              <a:rPr lang="en-US" smtClean="0"/>
              <a:pPr>
                <a:defRPr/>
              </a:pPr>
              <a:t>9</a:t>
            </a:fld>
            <a:endParaRPr lang="en-US" dirty="0"/>
          </a:p>
        </p:txBody>
      </p:sp>
    </p:spTree>
    <p:extLst>
      <p:ext uri="{BB962C8B-B14F-4D97-AF65-F5344CB8AC3E}">
        <p14:creationId xmlns:p14="http://schemas.microsoft.com/office/powerpoint/2010/main" val="702842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DE8BE3B56C6A47AF4E3327FAB9D9C6" ma:contentTypeVersion="6" ma:contentTypeDescription="Create a new document." ma:contentTypeScope="" ma:versionID="3dec239e038e8d8d5485fce92762278f">
  <xsd:schema xmlns:xsd="http://www.w3.org/2001/XMLSchema" xmlns:xs="http://www.w3.org/2001/XMLSchema" xmlns:p="http://schemas.microsoft.com/office/2006/metadata/properties" xmlns:ns2="ab280147-06ce-4bac-8225-3b3e9d6b0154" xmlns:ns3="8c463758-a593-41e4-86c7-86f209157f29" targetNamespace="http://schemas.microsoft.com/office/2006/metadata/properties" ma:root="true" ma:fieldsID="6c067fce349365c23280238b599889f4" ns2:_="" ns3:_="">
    <xsd:import namespace="ab280147-06ce-4bac-8225-3b3e9d6b0154"/>
    <xsd:import namespace="8c463758-a593-41e4-86c7-86f209157f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80147-06ce-4bac-8225-3b3e9d6b01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63758-a593-41e4-86c7-86f209157f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F83F86-D7D0-4B49-A573-716201DC4442}">
  <ds:schemaRefs>
    <ds:schemaRef ds:uri="http://schemas.microsoft.com/office/2006/metadata/properties"/>
    <ds:schemaRef ds:uri="http://schemas.openxmlformats.org/package/2006/metadata/core-properties"/>
    <ds:schemaRef ds:uri="http://www.w3.org/XML/1998/namespace"/>
    <ds:schemaRef ds:uri="http://purl.org/dc/terms/"/>
    <ds:schemaRef ds:uri="http://schemas.microsoft.com/office/infopath/2007/PartnerControls"/>
    <ds:schemaRef ds:uri="http://purl.org/dc/elements/1.1/"/>
    <ds:schemaRef ds:uri="http://schemas.microsoft.com/office/2006/documentManagement/types"/>
    <ds:schemaRef ds:uri="ab280147-06ce-4bac-8225-3b3e9d6b0154"/>
    <ds:schemaRef ds:uri="http://purl.org/dc/dcmitype/"/>
  </ds:schemaRefs>
</ds:datastoreItem>
</file>

<file path=customXml/itemProps2.xml><?xml version="1.0" encoding="utf-8"?>
<ds:datastoreItem xmlns:ds="http://schemas.openxmlformats.org/officeDocument/2006/customXml" ds:itemID="{C3C86DFA-612E-41EB-B9FF-1621481DCA4C}">
  <ds:schemaRefs>
    <ds:schemaRef ds:uri="http://schemas.microsoft.com/sharepoint/v3/contenttype/forms"/>
  </ds:schemaRefs>
</ds:datastoreItem>
</file>

<file path=customXml/itemProps3.xml><?xml version="1.0" encoding="utf-8"?>
<ds:datastoreItem xmlns:ds="http://schemas.openxmlformats.org/officeDocument/2006/customXml" ds:itemID="{F88F22AC-0F55-4D28-B6D4-2B79CD027523}"/>
</file>

<file path=docProps/app.xml><?xml version="1.0" encoding="utf-8"?>
<Properties xmlns="http://schemas.openxmlformats.org/officeDocument/2006/extended-properties" xmlns:vt="http://schemas.openxmlformats.org/officeDocument/2006/docPropsVTypes">
  <Template/>
  <TotalTime>1485</TotalTime>
  <Words>5040</Words>
  <Application>Microsoft Office PowerPoint</Application>
  <PresentationFormat>On-screen Show (4:3)</PresentationFormat>
  <Paragraphs>544</Paragraphs>
  <Slides>70</Slides>
  <Notes>13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EDCAP Counselor Training 2021 Module 8: Forgiveness &amp; Discharge Programs</vt:lpstr>
      <vt:lpstr>Agenda</vt:lpstr>
      <vt:lpstr>PowerPoint Presentation</vt:lpstr>
      <vt:lpstr>PowerPoint Presentation</vt:lpstr>
      <vt:lpstr>Public Service Loan Forgiveness (PSLF):  Original Program History</vt:lpstr>
      <vt:lpstr>Public Service Loan Forgiveness (PSLF):  Original Program History, (Cont’d)</vt:lpstr>
      <vt:lpstr>PowerPoint Presentation</vt:lpstr>
      <vt:lpstr>FedLoan Servicing Departure</vt:lpstr>
      <vt:lpstr>PowerPoint Presentation</vt:lpstr>
      <vt:lpstr>In General</vt:lpstr>
      <vt:lpstr>You Must Make 120 Qualifying Payments</vt:lpstr>
      <vt:lpstr>What is the Public Service Loan Forgiveness Temporary Waiver Opportunity?</vt:lpstr>
      <vt:lpstr>How Many Borrowers Will Benefit from the Temporary Waiver Opportunity?</vt:lpstr>
      <vt:lpstr>Who Is Eligible for PSLF? </vt:lpstr>
      <vt:lpstr>What Type of Loans Qualify? </vt:lpstr>
      <vt:lpstr>What Repayment Plans Qualify? </vt:lpstr>
      <vt:lpstr>Repayment Plans </vt:lpstr>
      <vt:lpstr>What Is A Qualifying Employer? </vt:lpstr>
      <vt:lpstr>What Is The Definition of Working Full-Time? </vt:lpstr>
      <vt:lpstr>What Are On-Time and In Full Payments?  </vt:lpstr>
      <vt:lpstr>Other Rules</vt:lpstr>
      <vt:lpstr>Other Rules, (Cont’d) </vt:lpstr>
      <vt:lpstr>PowerPoint Presentation</vt:lpstr>
      <vt:lpstr>File the PSLF and TEPSLF Certification and Application Form</vt:lpstr>
      <vt:lpstr>File the PSLF and TEPSLF Certification and Application Form, (Cont’d)</vt:lpstr>
      <vt:lpstr>How to Fill Out the PSLF Certification and Application Form</vt:lpstr>
      <vt:lpstr>How to Fill Out the PSLF Certification and Application Form, (Cont’d)</vt:lpstr>
      <vt:lpstr>Track Your Progress By Paper</vt:lpstr>
      <vt:lpstr>Track Your Progress Online at FedLoan</vt:lpstr>
      <vt:lpstr>Track Your Progress Online at FedLoan, (Cont’d)</vt:lpstr>
      <vt:lpstr>Track Your Progress Online at FedLoan, (Cont’d)</vt:lpstr>
      <vt:lpstr>Do You Have 120 Qualifying Payments?</vt:lpstr>
      <vt:lpstr>PowerPoint Presentation</vt:lpstr>
      <vt:lpstr>First Steps</vt:lpstr>
      <vt:lpstr>Confirm Employer Eligibility </vt:lpstr>
      <vt:lpstr>PSLF Help Tool</vt:lpstr>
      <vt:lpstr>Determine Your Loan Types  + Servicer</vt:lpstr>
      <vt:lpstr>Take Action (if necessary) </vt:lpstr>
      <vt:lpstr>Temporary Waiver Opportunity: Required Actions</vt:lpstr>
      <vt:lpstr>Temporary Waiver Opportunity: Required Actions, (Cont’d)</vt:lpstr>
      <vt:lpstr>Temporary Waiver Opportunity: Required Actions, (Cont’d)</vt:lpstr>
      <vt:lpstr>Possible Consolidation Hurdles</vt:lpstr>
      <vt:lpstr>PowerPoint Presentation</vt:lpstr>
      <vt:lpstr>Just Because Someone Qualifies Doesn’t Always Mean It’s The Best Strategy</vt:lpstr>
      <vt:lpstr>Meet Heather…</vt:lpstr>
      <vt:lpstr>Meet Jake…</vt:lpstr>
      <vt:lpstr>Paying Extra When Pursuing PSLF</vt:lpstr>
      <vt:lpstr>PowerPoint Presentation</vt:lpstr>
      <vt:lpstr>PSLF Tips &amp; Information</vt:lpstr>
      <vt:lpstr>PSLF Tips &amp; Information, (Cont’d)</vt:lpstr>
      <vt:lpstr>PowerPoint Presentation</vt:lpstr>
      <vt:lpstr>Income Driven Repayment (IDR) Forgiveness</vt:lpstr>
      <vt:lpstr>Income Driven Repayment (IDR) Forgiveness, (Cont’d)</vt:lpstr>
      <vt:lpstr>Qualifying Payment Rules: IDR Forgiveness</vt:lpstr>
      <vt:lpstr>IDR Forgiveness By Repayment Plan</vt:lpstr>
      <vt:lpstr>PowerPoint Presentation</vt:lpstr>
      <vt:lpstr>Teacher Loan Forgiveness (TLF)</vt:lpstr>
      <vt:lpstr>Teacher Loan Forgiveness (TLF), (Cont’d)</vt:lpstr>
      <vt:lpstr>Total and Permanent Disability (TPD) Discharge</vt:lpstr>
      <vt:lpstr>Other Forgiveness and Discharge Programs</vt:lpstr>
      <vt:lpstr>PowerPoint Presentation</vt:lpstr>
      <vt:lpstr>Legal Issues</vt:lpstr>
      <vt:lpstr>Legal Issues, (Cont’d)</vt:lpstr>
      <vt:lpstr>Bankruptcy</vt:lpstr>
      <vt:lpstr>PowerPoint Presentation</vt:lpstr>
      <vt:lpstr>Loan Servicer Contact Information</vt:lpstr>
      <vt:lpstr>Federal Student Aid (FSA)</vt:lpstr>
      <vt:lpstr>Additional Links: PSLF</vt:lpstr>
      <vt:lpstr>Additional Links: Other Forgiveness &amp; Discharge Programs</vt:lpstr>
      <vt:lpstr>Additional Links: Miscellaneous</vt:lpstr>
    </vt:vector>
  </TitlesOfParts>
  <Company>CSSNY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Mercedes Eustache</dc:creator>
  <cp:lastModifiedBy>Nancy Nierman</cp:lastModifiedBy>
  <cp:revision>209</cp:revision>
  <cp:lastPrinted>2021-10-23T16:49:06Z</cp:lastPrinted>
  <dcterms:created xsi:type="dcterms:W3CDTF">2008-09-17T15:15:56Z</dcterms:created>
  <dcterms:modified xsi:type="dcterms:W3CDTF">2021-11-01T13:54:55Z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0x010100F9DE8BE3B56C6A47AF4E3327FAB9D9C6</vt:lpwstr>
  </property>
</Properties>
</file>