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1" r:id="rId4"/>
  </p:sldMasterIdLst>
  <p:notesMasterIdLst>
    <p:notesMasterId r:id="rId49"/>
  </p:notesMasterIdLst>
  <p:handoutMasterIdLst>
    <p:handoutMasterId r:id="rId50"/>
  </p:handoutMasterIdLst>
  <p:sldIdLst>
    <p:sldId id="307" r:id="rId5"/>
    <p:sldId id="386" r:id="rId6"/>
    <p:sldId id="401" r:id="rId7"/>
    <p:sldId id="399" r:id="rId8"/>
    <p:sldId id="441" r:id="rId9"/>
    <p:sldId id="402" r:id="rId10"/>
    <p:sldId id="404" r:id="rId11"/>
    <p:sldId id="405" r:id="rId12"/>
    <p:sldId id="403" r:id="rId13"/>
    <p:sldId id="416" r:id="rId14"/>
    <p:sldId id="415" r:id="rId15"/>
    <p:sldId id="407" r:id="rId16"/>
    <p:sldId id="417" r:id="rId17"/>
    <p:sldId id="408" r:id="rId18"/>
    <p:sldId id="409" r:id="rId19"/>
    <p:sldId id="410" r:id="rId20"/>
    <p:sldId id="411" r:id="rId21"/>
    <p:sldId id="412" r:id="rId22"/>
    <p:sldId id="414" r:id="rId23"/>
    <p:sldId id="418" r:id="rId24"/>
    <p:sldId id="419" r:id="rId25"/>
    <p:sldId id="420" r:id="rId26"/>
    <p:sldId id="421" r:id="rId27"/>
    <p:sldId id="422" r:id="rId28"/>
    <p:sldId id="423" r:id="rId29"/>
    <p:sldId id="424" r:id="rId30"/>
    <p:sldId id="425" r:id="rId31"/>
    <p:sldId id="426" r:id="rId32"/>
    <p:sldId id="427" r:id="rId33"/>
    <p:sldId id="428" r:id="rId34"/>
    <p:sldId id="429" r:id="rId35"/>
    <p:sldId id="430" r:id="rId36"/>
    <p:sldId id="432" r:id="rId37"/>
    <p:sldId id="431" r:id="rId38"/>
    <p:sldId id="433" r:id="rId39"/>
    <p:sldId id="434" r:id="rId40"/>
    <p:sldId id="435" r:id="rId41"/>
    <p:sldId id="436" r:id="rId42"/>
    <p:sldId id="437" r:id="rId43"/>
    <p:sldId id="440" r:id="rId44"/>
    <p:sldId id="442" r:id="rId45"/>
    <p:sldId id="458" r:id="rId46"/>
    <p:sldId id="459" r:id="rId47"/>
    <p:sldId id="481" r:id="rId4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Rodriguez" initials="CR" lastIdx="4" clrIdx="0">
    <p:extLst>
      <p:ext uri="{19B8F6BF-5375-455C-9EA6-DF929625EA0E}">
        <p15:presenceInfo xmlns:p15="http://schemas.microsoft.com/office/powerpoint/2012/main" userId="S::crodriguez@CSSNY.ORG::2c8a2a97-2971-4784-9eb4-99fb8dcff857" providerId="AD"/>
      </p:ext>
    </p:extLst>
  </p:cmAuthor>
  <p:cmAuthor id="2" name="Nancy Nierman" initials="NN" lastIdx="1" clrIdx="1">
    <p:extLst>
      <p:ext uri="{19B8F6BF-5375-455C-9EA6-DF929625EA0E}">
        <p15:presenceInfo xmlns:p15="http://schemas.microsoft.com/office/powerpoint/2012/main" userId="S-1-5-21-646398860-538523097-3768864150-33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1F305B"/>
    <a:srgbClr val="05692F"/>
    <a:srgbClr val="056839"/>
    <a:srgbClr val="E8CEDA"/>
    <a:srgbClr val="B3638B"/>
    <a:srgbClr val="38CEDA"/>
    <a:srgbClr val="B36B8D"/>
    <a:srgbClr val="A9B758"/>
    <a:srgbClr val="D1D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B631B2-FE3E-1B43-C2E2-C7A920A44BD4}" v="65" dt="2021-11-07T19:08:05.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5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Nierman" userId="3983efe3bbf6bf9a" providerId="LiveId" clId="{31CE80F2-1F6D-4B13-829A-C3E30548B58E}"/>
    <pc:docChg chg="undo custSel delSld modSld">
      <pc:chgData name="Nancy Nierman" userId="3983efe3bbf6bf9a" providerId="LiveId" clId="{31CE80F2-1F6D-4B13-829A-C3E30548B58E}" dt="2021-11-07T18:49:56.957" v="631" actId="2711"/>
      <pc:docMkLst>
        <pc:docMk/>
      </pc:docMkLst>
      <pc:sldChg chg="del">
        <pc:chgData name="Nancy Nierman" userId="3983efe3bbf6bf9a" providerId="LiveId" clId="{31CE80F2-1F6D-4B13-829A-C3E30548B58E}" dt="2021-11-07T18:29:20.391" v="17" actId="47"/>
        <pc:sldMkLst>
          <pc:docMk/>
          <pc:sldMk cId="0" sldId="292"/>
        </pc:sldMkLst>
      </pc:sldChg>
      <pc:sldChg chg="del">
        <pc:chgData name="Nancy Nierman" userId="3983efe3bbf6bf9a" providerId="LiveId" clId="{31CE80F2-1F6D-4B13-829A-C3E30548B58E}" dt="2021-11-07T18:29:20.391" v="17" actId="47"/>
        <pc:sldMkLst>
          <pc:docMk/>
          <pc:sldMk cId="0" sldId="293"/>
        </pc:sldMkLst>
      </pc:sldChg>
      <pc:sldChg chg="del">
        <pc:chgData name="Nancy Nierman" userId="3983efe3bbf6bf9a" providerId="LiveId" clId="{31CE80F2-1F6D-4B13-829A-C3E30548B58E}" dt="2021-11-07T18:29:20.391" v="17" actId="47"/>
        <pc:sldMkLst>
          <pc:docMk/>
          <pc:sldMk cId="0" sldId="294"/>
        </pc:sldMkLst>
      </pc:sldChg>
      <pc:sldChg chg="del">
        <pc:chgData name="Nancy Nierman" userId="3983efe3bbf6bf9a" providerId="LiveId" clId="{31CE80F2-1F6D-4B13-829A-C3E30548B58E}" dt="2021-11-07T18:29:20.391" v="17" actId="47"/>
        <pc:sldMkLst>
          <pc:docMk/>
          <pc:sldMk cId="0" sldId="295"/>
        </pc:sldMkLst>
      </pc:sldChg>
      <pc:sldChg chg="del">
        <pc:chgData name="Nancy Nierman" userId="3983efe3bbf6bf9a" providerId="LiveId" clId="{31CE80F2-1F6D-4B13-829A-C3E30548B58E}" dt="2021-11-07T18:29:20.391" v="17" actId="47"/>
        <pc:sldMkLst>
          <pc:docMk/>
          <pc:sldMk cId="0" sldId="296"/>
        </pc:sldMkLst>
      </pc:sldChg>
      <pc:sldChg chg="modSp mod">
        <pc:chgData name="Nancy Nierman" userId="3983efe3bbf6bf9a" providerId="LiveId" clId="{31CE80F2-1F6D-4B13-829A-C3E30548B58E}" dt="2021-11-07T18:29:28.936" v="18" actId="6549"/>
        <pc:sldMkLst>
          <pc:docMk/>
          <pc:sldMk cId="2248820601" sldId="386"/>
        </pc:sldMkLst>
        <pc:spChg chg="mod">
          <ac:chgData name="Nancy Nierman" userId="3983efe3bbf6bf9a" providerId="LiveId" clId="{31CE80F2-1F6D-4B13-829A-C3E30548B58E}" dt="2021-11-07T18:29:28.936" v="18" actId="6549"/>
          <ac:spMkLst>
            <pc:docMk/>
            <pc:sldMk cId="2248820601" sldId="386"/>
            <ac:spMk id="3" creationId="{88C2B920-BCAF-44FA-9996-E983D0135847}"/>
          </ac:spMkLst>
        </pc:spChg>
      </pc:sldChg>
      <pc:sldChg chg="modSp mod">
        <pc:chgData name="Nancy Nierman" userId="3983efe3bbf6bf9a" providerId="LiveId" clId="{31CE80F2-1F6D-4B13-829A-C3E30548B58E}" dt="2021-11-07T18:21:12.715" v="7" actId="20577"/>
        <pc:sldMkLst>
          <pc:docMk/>
          <pc:sldMk cId="1553388883" sldId="409"/>
        </pc:sldMkLst>
        <pc:spChg chg="mod">
          <ac:chgData name="Nancy Nierman" userId="3983efe3bbf6bf9a" providerId="LiveId" clId="{31CE80F2-1F6D-4B13-829A-C3E30548B58E}" dt="2021-11-07T18:21:12.715" v="7" actId="20577"/>
          <ac:spMkLst>
            <pc:docMk/>
            <pc:sldMk cId="1553388883" sldId="409"/>
            <ac:spMk id="9" creationId="{B93F3B8B-A632-43B8-8DE8-C7A9E2719ABE}"/>
          </ac:spMkLst>
        </pc:spChg>
      </pc:sldChg>
      <pc:sldChg chg="modSp mod">
        <pc:chgData name="Nancy Nierman" userId="3983efe3bbf6bf9a" providerId="LiveId" clId="{31CE80F2-1F6D-4B13-829A-C3E30548B58E}" dt="2021-11-07T18:22:13.586" v="15" actId="20577"/>
        <pc:sldMkLst>
          <pc:docMk/>
          <pc:sldMk cId="1536974883" sldId="410"/>
        </pc:sldMkLst>
        <pc:spChg chg="mod">
          <ac:chgData name="Nancy Nierman" userId="3983efe3bbf6bf9a" providerId="LiveId" clId="{31CE80F2-1F6D-4B13-829A-C3E30548B58E}" dt="2021-11-07T18:22:13.586" v="15" actId="20577"/>
          <ac:spMkLst>
            <pc:docMk/>
            <pc:sldMk cId="1536974883" sldId="410"/>
            <ac:spMk id="6" creationId="{932BE107-F4D2-4AFC-885E-C2B94525EEA1}"/>
          </ac:spMkLst>
        </pc:spChg>
      </pc:sldChg>
      <pc:sldChg chg="modSp mod">
        <pc:chgData name="Nancy Nierman" userId="3983efe3bbf6bf9a" providerId="LiveId" clId="{31CE80F2-1F6D-4B13-829A-C3E30548B58E}" dt="2021-11-07T18:28:25.117" v="16" actId="20577"/>
        <pc:sldMkLst>
          <pc:docMk/>
          <pc:sldMk cId="2470248121" sldId="437"/>
        </pc:sldMkLst>
        <pc:graphicFrameChg chg="modGraphic">
          <ac:chgData name="Nancy Nierman" userId="3983efe3bbf6bf9a" providerId="LiveId" clId="{31CE80F2-1F6D-4B13-829A-C3E30548B58E}" dt="2021-11-07T18:28:25.117" v="16" actId="20577"/>
          <ac:graphicFrameMkLst>
            <pc:docMk/>
            <pc:sldMk cId="2470248121" sldId="437"/>
            <ac:graphicFrameMk id="3" creationId="{0A69BFAA-AB95-4808-9B30-9F8B5DA09F20}"/>
          </ac:graphicFrameMkLst>
        </pc:graphicFrameChg>
      </pc:sldChg>
      <pc:sldChg chg="modSp mod">
        <pc:chgData name="Nancy Nierman" userId="3983efe3bbf6bf9a" providerId="LiveId" clId="{31CE80F2-1F6D-4B13-829A-C3E30548B58E}" dt="2021-11-07T18:49:56.957" v="631" actId="2711"/>
        <pc:sldMkLst>
          <pc:docMk/>
          <pc:sldMk cId="207635886" sldId="440"/>
        </pc:sldMkLst>
        <pc:graphicFrameChg chg="mod modGraphic">
          <ac:chgData name="Nancy Nierman" userId="3983efe3bbf6bf9a" providerId="LiveId" clId="{31CE80F2-1F6D-4B13-829A-C3E30548B58E}" dt="2021-11-07T18:49:56.957" v="631" actId="2711"/>
          <ac:graphicFrameMkLst>
            <pc:docMk/>
            <pc:sldMk cId="207635886" sldId="440"/>
            <ac:graphicFrameMk id="4" creationId="{CD9039C4-F8B1-4031-9C22-91682AB095C4}"/>
          </ac:graphicFrameMkLst>
        </pc:graphicFrameChg>
      </pc:sldChg>
      <pc:sldChg chg="addSp delSp modSp mod">
        <pc:chgData name="Nancy Nierman" userId="3983efe3bbf6bf9a" providerId="LiveId" clId="{31CE80F2-1F6D-4B13-829A-C3E30548B58E}" dt="2021-11-07T18:47:26.543" v="620"/>
        <pc:sldMkLst>
          <pc:docMk/>
          <pc:sldMk cId="2390746121" sldId="441"/>
        </pc:sldMkLst>
        <pc:spChg chg="mod">
          <ac:chgData name="Nancy Nierman" userId="3983efe3bbf6bf9a" providerId="LiveId" clId="{31CE80F2-1F6D-4B13-829A-C3E30548B58E}" dt="2021-11-07T18:33:33.459" v="36" actId="20577"/>
          <ac:spMkLst>
            <pc:docMk/>
            <pc:sldMk cId="2390746121" sldId="441"/>
            <ac:spMk id="2" creationId="{DCA89FE3-B1EF-4416-8682-BCDBB4873928}"/>
          </ac:spMkLst>
        </pc:spChg>
        <pc:spChg chg="mod">
          <ac:chgData name="Nancy Nierman" userId="3983efe3bbf6bf9a" providerId="LiveId" clId="{31CE80F2-1F6D-4B13-829A-C3E30548B58E}" dt="2021-11-07T18:46:16.673" v="585" actId="1076"/>
          <ac:spMkLst>
            <pc:docMk/>
            <pc:sldMk cId="2390746121" sldId="441"/>
            <ac:spMk id="6" creationId="{6ECA15F9-CB39-4357-9BDC-26F6D780586F}"/>
          </ac:spMkLst>
        </pc:spChg>
        <pc:spChg chg="del">
          <ac:chgData name="Nancy Nierman" userId="3983efe3bbf6bf9a" providerId="LiveId" clId="{31CE80F2-1F6D-4B13-829A-C3E30548B58E}" dt="2021-11-07T18:36:44.862" v="320" actId="478"/>
          <ac:spMkLst>
            <pc:docMk/>
            <pc:sldMk cId="2390746121" sldId="441"/>
            <ac:spMk id="8" creationId="{C2C81DCC-C508-427A-9FC5-836D2A157BAC}"/>
          </ac:spMkLst>
        </pc:spChg>
        <pc:graphicFrameChg chg="add del">
          <ac:chgData name="Nancy Nierman" userId="3983efe3bbf6bf9a" providerId="LiveId" clId="{31CE80F2-1F6D-4B13-829A-C3E30548B58E}" dt="2021-11-07T18:39:04.120" v="395" actId="3680"/>
          <ac:graphicFrameMkLst>
            <pc:docMk/>
            <pc:sldMk cId="2390746121" sldId="441"/>
            <ac:graphicFrameMk id="4" creationId="{2497CB89-1D03-44B7-A54F-FDFD2358DF2B}"/>
          </ac:graphicFrameMkLst>
        </pc:graphicFrameChg>
        <pc:graphicFrameChg chg="add mod modGraphic">
          <ac:chgData name="Nancy Nierman" userId="3983efe3bbf6bf9a" providerId="LiveId" clId="{31CE80F2-1F6D-4B13-829A-C3E30548B58E}" dt="2021-11-07T18:47:26.543" v="620"/>
          <ac:graphicFrameMkLst>
            <pc:docMk/>
            <pc:sldMk cId="2390746121" sldId="441"/>
            <ac:graphicFrameMk id="5" creationId="{195E2F86-39D4-4CF6-8E34-5201D39A168B}"/>
          </ac:graphicFrameMkLst>
        </pc:graphicFrameChg>
      </pc:sldChg>
      <pc:sldChg chg="del">
        <pc:chgData name="Nancy Nierman" userId="3983efe3bbf6bf9a" providerId="LiveId" clId="{31CE80F2-1F6D-4B13-829A-C3E30548B58E}" dt="2021-11-07T18:29:20.391" v="17" actId="47"/>
        <pc:sldMkLst>
          <pc:docMk/>
          <pc:sldMk cId="2990106429" sldId="441"/>
        </pc:sldMkLst>
      </pc:sldChg>
      <pc:sldChg chg="del">
        <pc:chgData name="Nancy Nierman" userId="3983efe3bbf6bf9a" providerId="LiveId" clId="{31CE80F2-1F6D-4B13-829A-C3E30548B58E}" dt="2021-11-07T18:29:20.391" v="17" actId="47"/>
        <pc:sldMkLst>
          <pc:docMk/>
          <pc:sldMk cId="326236687" sldId="442"/>
        </pc:sldMkLst>
      </pc:sldChg>
      <pc:sldChg chg="del">
        <pc:chgData name="Nancy Nierman" userId="3983efe3bbf6bf9a" providerId="LiveId" clId="{31CE80F2-1F6D-4B13-829A-C3E30548B58E}" dt="2021-11-07T18:29:20.391" v="17" actId="47"/>
        <pc:sldMkLst>
          <pc:docMk/>
          <pc:sldMk cId="3643950614" sldId="443"/>
        </pc:sldMkLst>
      </pc:sldChg>
    </pc:docChg>
  </pc:docChgLst>
  <pc:docChgLst>
    <pc:chgData name="Nancy Nierman" userId="S::nnierman@cssny.org::072082d0-750d-4e30-b695-ae37045829e1" providerId="AD" clId="Web-{C0B631B2-FE3E-1B43-C2E2-C7A920A44BD4}"/>
    <pc:docChg chg="modSld">
      <pc:chgData name="Nancy Nierman" userId="S::nnierman@cssny.org::072082d0-750d-4e30-b695-ae37045829e1" providerId="AD" clId="Web-{C0B631B2-FE3E-1B43-C2E2-C7A920A44BD4}" dt="2021-11-07T19:08:02.375" v="62" actId="20577"/>
      <pc:docMkLst>
        <pc:docMk/>
      </pc:docMkLst>
      <pc:sldChg chg="addSp delSp modSp">
        <pc:chgData name="Nancy Nierman" userId="S::nnierman@cssny.org::072082d0-750d-4e30-b695-ae37045829e1" providerId="AD" clId="Web-{C0B631B2-FE3E-1B43-C2E2-C7A920A44BD4}" dt="2021-11-07T19:08:02.375" v="62" actId="20577"/>
        <pc:sldMkLst>
          <pc:docMk/>
          <pc:sldMk cId="3841126293" sldId="307"/>
        </pc:sldMkLst>
        <pc:spChg chg="mod">
          <ac:chgData name="Nancy Nierman" userId="S::nnierman@cssny.org::072082d0-750d-4e30-b695-ae37045829e1" providerId="AD" clId="Web-{C0B631B2-FE3E-1B43-C2E2-C7A920A44BD4}" dt="2021-11-07T19:02:21.493" v="11" actId="20577"/>
          <ac:spMkLst>
            <pc:docMk/>
            <pc:sldMk cId="3841126293" sldId="307"/>
            <ac:spMk id="2" creationId="{46979536-9A9F-4982-BE24-9DB096D1A297}"/>
          </ac:spMkLst>
        </pc:spChg>
        <pc:spChg chg="del">
          <ac:chgData name="Nancy Nierman" userId="S::nnierman@cssny.org::072082d0-750d-4e30-b695-ae37045829e1" providerId="AD" clId="Web-{C0B631B2-FE3E-1B43-C2E2-C7A920A44BD4}" dt="2021-11-07T19:03:52.963" v="12"/>
          <ac:spMkLst>
            <pc:docMk/>
            <pc:sldMk cId="3841126293" sldId="307"/>
            <ac:spMk id="3" creationId="{89B38B85-847B-4A25-A572-047E8D8ED568}"/>
          </ac:spMkLst>
        </pc:spChg>
        <pc:spChg chg="del">
          <ac:chgData name="Nancy Nierman" userId="S::nnierman@cssny.org::072082d0-750d-4e30-b695-ae37045829e1" providerId="AD" clId="Web-{C0B631B2-FE3E-1B43-C2E2-C7A920A44BD4}" dt="2021-11-07T19:03:55.713" v="13"/>
          <ac:spMkLst>
            <pc:docMk/>
            <pc:sldMk cId="3841126293" sldId="307"/>
            <ac:spMk id="4" creationId="{FE2C683A-0C49-4E06-8BB9-A2EE2FA1CD1E}"/>
          </ac:spMkLst>
        </pc:spChg>
        <pc:spChg chg="add mod">
          <ac:chgData name="Nancy Nierman" userId="S::nnierman@cssny.org::072082d0-750d-4e30-b695-ae37045829e1" providerId="AD" clId="Web-{C0B631B2-FE3E-1B43-C2E2-C7A920A44BD4}" dt="2021-11-07T19:08:02.375" v="62" actId="20577"/>
          <ac:spMkLst>
            <pc:docMk/>
            <pc:sldMk cId="3841126293" sldId="307"/>
            <ac:spMk id="6" creationId="{7392C17F-37EB-4A16-907A-692C513DC79F}"/>
          </ac:spMkLst>
        </pc:spChg>
        <pc:spChg chg="add del mod">
          <ac:chgData name="Nancy Nierman" userId="S::nnierman@cssny.org::072082d0-750d-4e30-b695-ae37045829e1" providerId="AD" clId="Web-{C0B631B2-FE3E-1B43-C2E2-C7A920A44BD4}" dt="2021-11-07T19:06:00.653" v="51"/>
          <ac:spMkLst>
            <pc:docMk/>
            <pc:sldMk cId="3841126293" sldId="307"/>
            <ac:spMk id="8" creationId="{A7F4DD51-CA9C-4259-852A-029731839C54}"/>
          </ac:spMkLst>
        </pc:spChg>
      </pc:sldChg>
    </pc:docChg>
  </pc:docChgLst>
  <pc:docChgLst>
    <pc:chgData name="Nancy Nierman" userId="072082d0-750d-4e30-b695-ae37045829e1" providerId="ADAL" clId="{BC8F1365-F295-432C-B354-41628A482468}"/>
    <pc:docChg chg="modSld">
      <pc:chgData name="Nancy Nierman" userId="072082d0-750d-4e30-b695-ae37045829e1" providerId="ADAL" clId="{BC8F1365-F295-432C-B354-41628A482468}" dt="2021-11-07T18:58:08.219" v="134" actId="20577"/>
      <pc:docMkLst>
        <pc:docMk/>
      </pc:docMkLst>
      <pc:sldChg chg="modSp mod">
        <pc:chgData name="Nancy Nierman" userId="072082d0-750d-4e30-b695-ae37045829e1" providerId="ADAL" clId="{BC8F1365-F295-432C-B354-41628A482468}" dt="2021-11-07T18:55:02.349" v="0" actId="20577"/>
        <pc:sldMkLst>
          <pc:docMk/>
          <pc:sldMk cId="3841126293" sldId="307"/>
        </pc:sldMkLst>
        <pc:spChg chg="mod">
          <ac:chgData name="Nancy Nierman" userId="072082d0-750d-4e30-b695-ae37045829e1" providerId="ADAL" clId="{BC8F1365-F295-432C-B354-41628A482468}" dt="2021-11-07T18:55:02.349" v="0" actId="20577"/>
          <ac:spMkLst>
            <pc:docMk/>
            <pc:sldMk cId="3841126293" sldId="307"/>
            <ac:spMk id="4" creationId="{FE2C683A-0C49-4E06-8BB9-A2EE2FA1CD1E}"/>
          </ac:spMkLst>
        </pc:spChg>
      </pc:sldChg>
      <pc:sldChg chg="modSp mod">
        <pc:chgData name="Nancy Nierman" userId="072082d0-750d-4e30-b695-ae37045829e1" providerId="ADAL" clId="{BC8F1365-F295-432C-B354-41628A482468}" dt="2021-11-07T18:57:54.247" v="109" actId="20577"/>
        <pc:sldMkLst>
          <pc:docMk/>
          <pc:sldMk cId="2248820601" sldId="386"/>
        </pc:sldMkLst>
        <pc:spChg chg="mod">
          <ac:chgData name="Nancy Nierman" userId="072082d0-750d-4e30-b695-ae37045829e1" providerId="ADAL" clId="{BC8F1365-F295-432C-B354-41628A482468}" dt="2021-11-07T18:57:54.247" v="109" actId="20577"/>
          <ac:spMkLst>
            <pc:docMk/>
            <pc:sldMk cId="2248820601" sldId="386"/>
            <ac:spMk id="3" creationId="{88C2B920-BCAF-44FA-9996-E983D0135847}"/>
          </ac:spMkLst>
        </pc:spChg>
      </pc:sldChg>
      <pc:sldChg chg="modSp mod">
        <pc:chgData name="Nancy Nierman" userId="072082d0-750d-4e30-b695-ae37045829e1" providerId="ADAL" clId="{BC8F1365-F295-432C-B354-41628A482468}" dt="2021-11-07T18:58:08.219" v="134" actId="20577"/>
        <pc:sldMkLst>
          <pc:docMk/>
          <pc:sldMk cId="1361703033" sldId="442"/>
        </pc:sldMkLst>
        <pc:spChg chg="mod">
          <ac:chgData name="Nancy Nierman" userId="072082d0-750d-4e30-b695-ae37045829e1" providerId="ADAL" clId="{BC8F1365-F295-432C-B354-41628A482468}" dt="2021-11-07T18:58:08.219" v="134" actId="20577"/>
          <ac:spMkLst>
            <pc:docMk/>
            <pc:sldMk cId="1361703033" sldId="442"/>
            <ac:spMk id="2" creationId="{0EBB0462-BFB0-42FC-A12D-FF2346AF92E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A92A7-1B0D-4FA8-9CE0-5E2F09E7C335}"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F3B865EA-E057-462A-AA96-F8AC2E82883D}">
      <dgm:prSet/>
      <dgm:spPr>
        <a:solidFill>
          <a:srgbClr val="1F305B"/>
        </a:solidFill>
      </dgm:spPr>
      <dgm:t>
        <a:bodyPr/>
        <a:lstStyle/>
        <a:p>
          <a:r>
            <a:rPr lang="en-US" b="1" dirty="0">
              <a:latin typeface="Barlow" panose="00000500000000000000" pitchFamily="2" charset="0"/>
            </a:rPr>
            <a:t>Total Paid Fixed:             $83,375</a:t>
          </a:r>
          <a:endParaRPr lang="en-US" dirty="0">
            <a:latin typeface="Barlow" panose="00000500000000000000" pitchFamily="2" charset="0"/>
          </a:endParaRPr>
        </a:p>
      </dgm:t>
    </dgm:pt>
    <dgm:pt modelId="{BAB273F9-1911-4882-B4C8-CB4475707638}" type="parTrans" cxnId="{EB23FF29-B110-4E8B-BA55-C57B1F61CDF6}">
      <dgm:prSet/>
      <dgm:spPr/>
      <dgm:t>
        <a:bodyPr/>
        <a:lstStyle/>
        <a:p>
          <a:endParaRPr lang="en-US"/>
        </a:p>
      </dgm:t>
    </dgm:pt>
    <dgm:pt modelId="{A4EC54E1-1A48-42DC-8085-4E45B1521480}" type="sibTrans" cxnId="{EB23FF29-B110-4E8B-BA55-C57B1F61CDF6}">
      <dgm:prSet/>
      <dgm:spPr/>
      <dgm:t>
        <a:bodyPr/>
        <a:lstStyle/>
        <a:p>
          <a:endParaRPr lang="en-US"/>
        </a:p>
      </dgm:t>
    </dgm:pt>
    <dgm:pt modelId="{D1FE3FF3-E771-4A5D-87ED-B35D03D723C0}">
      <dgm:prSet/>
      <dgm:spPr>
        <a:solidFill>
          <a:srgbClr val="D1D3D4"/>
        </a:solidFill>
      </dgm:spPr>
      <dgm:t>
        <a:bodyPr/>
        <a:lstStyle/>
        <a:p>
          <a:r>
            <a:rPr lang="en-US" b="1" dirty="0">
              <a:solidFill>
                <a:schemeClr val="tx1"/>
              </a:solidFill>
              <a:latin typeface="Barlow" panose="00000500000000000000" pitchFamily="2" charset="0"/>
            </a:rPr>
            <a:t>Total Paid Graduated:   $91,156</a:t>
          </a:r>
          <a:endParaRPr lang="en-US" dirty="0">
            <a:solidFill>
              <a:schemeClr val="tx1"/>
            </a:solidFill>
            <a:latin typeface="Barlow" panose="00000500000000000000" pitchFamily="2" charset="0"/>
          </a:endParaRPr>
        </a:p>
      </dgm:t>
    </dgm:pt>
    <dgm:pt modelId="{3628965D-C4E4-40DB-AAE3-C6682C059753}" type="parTrans" cxnId="{5131D189-1067-4C53-8B80-0A52075633C6}">
      <dgm:prSet/>
      <dgm:spPr/>
      <dgm:t>
        <a:bodyPr/>
        <a:lstStyle/>
        <a:p>
          <a:endParaRPr lang="en-US"/>
        </a:p>
      </dgm:t>
    </dgm:pt>
    <dgm:pt modelId="{CA1FE228-10C6-4F80-884E-48A8FEDEED44}" type="sibTrans" cxnId="{5131D189-1067-4C53-8B80-0A52075633C6}">
      <dgm:prSet/>
      <dgm:spPr/>
      <dgm:t>
        <a:bodyPr/>
        <a:lstStyle/>
        <a:p>
          <a:endParaRPr lang="en-US"/>
        </a:p>
      </dgm:t>
    </dgm:pt>
    <dgm:pt modelId="{79C2AE4F-699F-4A78-BC7A-512B3E609CCC}" type="pres">
      <dgm:prSet presAssocID="{9FFA92A7-1B0D-4FA8-9CE0-5E2F09E7C335}" presName="linear" presStyleCnt="0">
        <dgm:presLayoutVars>
          <dgm:animLvl val="lvl"/>
          <dgm:resizeHandles val="exact"/>
        </dgm:presLayoutVars>
      </dgm:prSet>
      <dgm:spPr/>
    </dgm:pt>
    <dgm:pt modelId="{E8896FA1-DBBE-4312-A9C7-D0A325EAE1BF}" type="pres">
      <dgm:prSet presAssocID="{F3B865EA-E057-462A-AA96-F8AC2E82883D}" presName="parentText" presStyleLbl="node1" presStyleIdx="0" presStyleCnt="2" custLinFactNeighborY="-92132">
        <dgm:presLayoutVars>
          <dgm:chMax val="0"/>
          <dgm:bulletEnabled val="1"/>
        </dgm:presLayoutVars>
      </dgm:prSet>
      <dgm:spPr/>
    </dgm:pt>
    <dgm:pt modelId="{DCFAEB6F-E738-448C-8FBF-D9397624511C}" type="pres">
      <dgm:prSet presAssocID="{A4EC54E1-1A48-42DC-8085-4E45B1521480}" presName="spacer" presStyleCnt="0"/>
      <dgm:spPr/>
    </dgm:pt>
    <dgm:pt modelId="{160CDDE1-5207-405D-B38E-1BAD08A58C16}" type="pres">
      <dgm:prSet presAssocID="{D1FE3FF3-E771-4A5D-87ED-B35D03D723C0}" presName="parentText" presStyleLbl="node1" presStyleIdx="1" presStyleCnt="2">
        <dgm:presLayoutVars>
          <dgm:chMax val="0"/>
          <dgm:bulletEnabled val="1"/>
        </dgm:presLayoutVars>
      </dgm:prSet>
      <dgm:spPr/>
    </dgm:pt>
  </dgm:ptLst>
  <dgm:cxnLst>
    <dgm:cxn modelId="{EB23FF29-B110-4E8B-BA55-C57B1F61CDF6}" srcId="{9FFA92A7-1B0D-4FA8-9CE0-5E2F09E7C335}" destId="{F3B865EA-E057-462A-AA96-F8AC2E82883D}" srcOrd="0" destOrd="0" parTransId="{BAB273F9-1911-4882-B4C8-CB4475707638}" sibTransId="{A4EC54E1-1A48-42DC-8085-4E45B1521480}"/>
    <dgm:cxn modelId="{E41DEA3D-C299-492F-ADBF-2EE5E5D23FBE}" type="presOf" srcId="{9FFA92A7-1B0D-4FA8-9CE0-5E2F09E7C335}" destId="{79C2AE4F-699F-4A78-BC7A-512B3E609CCC}" srcOrd="0" destOrd="0" presId="urn:microsoft.com/office/officeart/2005/8/layout/vList2"/>
    <dgm:cxn modelId="{5131D189-1067-4C53-8B80-0A52075633C6}" srcId="{9FFA92A7-1B0D-4FA8-9CE0-5E2F09E7C335}" destId="{D1FE3FF3-E771-4A5D-87ED-B35D03D723C0}" srcOrd="1" destOrd="0" parTransId="{3628965D-C4E4-40DB-AAE3-C6682C059753}" sibTransId="{CA1FE228-10C6-4F80-884E-48A8FEDEED44}"/>
    <dgm:cxn modelId="{77BFB0A3-1932-48DE-B73B-5D3C8D2251C5}" type="presOf" srcId="{D1FE3FF3-E771-4A5D-87ED-B35D03D723C0}" destId="{160CDDE1-5207-405D-B38E-1BAD08A58C16}" srcOrd="0" destOrd="0" presId="urn:microsoft.com/office/officeart/2005/8/layout/vList2"/>
    <dgm:cxn modelId="{6D0A9DFF-46A2-45CA-AB35-EC28EDE2D0A4}" type="presOf" srcId="{F3B865EA-E057-462A-AA96-F8AC2E82883D}" destId="{E8896FA1-DBBE-4312-A9C7-D0A325EAE1BF}" srcOrd="0" destOrd="0" presId="urn:microsoft.com/office/officeart/2005/8/layout/vList2"/>
    <dgm:cxn modelId="{5EED2B3A-1A97-4A1B-822D-14EEFA2399C9}" type="presParOf" srcId="{79C2AE4F-699F-4A78-BC7A-512B3E609CCC}" destId="{E8896FA1-DBBE-4312-A9C7-D0A325EAE1BF}" srcOrd="0" destOrd="0" presId="urn:microsoft.com/office/officeart/2005/8/layout/vList2"/>
    <dgm:cxn modelId="{6DFB6D34-27B5-45A7-BB61-7EA5251B44B3}" type="presParOf" srcId="{79C2AE4F-699F-4A78-BC7A-512B3E609CCC}" destId="{DCFAEB6F-E738-448C-8FBF-D9397624511C}" srcOrd="1" destOrd="0" presId="urn:microsoft.com/office/officeart/2005/8/layout/vList2"/>
    <dgm:cxn modelId="{549C15DE-D711-40FB-B6BE-7627C51DDAA1}" type="presParOf" srcId="{79C2AE4F-699F-4A78-BC7A-512B3E609CCC}" destId="{160CDDE1-5207-405D-B38E-1BAD08A58C16}"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96FA1-DBBE-4312-A9C7-D0A325EAE1BF}">
      <dsp:nvSpPr>
        <dsp:cNvPr id="0" name=""/>
        <dsp:cNvSpPr/>
      </dsp:nvSpPr>
      <dsp:spPr>
        <a:xfrm>
          <a:off x="0" y="0"/>
          <a:ext cx="3200399" cy="359774"/>
        </a:xfrm>
        <a:prstGeom prst="roundRect">
          <a:avLst/>
        </a:prstGeom>
        <a:solidFill>
          <a:srgbClr val="1F3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latin typeface="Barlow" panose="00000500000000000000" pitchFamily="2" charset="0"/>
            </a:rPr>
            <a:t>Total Paid Fixed:             $83,375</a:t>
          </a:r>
          <a:endParaRPr lang="en-US" sz="1500" kern="1200" dirty="0">
            <a:latin typeface="Barlow" panose="00000500000000000000" pitchFamily="2" charset="0"/>
          </a:endParaRPr>
        </a:p>
      </dsp:txBody>
      <dsp:txXfrm>
        <a:off x="17563" y="17563"/>
        <a:ext cx="3165273" cy="324648"/>
      </dsp:txXfrm>
    </dsp:sp>
    <dsp:sp modelId="{160CDDE1-5207-405D-B38E-1BAD08A58C16}">
      <dsp:nvSpPr>
        <dsp:cNvPr id="0" name=""/>
        <dsp:cNvSpPr/>
      </dsp:nvSpPr>
      <dsp:spPr>
        <a:xfrm>
          <a:off x="0" y="425213"/>
          <a:ext cx="3200399" cy="359774"/>
        </a:xfrm>
        <a:prstGeom prst="roundRect">
          <a:avLst/>
        </a:prstGeom>
        <a:solidFill>
          <a:srgbClr val="D1D3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latin typeface="Barlow" panose="00000500000000000000" pitchFamily="2" charset="0"/>
            </a:rPr>
            <a:t>Total Paid Graduated:   $91,156</a:t>
          </a:r>
          <a:endParaRPr lang="en-US" sz="1500" kern="1200" dirty="0">
            <a:solidFill>
              <a:schemeClr val="tx1"/>
            </a:solidFill>
            <a:latin typeface="Barlow" panose="00000500000000000000" pitchFamily="2" charset="0"/>
          </a:endParaRPr>
        </a:p>
      </dsp:txBody>
      <dsp:txXfrm>
        <a:off x="17563" y="442776"/>
        <a:ext cx="3165273" cy="3246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3"/>
            <a:ext cx="3077739" cy="469585"/>
          </a:xfrm>
          <a:prstGeom prst="rect">
            <a:avLst/>
          </a:prstGeom>
          <a:noFill/>
          <a:ln w="9525">
            <a:noFill/>
            <a:miter lim="800000"/>
            <a:headEnd/>
            <a:tailEnd/>
          </a:ln>
          <a:effectLst/>
        </p:spPr>
        <p:txBody>
          <a:bodyPr vert="horz" wrap="square" lIns="94382" tIns="47191" rIns="94382" bIns="47191" numCol="1" anchor="t" anchorCtr="0" compatLnSpc="1">
            <a:prstTxWarp prst="textNoShape">
              <a:avLst/>
            </a:prstTxWarp>
          </a:bodyPr>
          <a:lstStyle>
            <a:lvl1pPr eaLnBrk="0" hangingPunct="0">
              <a:defRPr sz="1200">
                <a:latin typeface="Arial" charset="0"/>
              </a:defRPr>
            </a:lvl1pPr>
          </a:lstStyle>
          <a:p>
            <a:pPr>
              <a:defRPr/>
            </a:pPr>
            <a:endParaRPr lang="en-US" dirty="0"/>
          </a:p>
        </p:txBody>
      </p:sp>
      <p:sp>
        <p:nvSpPr>
          <p:cNvPr id="37892" name="Rectangle 4"/>
          <p:cNvSpPr>
            <a:spLocks noGrp="1" noChangeArrowheads="1"/>
          </p:cNvSpPr>
          <p:nvPr>
            <p:ph type="ftr" sz="quarter" idx="2"/>
          </p:nvPr>
        </p:nvSpPr>
        <p:spPr bwMode="auto">
          <a:xfrm>
            <a:off x="1" y="8917281"/>
            <a:ext cx="3077739" cy="469585"/>
          </a:xfrm>
          <a:prstGeom prst="rect">
            <a:avLst/>
          </a:prstGeom>
          <a:noFill/>
          <a:ln w="9525">
            <a:noFill/>
            <a:miter lim="800000"/>
            <a:headEnd/>
            <a:tailEnd/>
          </a:ln>
          <a:effectLst/>
        </p:spPr>
        <p:txBody>
          <a:bodyPr vert="horz" wrap="square" lIns="94382" tIns="47191" rIns="94382" bIns="47191" numCol="1" anchor="b" anchorCtr="0" compatLnSpc="1">
            <a:prstTxWarp prst="textNoShape">
              <a:avLst/>
            </a:prstTxWarp>
          </a:bodyPr>
          <a:lstStyle>
            <a:lvl1pPr eaLnBrk="0" hangingPunct="0">
              <a:defRPr sz="1200">
                <a:latin typeface="Arial" charset="0"/>
              </a:defRPr>
            </a:lvl1pPr>
          </a:lstStyle>
          <a:p>
            <a:pPr>
              <a:defRPr/>
            </a:pPr>
            <a:endParaRPr lang="en-US" dirty="0"/>
          </a:p>
        </p:txBody>
      </p:sp>
      <p:sp>
        <p:nvSpPr>
          <p:cNvPr id="37893" name="Rectangle 5"/>
          <p:cNvSpPr>
            <a:spLocks noGrp="1" noChangeArrowheads="1"/>
          </p:cNvSpPr>
          <p:nvPr>
            <p:ph type="sldNum" sz="quarter" idx="3"/>
          </p:nvPr>
        </p:nvSpPr>
        <p:spPr bwMode="auto">
          <a:xfrm>
            <a:off x="4023093" y="8917281"/>
            <a:ext cx="3077739" cy="469585"/>
          </a:xfrm>
          <a:prstGeom prst="rect">
            <a:avLst/>
          </a:prstGeom>
          <a:noFill/>
          <a:ln w="9525">
            <a:noFill/>
            <a:miter lim="800000"/>
            <a:headEnd/>
            <a:tailEnd/>
          </a:ln>
          <a:effectLst/>
        </p:spPr>
        <p:txBody>
          <a:bodyPr vert="horz" wrap="square" lIns="94382" tIns="47191" rIns="94382" bIns="47191" numCol="1" anchor="b" anchorCtr="0" compatLnSpc="1">
            <a:prstTxWarp prst="textNoShape">
              <a:avLst/>
            </a:prstTxWarp>
          </a:bodyPr>
          <a:lstStyle>
            <a:lvl1pPr algn="r" eaLnBrk="0" hangingPunct="0">
              <a:defRPr sz="1200">
                <a:latin typeface="Arial" charset="0"/>
              </a:defRPr>
            </a:lvl1pPr>
          </a:lstStyle>
          <a:p>
            <a:pPr>
              <a:defRPr/>
            </a:pPr>
            <a:fld id="{E3FBC9FC-EFC8-4F45-BB74-305A0754E61E}" type="slidenum">
              <a:rPr lang="en-US"/>
              <a:pPr>
                <a:defRPr/>
              </a:pPr>
              <a:t>‹#›</a:t>
            </a:fld>
            <a:endParaRPr lang="en-US" dirty="0"/>
          </a:p>
        </p:txBody>
      </p:sp>
    </p:spTree>
    <p:extLst>
      <p:ext uri="{BB962C8B-B14F-4D97-AF65-F5344CB8AC3E}">
        <p14:creationId xmlns:p14="http://schemas.microsoft.com/office/powerpoint/2010/main" val="433307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77739" cy="469585"/>
          </a:xfrm>
          <a:prstGeom prst="rect">
            <a:avLst/>
          </a:prstGeom>
        </p:spPr>
        <p:txBody>
          <a:bodyPr vert="horz" lIns="94382" tIns="47191" rIns="94382" bIns="47191"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023093" y="3"/>
            <a:ext cx="3077739" cy="469585"/>
          </a:xfrm>
          <a:prstGeom prst="rect">
            <a:avLst/>
          </a:prstGeom>
        </p:spPr>
        <p:txBody>
          <a:bodyPr vert="horz" lIns="94382" tIns="47191" rIns="94382" bIns="47191" rtlCol="0"/>
          <a:lstStyle>
            <a:lvl1pPr algn="r" fontAlgn="auto">
              <a:spcBef>
                <a:spcPts val="0"/>
              </a:spcBef>
              <a:spcAft>
                <a:spcPts val="0"/>
              </a:spcAft>
              <a:defRPr sz="1200">
                <a:latin typeface="+mn-lt"/>
              </a:defRPr>
            </a:lvl1pPr>
          </a:lstStyle>
          <a:p>
            <a:pPr>
              <a:defRPr/>
            </a:pPr>
            <a:fld id="{1AC70344-9F00-4CB0-929B-9E9F1C41768E}" type="datetimeFigureOut">
              <a:rPr lang="en-US"/>
              <a:pPr>
                <a:defRPr/>
              </a:pPr>
              <a:t>11/7/2021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382" tIns="47191" rIns="94382" bIns="47191" rtlCol="0" anchor="ctr"/>
          <a:lstStyle/>
          <a:p>
            <a:pPr lvl="0"/>
            <a:endParaRPr lang="en-US" noProof="0" dirty="0"/>
          </a:p>
        </p:txBody>
      </p:sp>
      <p:sp>
        <p:nvSpPr>
          <p:cNvPr id="5" name="Notes Placeholder 4"/>
          <p:cNvSpPr>
            <a:spLocks noGrp="1"/>
          </p:cNvSpPr>
          <p:nvPr>
            <p:ph type="body" sz="quarter" idx="3"/>
          </p:nvPr>
        </p:nvSpPr>
        <p:spPr>
          <a:xfrm>
            <a:off x="710248" y="4460258"/>
            <a:ext cx="5681980" cy="4224652"/>
          </a:xfrm>
          <a:prstGeom prst="rect">
            <a:avLst/>
          </a:prstGeom>
        </p:spPr>
        <p:txBody>
          <a:bodyPr vert="horz" lIns="94382" tIns="47191" rIns="94382" bIns="4719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917281"/>
            <a:ext cx="3077739" cy="469585"/>
          </a:xfrm>
          <a:prstGeom prst="rect">
            <a:avLst/>
          </a:prstGeom>
        </p:spPr>
        <p:txBody>
          <a:bodyPr vert="horz" lIns="94382" tIns="47191" rIns="94382" bIns="47191" rtlCol="0" anchor="b"/>
          <a:lstStyle>
            <a:lvl1pPr algn="l" fontAlgn="auto">
              <a:spcBef>
                <a:spcPts val="0"/>
              </a:spcBef>
              <a:spcAft>
                <a:spcPts val="0"/>
              </a:spcAft>
              <a:defRPr sz="1200">
                <a:latin typeface="+mn-lt"/>
              </a:defRPr>
            </a:lvl1pPr>
          </a:lstStyle>
          <a:p>
            <a:pPr>
              <a:defRPr/>
            </a:pPr>
            <a:r>
              <a:rPr lang="en-US" dirty="0"/>
              <a:t>WWW.CSSNY.ORG</a:t>
            </a:r>
          </a:p>
        </p:txBody>
      </p:sp>
      <p:sp>
        <p:nvSpPr>
          <p:cNvPr id="7" name="Slide Number Placeholder 6"/>
          <p:cNvSpPr>
            <a:spLocks noGrp="1"/>
          </p:cNvSpPr>
          <p:nvPr>
            <p:ph type="sldNum" sz="quarter" idx="5"/>
          </p:nvPr>
        </p:nvSpPr>
        <p:spPr>
          <a:xfrm>
            <a:off x="4023093" y="8917281"/>
            <a:ext cx="3077739" cy="469585"/>
          </a:xfrm>
          <a:prstGeom prst="rect">
            <a:avLst/>
          </a:prstGeom>
        </p:spPr>
        <p:txBody>
          <a:bodyPr vert="horz" lIns="94382" tIns="47191" rIns="94382" bIns="47191" rtlCol="0" anchor="b"/>
          <a:lstStyle>
            <a:lvl1pPr algn="r" fontAlgn="auto">
              <a:spcBef>
                <a:spcPts val="0"/>
              </a:spcBef>
              <a:spcAft>
                <a:spcPts val="0"/>
              </a:spcAft>
              <a:defRPr sz="1200">
                <a:latin typeface="+mn-lt"/>
              </a:defRPr>
            </a:lvl1pPr>
          </a:lstStyle>
          <a:p>
            <a:pPr>
              <a:defRPr/>
            </a:pPr>
            <a:fld id="{B3DDFF8D-FA81-4184-9B11-5F885686F125}" type="slidenum">
              <a:rPr lang="en-US"/>
              <a:pPr>
                <a:defRPr/>
              </a:pPr>
              <a:t>‹#›</a:t>
            </a:fld>
            <a:endParaRPr lang="en-US" dirty="0"/>
          </a:p>
        </p:txBody>
      </p:sp>
    </p:spTree>
    <p:extLst>
      <p:ext uri="{BB962C8B-B14F-4D97-AF65-F5344CB8AC3E}">
        <p14:creationId xmlns:p14="http://schemas.microsoft.com/office/powerpoint/2010/main" val="851128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1</a:t>
            </a:fld>
            <a:endParaRPr lang="en-US" dirty="0"/>
          </a:p>
        </p:txBody>
      </p:sp>
    </p:spTree>
    <p:extLst>
      <p:ext uri="{BB962C8B-B14F-4D97-AF65-F5344CB8AC3E}">
        <p14:creationId xmlns:p14="http://schemas.microsoft.com/office/powerpoint/2010/main" val="2236735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17</a:t>
            </a:fld>
            <a:endParaRPr lang="en-US" dirty="0"/>
          </a:p>
        </p:txBody>
      </p:sp>
    </p:spTree>
    <p:extLst>
      <p:ext uri="{BB962C8B-B14F-4D97-AF65-F5344CB8AC3E}">
        <p14:creationId xmlns:p14="http://schemas.microsoft.com/office/powerpoint/2010/main" val="1508652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18</a:t>
            </a:fld>
            <a:endParaRPr lang="en-US" dirty="0"/>
          </a:p>
        </p:txBody>
      </p:sp>
    </p:spTree>
    <p:extLst>
      <p:ext uri="{BB962C8B-B14F-4D97-AF65-F5344CB8AC3E}">
        <p14:creationId xmlns:p14="http://schemas.microsoft.com/office/powerpoint/2010/main" val="2692107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19</a:t>
            </a:fld>
            <a:endParaRPr lang="en-US" dirty="0"/>
          </a:p>
        </p:txBody>
      </p:sp>
    </p:spTree>
    <p:extLst>
      <p:ext uri="{BB962C8B-B14F-4D97-AF65-F5344CB8AC3E}">
        <p14:creationId xmlns:p14="http://schemas.microsoft.com/office/powerpoint/2010/main" val="110355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20</a:t>
            </a:fld>
            <a:endParaRPr lang="en-US" dirty="0"/>
          </a:p>
        </p:txBody>
      </p:sp>
    </p:spTree>
    <p:extLst>
      <p:ext uri="{BB962C8B-B14F-4D97-AF65-F5344CB8AC3E}">
        <p14:creationId xmlns:p14="http://schemas.microsoft.com/office/powerpoint/2010/main" val="26701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21</a:t>
            </a:fld>
            <a:endParaRPr lang="en-US" dirty="0"/>
          </a:p>
        </p:txBody>
      </p:sp>
    </p:spTree>
    <p:extLst>
      <p:ext uri="{BB962C8B-B14F-4D97-AF65-F5344CB8AC3E}">
        <p14:creationId xmlns:p14="http://schemas.microsoft.com/office/powerpoint/2010/main" val="3962500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22</a:t>
            </a:fld>
            <a:endParaRPr lang="en-US" dirty="0"/>
          </a:p>
        </p:txBody>
      </p:sp>
    </p:spTree>
    <p:extLst>
      <p:ext uri="{BB962C8B-B14F-4D97-AF65-F5344CB8AC3E}">
        <p14:creationId xmlns:p14="http://schemas.microsoft.com/office/powerpoint/2010/main" val="809198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23</a:t>
            </a:fld>
            <a:endParaRPr lang="en-US" dirty="0"/>
          </a:p>
        </p:txBody>
      </p:sp>
    </p:spTree>
    <p:extLst>
      <p:ext uri="{BB962C8B-B14F-4D97-AF65-F5344CB8AC3E}">
        <p14:creationId xmlns:p14="http://schemas.microsoft.com/office/powerpoint/2010/main" val="1097626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24</a:t>
            </a:fld>
            <a:endParaRPr lang="en-US" dirty="0"/>
          </a:p>
        </p:txBody>
      </p:sp>
    </p:spTree>
    <p:extLst>
      <p:ext uri="{BB962C8B-B14F-4D97-AF65-F5344CB8AC3E}">
        <p14:creationId xmlns:p14="http://schemas.microsoft.com/office/powerpoint/2010/main" val="1344968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25</a:t>
            </a:fld>
            <a:endParaRPr lang="en-US" dirty="0"/>
          </a:p>
        </p:txBody>
      </p:sp>
    </p:spTree>
    <p:extLst>
      <p:ext uri="{BB962C8B-B14F-4D97-AF65-F5344CB8AC3E}">
        <p14:creationId xmlns:p14="http://schemas.microsoft.com/office/powerpoint/2010/main" val="895872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26</a:t>
            </a:fld>
            <a:endParaRPr lang="en-US" dirty="0"/>
          </a:p>
        </p:txBody>
      </p:sp>
    </p:spTree>
    <p:extLst>
      <p:ext uri="{BB962C8B-B14F-4D97-AF65-F5344CB8AC3E}">
        <p14:creationId xmlns:p14="http://schemas.microsoft.com/office/powerpoint/2010/main" val="60173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2</a:t>
            </a:fld>
            <a:endParaRPr lang="en-US" dirty="0">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pitchFamily="112" charset="-128"/>
              </a:rPr>
              <a:t>This workshop will focus on Public Service Loan Forgiveness, a federal student loan program that is designed to give debt relief to people who choose to work in the public service arena, for non-profits, for governments and other qualifying organizations.  We will review the program’s requirements and explain how the process works.  The goal is to give the audience an understanding of how to ensure their payments qualify towards the program.</a:t>
            </a:r>
          </a:p>
          <a:p>
            <a:pPr eaLnBrk="1" hangingPunct="1">
              <a:spcBef>
                <a:spcPct val="0"/>
              </a:spcBef>
            </a:pPr>
            <a:r>
              <a:rPr lang="en-US" dirty="0">
                <a:ea typeface="ＭＳ Ｐゴシック" pitchFamily="112" charset="-128"/>
              </a:rPr>
              <a:t>Emphasize: this program is only offered to those with Federal Student Loans.  Private Student Loans do not qualify for PSLF.</a:t>
            </a:r>
          </a:p>
          <a:p>
            <a:pPr eaLnBrk="1" hangingPunct="1">
              <a:spcBef>
                <a:spcPct val="0"/>
              </a:spcBef>
            </a:pPr>
            <a:endParaRPr lang="en-US" dirty="0">
              <a:ea typeface="ＭＳ Ｐゴシック" pitchFamily="112" charset="-128"/>
            </a:endParaRPr>
          </a:p>
          <a:p>
            <a:pPr eaLnBrk="1" hangingPunct="1">
              <a:spcBef>
                <a:spcPct val="0"/>
              </a:spcBef>
            </a:pPr>
            <a:r>
              <a:rPr lang="en-US" dirty="0">
                <a:ea typeface="ＭＳ Ｐゴシック" pitchFamily="112" charset="-128"/>
              </a:rPr>
              <a:t>But before we go into PSLF, we’re going to spend a few minutes on Federal Student Loan basics—Who is eligible, the pros &amp; cons and some of the unique features of Federal Student Loans. We also want to familiarize the audience with some of the student loan terminology.</a:t>
            </a:r>
          </a:p>
          <a:p>
            <a:pPr eaLnBrk="1" hangingPunct="1">
              <a:spcBef>
                <a:spcPct val="0"/>
              </a:spcBef>
            </a:pPr>
            <a:endParaRPr lang="en-US" dirty="0">
              <a:ea typeface="ＭＳ Ｐゴシック" pitchFamily="112" charset="-128"/>
            </a:endParaRPr>
          </a:p>
        </p:txBody>
      </p:sp>
    </p:spTree>
    <p:extLst>
      <p:ext uri="{BB962C8B-B14F-4D97-AF65-F5344CB8AC3E}">
        <p14:creationId xmlns:p14="http://schemas.microsoft.com/office/powerpoint/2010/main" val="2872388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27</a:t>
            </a:fld>
            <a:endParaRPr lang="en-US" dirty="0"/>
          </a:p>
        </p:txBody>
      </p:sp>
    </p:spTree>
    <p:extLst>
      <p:ext uri="{BB962C8B-B14F-4D97-AF65-F5344CB8AC3E}">
        <p14:creationId xmlns:p14="http://schemas.microsoft.com/office/powerpoint/2010/main" val="3271031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28</a:t>
            </a:fld>
            <a:endParaRPr lang="en-US" dirty="0"/>
          </a:p>
        </p:txBody>
      </p:sp>
    </p:spTree>
    <p:extLst>
      <p:ext uri="{BB962C8B-B14F-4D97-AF65-F5344CB8AC3E}">
        <p14:creationId xmlns:p14="http://schemas.microsoft.com/office/powerpoint/2010/main" val="1955341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29</a:t>
            </a:fld>
            <a:endParaRPr lang="en-US" dirty="0"/>
          </a:p>
        </p:txBody>
      </p:sp>
    </p:spTree>
    <p:extLst>
      <p:ext uri="{BB962C8B-B14F-4D97-AF65-F5344CB8AC3E}">
        <p14:creationId xmlns:p14="http://schemas.microsoft.com/office/powerpoint/2010/main" val="1206286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30</a:t>
            </a:fld>
            <a:endParaRPr lang="en-US" dirty="0"/>
          </a:p>
        </p:txBody>
      </p:sp>
    </p:spTree>
    <p:extLst>
      <p:ext uri="{BB962C8B-B14F-4D97-AF65-F5344CB8AC3E}">
        <p14:creationId xmlns:p14="http://schemas.microsoft.com/office/powerpoint/2010/main" val="73059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31</a:t>
            </a:fld>
            <a:endParaRPr lang="en-US" dirty="0"/>
          </a:p>
        </p:txBody>
      </p:sp>
    </p:spTree>
    <p:extLst>
      <p:ext uri="{BB962C8B-B14F-4D97-AF65-F5344CB8AC3E}">
        <p14:creationId xmlns:p14="http://schemas.microsoft.com/office/powerpoint/2010/main" val="4208000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32</a:t>
            </a:fld>
            <a:endParaRPr lang="en-US" dirty="0"/>
          </a:p>
        </p:txBody>
      </p:sp>
    </p:spTree>
    <p:extLst>
      <p:ext uri="{BB962C8B-B14F-4D97-AF65-F5344CB8AC3E}">
        <p14:creationId xmlns:p14="http://schemas.microsoft.com/office/powerpoint/2010/main" val="1610400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33</a:t>
            </a:fld>
            <a:endParaRPr lang="en-US" dirty="0"/>
          </a:p>
        </p:txBody>
      </p:sp>
    </p:spTree>
    <p:extLst>
      <p:ext uri="{BB962C8B-B14F-4D97-AF65-F5344CB8AC3E}">
        <p14:creationId xmlns:p14="http://schemas.microsoft.com/office/powerpoint/2010/main" val="208801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34</a:t>
            </a:fld>
            <a:endParaRPr lang="en-US" dirty="0"/>
          </a:p>
        </p:txBody>
      </p:sp>
    </p:spTree>
    <p:extLst>
      <p:ext uri="{BB962C8B-B14F-4D97-AF65-F5344CB8AC3E}">
        <p14:creationId xmlns:p14="http://schemas.microsoft.com/office/powerpoint/2010/main" val="2404947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35</a:t>
            </a:fld>
            <a:endParaRPr lang="en-US" dirty="0"/>
          </a:p>
        </p:txBody>
      </p:sp>
    </p:spTree>
    <p:extLst>
      <p:ext uri="{BB962C8B-B14F-4D97-AF65-F5344CB8AC3E}">
        <p14:creationId xmlns:p14="http://schemas.microsoft.com/office/powerpoint/2010/main" val="4073788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36</a:t>
            </a:fld>
            <a:endParaRPr lang="en-US" dirty="0"/>
          </a:p>
        </p:txBody>
      </p:sp>
    </p:spTree>
    <p:extLst>
      <p:ext uri="{BB962C8B-B14F-4D97-AF65-F5344CB8AC3E}">
        <p14:creationId xmlns:p14="http://schemas.microsoft.com/office/powerpoint/2010/main" val="18077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3</a:t>
            </a:fld>
            <a:endParaRPr lang="en-US" dirty="0"/>
          </a:p>
        </p:txBody>
      </p:sp>
    </p:spTree>
    <p:extLst>
      <p:ext uri="{BB962C8B-B14F-4D97-AF65-F5344CB8AC3E}">
        <p14:creationId xmlns:p14="http://schemas.microsoft.com/office/powerpoint/2010/main" val="3422319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37</a:t>
            </a:fld>
            <a:endParaRPr lang="en-US" dirty="0"/>
          </a:p>
        </p:txBody>
      </p:sp>
    </p:spTree>
    <p:extLst>
      <p:ext uri="{BB962C8B-B14F-4D97-AF65-F5344CB8AC3E}">
        <p14:creationId xmlns:p14="http://schemas.microsoft.com/office/powerpoint/2010/main" val="1197101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38</a:t>
            </a:fld>
            <a:endParaRPr lang="en-US" dirty="0"/>
          </a:p>
        </p:txBody>
      </p:sp>
    </p:spTree>
    <p:extLst>
      <p:ext uri="{BB962C8B-B14F-4D97-AF65-F5344CB8AC3E}">
        <p14:creationId xmlns:p14="http://schemas.microsoft.com/office/powerpoint/2010/main" val="3121870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39</a:t>
            </a:fld>
            <a:endParaRPr lang="en-US" dirty="0"/>
          </a:p>
        </p:txBody>
      </p:sp>
    </p:spTree>
    <p:extLst>
      <p:ext uri="{BB962C8B-B14F-4D97-AF65-F5344CB8AC3E}">
        <p14:creationId xmlns:p14="http://schemas.microsoft.com/office/powerpoint/2010/main" val="28237938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40</a:t>
            </a:fld>
            <a:endParaRPr lang="en-US" dirty="0"/>
          </a:p>
        </p:txBody>
      </p:sp>
    </p:spTree>
    <p:extLst>
      <p:ext uri="{BB962C8B-B14F-4D97-AF65-F5344CB8AC3E}">
        <p14:creationId xmlns:p14="http://schemas.microsoft.com/office/powerpoint/2010/main" val="3825949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41</a:t>
            </a:fld>
            <a:endParaRPr lang="en-US" dirty="0"/>
          </a:p>
        </p:txBody>
      </p:sp>
    </p:spTree>
    <p:extLst>
      <p:ext uri="{BB962C8B-B14F-4D97-AF65-F5344CB8AC3E}">
        <p14:creationId xmlns:p14="http://schemas.microsoft.com/office/powerpoint/2010/main" val="1217138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01CB2B-3335-4028-8A6E-429BAD75D054}" type="slidenum">
              <a:rPr kumimoji="0" lang="en-US" sz="1200" b="0" i="0" u="none" strike="noStrike" kern="1200" cap="none" spc="0" normalizeH="0" baseline="0" noProof="0" smtClean="0">
                <a:ln>
                  <a:noFill/>
                </a:ln>
                <a:solidFill>
                  <a:prstClr val="black"/>
                </a:solidFill>
                <a:effectLst/>
                <a:uLnTx/>
                <a:uFillTx/>
                <a:latin typeface="Calibri"/>
                <a:ea typeface="ＭＳ Ｐゴシック" pitchFamily="112"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ＭＳ Ｐゴシック" pitchFamily="112" charset="-128"/>
              <a:cs typeface="+mn-cs"/>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pitchFamily="112" charset="-128"/>
              </a:rPr>
              <a:t>Highlight:</a:t>
            </a:r>
          </a:p>
          <a:p>
            <a:pPr eaLnBrk="1" hangingPunct="1">
              <a:spcBef>
                <a:spcPct val="0"/>
              </a:spcBef>
            </a:pPr>
            <a:r>
              <a:rPr lang="en-US" dirty="0">
                <a:ea typeface="ＭＳ Ｐゴシック" pitchFamily="112" charset="-128"/>
              </a:rPr>
              <a:t>-REPYE &amp; PAYE overall have best options for most borrowers</a:t>
            </a:r>
          </a:p>
          <a:p>
            <a:pPr eaLnBrk="1" hangingPunct="1">
              <a:spcBef>
                <a:spcPct val="0"/>
              </a:spcBef>
            </a:pPr>
            <a:r>
              <a:rPr lang="en-US" dirty="0">
                <a:ea typeface="ＭＳ Ｐゴシック" pitchFamily="112" charset="-128"/>
              </a:rPr>
              <a:t>-Generous</a:t>
            </a:r>
            <a:r>
              <a:rPr lang="en-US" baseline="0" dirty="0">
                <a:ea typeface="ＭＳ Ｐゴシック" pitchFamily="112" charset="-128"/>
              </a:rPr>
              <a:t> subsidies of REPAYE</a:t>
            </a:r>
          </a:p>
          <a:p>
            <a:pPr eaLnBrk="1" hangingPunct="1">
              <a:spcBef>
                <a:spcPct val="0"/>
              </a:spcBef>
            </a:pPr>
            <a:r>
              <a:rPr lang="en-US" baseline="0" dirty="0">
                <a:ea typeface="ＭＳ Ｐゴシック" pitchFamily="112" charset="-128"/>
              </a:rPr>
              <a:t>-Downside of REPAYE if you make too much money</a:t>
            </a:r>
          </a:p>
          <a:p>
            <a:pPr eaLnBrk="1" hangingPunct="1">
              <a:spcBef>
                <a:spcPct val="0"/>
              </a:spcBef>
            </a:pPr>
            <a:endParaRPr lang="en-US" baseline="0" dirty="0">
              <a:ea typeface="ＭＳ Ｐゴシック" pitchFamily="112" charset="-128"/>
            </a:endParaRPr>
          </a:p>
          <a:p>
            <a:pPr eaLnBrk="1" hangingPunct="1">
              <a:spcBef>
                <a:spcPct val="0"/>
              </a:spcBef>
            </a:pPr>
            <a:endParaRPr lang="en-US" baseline="0" dirty="0">
              <a:ea typeface="ＭＳ Ｐゴシック" pitchFamily="112" charset="-128"/>
            </a:endParaRPr>
          </a:p>
          <a:p>
            <a:pPr eaLnBrk="1" hangingPunct="1">
              <a:spcBef>
                <a:spcPct val="0"/>
              </a:spcBef>
            </a:pPr>
            <a:endParaRPr lang="en-US" dirty="0">
              <a:ea typeface="ＭＳ Ｐゴシック" pitchFamily="112" charset="-128"/>
            </a:endParaRPr>
          </a:p>
        </p:txBody>
      </p:sp>
    </p:spTree>
    <p:extLst>
      <p:ext uri="{BB962C8B-B14F-4D97-AF65-F5344CB8AC3E}">
        <p14:creationId xmlns:p14="http://schemas.microsoft.com/office/powerpoint/2010/main" val="18173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01CB2B-3335-4028-8A6E-429BAD75D054}" type="slidenum">
              <a:rPr kumimoji="0" lang="en-US" sz="1200" b="0" i="0" u="none" strike="noStrike" kern="1200" cap="none" spc="0" normalizeH="0" baseline="0" noProof="0" smtClean="0">
                <a:ln>
                  <a:noFill/>
                </a:ln>
                <a:solidFill>
                  <a:prstClr val="black"/>
                </a:solidFill>
                <a:effectLst/>
                <a:uLnTx/>
                <a:uFillTx/>
                <a:latin typeface="Calibri"/>
                <a:ea typeface="ＭＳ Ｐゴシック" pitchFamily="112"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ＭＳ Ｐゴシック" pitchFamily="112" charset="-128"/>
              <a:cs typeface="+mn-cs"/>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pitchFamily="112" charset="-128"/>
              </a:rPr>
              <a:t>Highlight:</a:t>
            </a:r>
          </a:p>
          <a:p>
            <a:pPr eaLnBrk="1" hangingPunct="1">
              <a:spcBef>
                <a:spcPct val="0"/>
              </a:spcBef>
            </a:pPr>
            <a:endParaRPr lang="en-US" dirty="0">
              <a:ea typeface="ＭＳ Ｐゴシック" pitchFamily="112" charset="-128"/>
            </a:endParaRPr>
          </a:p>
          <a:p>
            <a:pPr eaLnBrk="1" hangingPunct="1">
              <a:spcBef>
                <a:spcPct val="0"/>
              </a:spcBef>
            </a:pPr>
            <a:r>
              <a:rPr lang="en-US" dirty="0">
                <a:ea typeface="ＭＳ Ｐゴシック" pitchFamily="112" charset="-128"/>
              </a:rPr>
              <a:t>-Better treatment of married borrowers in PAYE/IBR/ICR</a:t>
            </a:r>
          </a:p>
          <a:p>
            <a:pPr eaLnBrk="1" hangingPunct="1">
              <a:spcBef>
                <a:spcPct val="0"/>
              </a:spcBef>
            </a:pPr>
            <a:r>
              <a:rPr lang="en-US" dirty="0">
                <a:ea typeface="ＭＳ Ｐゴシック" pitchFamily="112" charset="-128"/>
              </a:rPr>
              <a:t>-More aggressive interest capitalization</a:t>
            </a:r>
            <a:r>
              <a:rPr lang="en-US" baseline="0" dirty="0">
                <a:ea typeface="ＭＳ Ｐゴシック" pitchFamily="112" charset="-128"/>
              </a:rPr>
              <a:t> in ICR</a:t>
            </a:r>
          </a:p>
          <a:p>
            <a:pPr eaLnBrk="1" hangingPunct="1">
              <a:spcBef>
                <a:spcPct val="0"/>
              </a:spcBef>
            </a:pPr>
            <a:r>
              <a:rPr lang="en-US" baseline="0" dirty="0">
                <a:ea typeface="ＭＳ Ｐゴシック" pitchFamily="112" charset="-128"/>
              </a:rPr>
              <a:t>-ICR only IDR available to Direct Consolidated loans that include Parent Plus loans</a:t>
            </a:r>
            <a:endParaRPr lang="en-US" dirty="0">
              <a:ea typeface="ＭＳ Ｐゴシック" pitchFamily="112" charset="-128"/>
            </a:endParaRPr>
          </a:p>
        </p:txBody>
      </p:sp>
    </p:spTree>
    <p:extLst>
      <p:ext uri="{BB962C8B-B14F-4D97-AF65-F5344CB8AC3E}">
        <p14:creationId xmlns:p14="http://schemas.microsoft.com/office/powerpoint/2010/main" val="778743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01CB2B-3335-4028-8A6E-429BAD75D054}" type="slidenum">
              <a:rPr kumimoji="0" lang="en-US" sz="1200" b="0" i="0" u="none" strike="noStrike" kern="1200" cap="none" spc="0" normalizeH="0" baseline="0" noProof="0" smtClean="0">
                <a:ln>
                  <a:noFill/>
                </a:ln>
                <a:solidFill>
                  <a:prstClr val="black"/>
                </a:solidFill>
                <a:effectLst/>
                <a:uLnTx/>
                <a:uFillTx/>
                <a:latin typeface="Calibri"/>
                <a:ea typeface="ＭＳ Ｐゴシック" pitchFamily="112"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ＭＳ Ｐゴシック" pitchFamily="112" charset="-128"/>
              <a:cs typeface="+mn-cs"/>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pitchFamily="112" charset="-128"/>
              </a:rPr>
              <a:t>Highlight:</a:t>
            </a:r>
          </a:p>
          <a:p>
            <a:pPr eaLnBrk="1" hangingPunct="1">
              <a:spcBef>
                <a:spcPct val="0"/>
              </a:spcBef>
            </a:pPr>
            <a:endParaRPr lang="en-US" dirty="0">
              <a:ea typeface="ＭＳ Ｐゴシック" pitchFamily="112" charset="-128"/>
            </a:endParaRPr>
          </a:p>
          <a:p>
            <a:pPr eaLnBrk="1" hangingPunct="1">
              <a:spcBef>
                <a:spcPct val="0"/>
              </a:spcBef>
            </a:pPr>
            <a:r>
              <a:rPr lang="en-US" dirty="0">
                <a:ea typeface="ＭＳ Ｐゴシック" pitchFamily="112" charset="-128"/>
              </a:rPr>
              <a:t>- Emphasize taxability of forgiven amounts.</a:t>
            </a:r>
          </a:p>
        </p:txBody>
      </p:sp>
    </p:spTree>
    <p:extLst>
      <p:ext uri="{BB962C8B-B14F-4D97-AF65-F5344CB8AC3E}">
        <p14:creationId xmlns:p14="http://schemas.microsoft.com/office/powerpoint/2010/main" val="341978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11</a:t>
            </a:fld>
            <a:endParaRPr lang="en-US" dirty="0"/>
          </a:p>
        </p:txBody>
      </p:sp>
    </p:spTree>
    <p:extLst>
      <p:ext uri="{BB962C8B-B14F-4D97-AF65-F5344CB8AC3E}">
        <p14:creationId xmlns:p14="http://schemas.microsoft.com/office/powerpoint/2010/main" val="1243764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12</a:t>
            </a:fld>
            <a:endParaRPr lang="en-US" dirty="0"/>
          </a:p>
        </p:txBody>
      </p:sp>
    </p:spTree>
    <p:extLst>
      <p:ext uri="{BB962C8B-B14F-4D97-AF65-F5344CB8AC3E}">
        <p14:creationId xmlns:p14="http://schemas.microsoft.com/office/powerpoint/2010/main" val="3819340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13</a:t>
            </a:fld>
            <a:endParaRPr lang="en-US" dirty="0"/>
          </a:p>
        </p:txBody>
      </p:sp>
    </p:spTree>
    <p:extLst>
      <p:ext uri="{BB962C8B-B14F-4D97-AF65-F5344CB8AC3E}">
        <p14:creationId xmlns:p14="http://schemas.microsoft.com/office/powerpoint/2010/main" val="1147894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14</a:t>
            </a:fld>
            <a:endParaRPr lang="en-US" dirty="0"/>
          </a:p>
        </p:txBody>
      </p:sp>
    </p:spTree>
    <p:extLst>
      <p:ext uri="{BB962C8B-B14F-4D97-AF65-F5344CB8AC3E}">
        <p14:creationId xmlns:p14="http://schemas.microsoft.com/office/powerpoint/2010/main" val="843892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15</a:t>
            </a:fld>
            <a:endParaRPr lang="en-US" dirty="0"/>
          </a:p>
        </p:txBody>
      </p:sp>
    </p:spTree>
    <p:extLst>
      <p:ext uri="{BB962C8B-B14F-4D97-AF65-F5344CB8AC3E}">
        <p14:creationId xmlns:p14="http://schemas.microsoft.com/office/powerpoint/2010/main" val="3062916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16</a:t>
            </a:fld>
            <a:endParaRPr lang="en-US" dirty="0"/>
          </a:p>
        </p:txBody>
      </p:sp>
    </p:spTree>
    <p:extLst>
      <p:ext uri="{BB962C8B-B14F-4D97-AF65-F5344CB8AC3E}">
        <p14:creationId xmlns:p14="http://schemas.microsoft.com/office/powerpoint/2010/main" val="319143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F905B45-7E03-489C-AA6D-8DE1647647BE}"/>
              </a:ext>
            </a:extLst>
          </p:cNvPr>
          <p:cNvSpPr/>
          <p:nvPr userDrawn="1"/>
        </p:nvSpPr>
        <p:spPr>
          <a:xfrm rot="5400000">
            <a:off x="74066" y="-78334"/>
            <a:ext cx="4038600" cy="4195267"/>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9" descr="css_RED_mac-[Converted]"/>
          <p:cNvPicPr>
            <a:picLocks noChangeAspect="1" noChangeArrowheads="1"/>
          </p:cNvPicPr>
          <p:nvPr userDrawn="1"/>
        </p:nvPicPr>
        <p:blipFill>
          <a:blip r:embed="rId2" cstate="print"/>
          <a:srcRect/>
          <a:stretch>
            <a:fillRect/>
          </a:stretch>
        </p:blipFill>
        <p:spPr bwMode="auto">
          <a:xfrm>
            <a:off x="533400" y="5767426"/>
            <a:ext cx="1490296" cy="685800"/>
          </a:xfrm>
          <a:prstGeom prst="rect">
            <a:avLst/>
          </a:prstGeom>
          <a:noFill/>
          <a:ln w="9525">
            <a:noFill/>
            <a:miter lim="800000"/>
            <a:headEnd/>
            <a:tailEnd/>
          </a:ln>
        </p:spPr>
      </p:pic>
      <p:sp>
        <p:nvSpPr>
          <p:cNvPr id="2" name="Title 1"/>
          <p:cNvSpPr>
            <a:spLocks noGrp="1"/>
          </p:cNvSpPr>
          <p:nvPr>
            <p:ph type="ctrTitle"/>
          </p:nvPr>
        </p:nvSpPr>
        <p:spPr>
          <a:xfrm>
            <a:off x="2209800" y="1936369"/>
            <a:ext cx="6477000" cy="1849016"/>
          </a:xfrm>
        </p:spPr>
        <p:txBody>
          <a:bodyPr>
            <a:normAutofit/>
          </a:bodyPr>
          <a:lstStyle>
            <a:lvl1pPr algn="l">
              <a:defRPr sz="3600" b="0">
                <a:solidFill>
                  <a:srgbClr val="05692F"/>
                </a:solidFill>
                <a:latin typeface="Barlow ExtraBold" panose="00000900000000000000" pitchFamily="2" charset="0"/>
              </a:defRPr>
            </a:lvl1pPr>
          </a:lstStyle>
          <a:p>
            <a:r>
              <a:rPr lang="en-US"/>
              <a:t>Click to edit Master title style</a:t>
            </a:r>
          </a:p>
        </p:txBody>
      </p:sp>
      <p:sp>
        <p:nvSpPr>
          <p:cNvPr id="3" name="Subtitle 2"/>
          <p:cNvSpPr>
            <a:spLocks noGrp="1"/>
          </p:cNvSpPr>
          <p:nvPr>
            <p:ph type="subTitle" idx="1"/>
          </p:nvPr>
        </p:nvSpPr>
        <p:spPr>
          <a:xfrm>
            <a:off x="2209800" y="3934827"/>
            <a:ext cx="6400800" cy="685800"/>
          </a:xfrm>
        </p:spPr>
        <p:txBody>
          <a:bodyPr>
            <a:normAutofit/>
          </a:bodyPr>
          <a:lstStyle>
            <a:lvl1pPr marL="0" indent="0" algn="l">
              <a:buNone/>
              <a:defRPr sz="1800" b="1">
                <a:solidFill>
                  <a:srgbClr val="414042"/>
                </a:solidFill>
                <a:latin typeface="Barlow" panose="000005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1" name="Text Placeholder 10"/>
          <p:cNvSpPr>
            <a:spLocks noGrp="1"/>
          </p:cNvSpPr>
          <p:nvPr>
            <p:ph type="body" sz="quarter" idx="10"/>
          </p:nvPr>
        </p:nvSpPr>
        <p:spPr>
          <a:xfrm>
            <a:off x="2209800" y="4770069"/>
            <a:ext cx="4648200" cy="457200"/>
          </a:xfrm>
        </p:spPr>
        <p:txBody>
          <a:bodyPr>
            <a:normAutofit/>
          </a:bodyPr>
          <a:lstStyle>
            <a:lvl1pPr algn="l">
              <a:buNone/>
              <a:defRPr sz="1400" b="0">
                <a:solidFill>
                  <a:srgbClr val="414042"/>
                </a:solidFill>
                <a:latin typeface="Barlow" panose="00000500000000000000" pitchFamily="2" charset="0"/>
              </a:defRPr>
            </a:lvl1pPr>
            <a:lvl2pPr algn="l">
              <a:buNone/>
              <a:defRPr sz="1400">
                <a:latin typeface="HelveticaNeue BoldCond" pitchFamily="2" charset="0"/>
              </a:defRPr>
            </a:lvl2pPr>
            <a:lvl3pPr algn="l">
              <a:buNone/>
              <a:defRPr sz="1400">
                <a:latin typeface="HelveticaNeue BoldCond" pitchFamily="2" charset="0"/>
              </a:defRPr>
            </a:lvl3pPr>
            <a:lvl4pPr algn="l">
              <a:buNone/>
              <a:defRPr sz="1400">
                <a:latin typeface="HelveticaNeue BoldCond" pitchFamily="2" charset="0"/>
              </a:defRPr>
            </a:lvl4pPr>
            <a:lvl5pPr algn="l">
              <a:buNone/>
              <a:defRPr sz="1400">
                <a:latin typeface="HelveticaNeue BoldCond" pitchFamily="2" charset="0"/>
              </a:defRPr>
            </a:lvl5pPr>
          </a:lstStyle>
          <a:p>
            <a:pPr lvl="0"/>
            <a:r>
              <a:rPr lang="en-US"/>
              <a:t>Click to edit Master text styles</a:t>
            </a:r>
          </a:p>
        </p:txBody>
      </p:sp>
      <p:pic>
        <p:nvPicPr>
          <p:cNvPr id="10" name="Picture 9" descr="A close up of a logo&#10;&#10;Description automatically generated">
            <a:extLst>
              <a:ext uri="{FF2B5EF4-FFF2-40B4-BE49-F238E27FC236}">
                <a16:creationId xmlns:a16="http://schemas.microsoft.com/office/drawing/2014/main" id="{CE576E40-0C4A-433B-8C4C-1CA6AA1973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341373"/>
            <a:ext cx="1831852" cy="1258827"/>
          </a:xfrm>
          <a:prstGeom prst="rect">
            <a:avLst/>
          </a:prstGeom>
        </p:spPr>
      </p:pic>
      <p:sp>
        <p:nvSpPr>
          <p:cNvPr id="12" name="Right Triangle 11">
            <a:extLst>
              <a:ext uri="{FF2B5EF4-FFF2-40B4-BE49-F238E27FC236}">
                <a16:creationId xmlns:a16="http://schemas.microsoft.com/office/drawing/2014/main" id="{EDC11A1B-AAD6-4765-AB25-2421846F66BB}"/>
              </a:ext>
            </a:extLst>
          </p:cNvPr>
          <p:cNvSpPr/>
          <p:nvPr userDrawn="1"/>
        </p:nvSpPr>
        <p:spPr>
          <a:xfrm rot="10800000" flipV="1">
            <a:off x="7391400" y="5174869"/>
            <a:ext cx="1752600" cy="1683131"/>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Tree>
    <p:extLst>
      <p:ext uri="{BB962C8B-B14F-4D97-AF65-F5344CB8AC3E}">
        <p14:creationId xmlns:p14="http://schemas.microsoft.com/office/powerpoint/2010/main" val="666534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8C222-A595-487A-864A-BF01B1659EB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F0D9297-D35A-4986-9D9A-DF52DA6F061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173A5DB9-58BB-47A2-BB4C-833E30645B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9" name="Picture 9" descr="css_RED_mac-[Converted]">
            <a:extLst>
              <a:ext uri="{FF2B5EF4-FFF2-40B4-BE49-F238E27FC236}">
                <a16:creationId xmlns:a16="http://schemas.microsoft.com/office/drawing/2014/main" id="{45F82F7C-FD34-432B-9A10-39A2560DDF5B}"/>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3BA2E631-5DE3-42FB-BD71-67D23EF3622F}"/>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
        <p:nvSpPr>
          <p:cNvPr id="12" name="Right Triangle 11">
            <a:extLst>
              <a:ext uri="{FF2B5EF4-FFF2-40B4-BE49-F238E27FC236}">
                <a16:creationId xmlns:a16="http://schemas.microsoft.com/office/drawing/2014/main" id="{54315502-D4A8-495B-84CE-954DC08087B5}"/>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3A94BAD-C3AA-43B5-91AC-CECD3C4D85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4" name="Slide Number Placeholder 5">
            <a:extLst>
              <a:ext uri="{FF2B5EF4-FFF2-40B4-BE49-F238E27FC236}">
                <a16:creationId xmlns:a16="http://schemas.microsoft.com/office/drawing/2014/main" id="{808C59CA-B02A-4FA8-AD4B-7F1BDDA25DFE}"/>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88893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0284-F982-4054-88BE-85DEABE8C4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CF1D3-E895-4C66-B1EB-D4A848E2C0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9" descr="css_RED_mac-[Converted]">
            <a:extLst>
              <a:ext uri="{FF2B5EF4-FFF2-40B4-BE49-F238E27FC236}">
                <a16:creationId xmlns:a16="http://schemas.microsoft.com/office/drawing/2014/main" id="{51FE1CD7-3FD3-4F38-8F93-24F00D3F9841}"/>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0" name="Right Triangle 9">
            <a:extLst>
              <a:ext uri="{FF2B5EF4-FFF2-40B4-BE49-F238E27FC236}">
                <a16:creationId xmlns:a16="http://schemas.microsoft.com/office/drawing/2014/main" id="{1B0F1CE0-3F6E-4AAC-B1B0-7427FAD0B548}"/>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
        <p:nvSpPr>
          <p:cNvPr id="11" name="Right Triangle 10">
            <a:extLst>
              <a:ext uri="{FF2B5EF4-FFF2-40B4-BE49-F238E27FC236}">
                <a16:creationId xmlns:a16="http://schemas.microsoft.com/office/drawing/2014/main" id="{71EBF658-8477-45DF-9B2F-C3B5F09CA6AE}"/>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ECDA8CC-DB46-4FBF-AE8A-8F682A4BC2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3" name="Slide Number Placeholder 5">
            <a:extLst>
              <a:ext uri="{FF2B5EF4-FFF2-40B4-BE49-F238E27FC236}">
                <a16:creationId xmlns:a16="http://schemas.microsoft.com/office/drawing/2014/main" id="{F72BA6D2-2476-40E4-A66D-DD27274E1607}"/>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3727897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2F16F9-0614-4A1D-A0F9-7C029983CC2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741DC0-892E-42D6-AEDA-8A9B90E986A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9" descr="css_RED_mac-[Converted]">
            <a:extLst>
              <a:ext uri="{FF2B5EF4-FFF2-40B4-BE49-F238E27FC236}">
                <a16:creationId xmlns:a16="http://schemas.microsoft.com/office/drawing/2014/main" id="{09611216-C6DD-4F2E-A874-968EC062D04F}"/>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0" name="Right Triangle 9">
            <a:extLst>
              <a:ext uri="{FF2B5EF4-FFF2-40B4-BE49-F238E27FC236}">
                <a16:creationId xmlns:a16="http://schemas.microsoft.com/office/drawing/2014/main" id="{4DA9F28A-5DE6-4EFC-AFBC-2B7ECA63C419}"/>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
        <p:nvSpPr>
          <p:cNvPr id="11" name="Right Triangle 10">
            <a:extLst>
              <a:ext uri="{FF2B5EF4-FFF2-40B4-BE49-F238E27FC236}">
                <a16:creationId xmlns:a16="http://schemas.microsoft.com/office/drawing/2014/main" id="{93ECDE7E-ED59-40A3-BBCB-F0E4DE783D21}"/>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13A1A57-BCB8-4BF4-BFB6-5D5F466660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3" name="Slide Number Placeholder 5">
            <a:extLst>
              <a:ext uri="{FF2B5EF4-FFF2-40B4-BE49-F238E27FC236}">
                <a16:creationId xmlns:a16="http://schemas.microsoft.com/office/drawing/2014/main" id="{6329D740-EF81-4E0B-80B2-138075A52AF1}"/>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133570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BB53-4840-49D5-9C22-329B1E78F8A0}"/>
              </a:ext>
            </a:extLst>
          </p:cNvPr>
          <p:cNvSpPr>
            <a:spLocks noGrp="1"/>
          </p:cNvSpPr>
          <p:nvPr>
            <p:ph type="ctrTitle"/>
          </p:nvPr>
        </p:nvSpPr>
        <p:spPr>
          <a:xfrm>
            <a:off x="1143000" y="1122363"/>
            <a:ext cx="6858000" cy="2387600"/>
          </a:xfrm>
        </p:spPr>
        <p:txBody>
          <a:bodyPr anchor="b">
            <a:normAutofit/>
          </a:bodyPr>
          <a:lstStyle>
            <a:lvl1pPr algn="ctr">
              <a:defRPr sz="4400" b="1">
                <a:solidFill>
                  <a:srgbClr val="05692F"/>
                </a:solidFill>
                <a:latin typeface="Barlow" panose="000005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A9F33A25-52F4-4264-B9E0-41C9F3DE7238}"/>
              </a:ext>
            </a:extLst>
          </p:cNvPr>
          <p:cNvSpPr>
            <a:spLocks noGrp="1"/>
          </p:cNvSpPr>
          <p:nvPr>
            <p:ph type="subTitle" idx="1"/>
          </p:nvPr>
        </p:nvSpPr>
        <p:spPr>
          <a:xfrm>
            <a:off x="1143000" y="3602038"/>
            <a:ext cx="6858000" cy="1655762"/>
          </a:xfrm>
        </p:spPr>
        <p:txBody>
          <a:bodyPr>
            <a:normAutofit/>
          </a:bodyPr>
          <a:lstStyle>
            <a:lvl1pPr marL="0" indent="0" algn="ctr">
              <a:buNone/>
              <a:defRPr sz="2000" b="1">
                <a:latin typeface="Barlow"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D923493E-2F5D-46E4-B45B-B35B832DCC31}"/>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pic>
        <p:nvPicPr>
          <p:cNvPr id="8" name="Picture 9" descr="css_RED_mac-[Converted]">
            <a:extLst>
              <a:ext uri="{FF2B5EF4-FFF2-40B4-BE49-F238E27FC236}">
                <a16:creationId xmlns:a16="http://schemas.microsoft.com/office/drawing/2014/main" id="{FD22407D-576B-4DFF-842A-E036C00D0484}"/>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E34FC8C8-F809-4F9F-83ED-92F6F88F2A6B}"/>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8E9E2D5E-DD48-4F70-B954-D675F89EEFD7}"/>
              </a:ext>
            </a:extLst>
          </p:cNvPr>
          <p:cNvSpPr/>
          <p:nvPr userDrawn="1"/>
        </p:nvSpPr>
        <p:spPr>
          <a:xfrm rot="10800000" flipV="1">
            <a:off x="7581900" y="5570960"/>
            <a:ext cx="15621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pic>
        <p:nvPicPr>
          <p:cNvPr id="14" name="Picture 13">
            <a:extLst>
              <a:ext uri="{FF2B5EF4-FFF2-40B4-BE49-F238E27FC236}">
                <a16:creationId xmlns:a16="http://schemas.microsoft.com/office/drawing/2014/main" id="{C5A4637E-4999-4224-BD4E-77FC6EF9A4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Tree>
    <p:extLst>
      <p:ext uri="{BB962C8B-B14F-4D97-AF65-F5344CB8AC3E}">
        <p14:creationId xmlns:p14="http://schemas.microsoft.com/office/powerpoint/2010/main" val="94573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CA24A-6D2A-4663-B0CB-DAED436B7D35}"/>
              </a:ext>
            </a:extLst>
          </p:cNvPr>
          <p:cNvSpPr>
            <a:spLocks noGrp="1"/>
          </p:cNvSpPr>
          <p:nvPr>
            <p:ph type="title"/>
          </p:nvPr>
        </p:nvSpPr>
        <p:spPr>
          <a:xfrm>
            <a:off x="533400" y="228600"/>
            <a:ext cx="8077200" cy="1222861"/>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03E64169-7CD1-438A-95C7-06A5D001A6CD}"/>
              </a:ext>
            </a:extLst>
          </p:cNvPr>
          <p:cNvSpPr>
            <a:spLocks noGrp="1"/>
          </p:cNvSpPr>
          <p:nvPr>
            <p:ph idx="1"/>
          </p:nvPr>
        </p:nvSpPr>
        <p:spPr>
          <a:xfrm>
            <a:off x="533400" y="1676400"/>
            <a:ext cx="8077200" cy="4500563"/>
          </a:xfrm>
        </p:spPr>
        <p:txBody>
          <a:bodyPr/>
          <a:lstStyle>
            <a:lvl1pPr>
              <a:lnSpc>
                <a:spcPct val="110000"/>
              </a:lnSpc>
              <a:spcAft>
                <a:spcPts val="600"/>
              </a:spcAft>
              <a:defRPr/>
            </a:lvl1pPr>
            <a:lvl2pPr>
              <a:lnSpc>
                <a:spcPct val="110000"/>
              </a:lnSpc>
              <a:spcAft>
                <a:spcPts val="600"/>
              </a:spcAft>
              <a:defRPr/>
            </a:lvl2pPr>
            <a:lvl3pPr>
              <a:lnSpc>
                <a:spcPct val="110000"/>
              </a:lnSpc>
              <a:spcAft>
                <a:spcPts val="600"/>
              </a:spcAft>
              <a:defRPr/>
            </a:lvl3pPr>
            <a:lvl4pPr>
              <a:lnSpc>
                <a:spcPct val="110000"/>
              </a:lnSpc>
              <a:spcAft>
                <a:spcPts val="600"/>
              </a:spcAft>
              <a:defRPr/>
            </a:lvl4pPr>
            <a:lvl5pPr>
              <a:lnSpc>
                <a:spcPct val="110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9" descr="css_RED_mac-[Converted]">
            <a:extLst>
              <a:ext uri="{FF2B5EF4-FFF2-40B4-BE49-F238E27FC236}">
                <a16:creationId xmlns:a16="http://schemas.microsoft.com/office/drawing/2014/main" id="{64DA1377-968B-4E03-8754-36BD35D57176}"/>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3" name="Right Triangle 12">
            <a:extLst>
              <a:ext uri="{FF2B5EF4-FFF2-40B4-BE49-F238E27FC236}">
                <a16:creationId xmlns:a16="http://schemas.microsoft.com/office/drawing/2014/main" id="{CF966F4A-3B56-4794-A0B0-CCB0CE315EAC}"/>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
        <p:nvSpPr>
          <p:cNvPr id="16" name="Right Triangle 15">
            <a:extLst>
              <a:ext uri="{FF2B5EF4-FFF2-40B4-BE49-F238E27FC236}">
                <a16:creationId xmlns:a16="http://schemas.microsoft.com/office/drawing/2014/main" id="{DFF36ED0-E2C6-40A6-BB09-554E3A841E6A}"/>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A8B9EAAB-7741-4BEA-B027-F1F8DFA98C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8" name="Slide Number Placeholder 5">
            <a:extLst>
              <a:ext uri="{FF2B5EF4-FFF2-40B4-BE49-F238E27FC236}">
                <a16:creationId xmlns:a16="http://schemas.microsoft.com/office/drawing/2014/main" id="{9168A54F-AE6E-46A5-BDC6-E8D8818C9211}"/>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394183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13EA-D16D-4362-B533-E50F36584646}"/>
              </a:ext>
            </a:extLst>
          </p:cNvPr>
          <p:cNvSpPr>
            <a:spLocks noGrp="1"/>
          </p:cNvSpPr>
          <p:nvPr>
            <p:ph type="title"/>
          </p:nvPr>
        </p:nvSpPr>
        <p:spPr>
          <a:xfrm>
            <a:off x="623888" y="1709739"/>
            <a:ext cx="7886700" cy="2852737"/>
          </a:xfrm>
        </p:spPr>
        <p:txBody>
          <a:bodyPr anchor="b">
            <a:normAutofit/>
          </a:bodyPr>
          <a:lstStyle>
            <a:lvl1pPr>
              <a:defRPr sz="3600">
                <a:solidFill>
                  <a:srgbClr val="05692F"/>
                </a:solidFill>
                <a:latin typeface="Barlow ExtraBold" panose="000009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180F0287-469D-47DA-A68C-A4D437C3220A}"/>
              </a:ext>
            </a:extLst>
          </p:cNvPr>
          <p:cNvSpPr>
            <a:spLocks noGrp="1"/>
          </p:cNvSpPr>
          <p:nvPr>
            <p:ph type="body" idx="1"/>
          </p:nvPr>
        </p:nvSpPr>
        <p:spPr>
          <a:xfrm>
            <a:off x="623888" y="4589464"/>
            <a:ext cx="7886700" cy="1500187"/>
          </a:xfrm>
        </p:spPr>
        <p:txBody>
          <a:bodyPr>
            <a:normAutofit/>
          </a:bodyPr>
          <a:lstStyle>
            <a:lvl1pPr marL="0" indent="0">
              <a:buNone/>
              <a:defRPr sz="2000" b="1">
                <a:solidFill>
                  <a:srgbClr val="414042"/>
                </a:solidFill>
                <a:latin typeface="Barlow" panose="000005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8" name="Picture 9" descr="css_RED_mac-[Converted]">
            <a:extLst>
              <a:ext uri="{FF2B5EF4-FFF2-40B4-BE49-F238E27FC236}">
                <a16:creationId xmlns:a16="http://schemas.microsoft.com/office/drawing/2014/main" id="{1C08A43A-8A20-4FEF-B69F-BF1028C0D71D}"/>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0" name="Right Triangle 9">
            <a:extLst>
              <a:ext uri="{FF2B5EF4-FFF2-40B4-BE49-F238E27FC236}">
                <a16:creationId xmlns:a16="http://schemas.microsoft.com/office/drawing/2014/main" id="{AFFD2363-731F-4F04-A54E-220A15B5CEF8}"/>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
        <p:nvSpPr>
          <p:cNvPr id="12" name="Right Triangle 11">
            <a:extLst>
              <a:ext uri="{FF2B5EF4-FFF2-40B4-BE49-F238E27FC236}">
                <a16:creationId xmlns:a16="http://schemas.microsoft.com/office/drawing/2014/main" id="{A3F692E3-8001-4543-9C53-E902717F23E2}"/>
              </a:ext>
            </a:extLst>
          </p:cNvPr>
          <p:cNvSpPr/>
          <p:nvPr userDrawn="1"/>
        </p:nvSpPr>
        <p:spPr>
          <a:xfrm rot="5400000">
            <a:off x="114299" y="-114300"/>
            <a:ext cx="3124200" cy="33528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87C1FC6-AC03-4FD4-84AF-55E669CC2B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4" name="Slide Number Placeholder 5">
            <a:extLst>
              <a:ext uri="{FF2B5EF4-FFF2-40B4-BE49-F238E27FC236}">
                <a16:creationId xmlns:a16="http://schemas.microsoft.com/office/drawing/2014/main" id="{011A2AE2-CA6C-4D91-9B36-05272E95536A}"/>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19131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E40A-2054-4580-A11D-80EA00148833}"/>
              </a:ext>
            </a:extLst>
          </p:cNvPr>
          <p:cNvSpPr>
            <a:spLocks noGrp="1"/>
          </p:cNvSpPr>
          <p:nvPr>
            <p:ph type="title"/>
          </p:nvPr>
        </p:nvSpPr>
        <p:spPr/>
        <p:txBody>
          <a:bodyPr anchor="b">
            <a:norm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6E440AAA-6E9D-4F2A-9617-BB11AB89B6D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ED81C7-F69D-4814-A770-CEB75FC0649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9" descr="css_RED_mac-[Converted]">
            <a:extLst>
              <a:ext uri="{FF2B5EF4-FFF2-40B4-BE49-F238E27FC236}">
                <a16:creationId xmlns:a16="http://schemas.microsoft.com/office/drawing/2014/main" id="{7457861C-C1A9-4128-9742-4B61EBFFE19A}"/>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1AACC7F0-2387-46A1-8799-75BF2771D2A1}"/>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
        <p:nvSpPr>
          <p:cNvPr id="12" name="Right Triangle 11">
            <a:extLst>
              <a:ext uri="{FF2B5EF4-FFF2-40B4-BE49-F238E27FC236}">
                <a16:creationId xmlns:a16="http://schemas.microsoft.com/office/drawing/2014/main" id="{801CF14B-568A-4ECB-A091-C02D1E4EC817}"/>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780A193A-A21C-4FF4-8F37-F7F3AD8EFC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5" name="Slide Number Placeholder 5">
            <a:extLst>
              <a:ext uri="{FF2B5EF4-FFF2-40B4-BE49-F238E27FC236}">
                <a16:creationId xmlns:a16="http://schemas.microsoft.com/office/drawing/2014/main" id="{7EA8B19A-2223-4F12-A4B6-51F0F4AB30F9}"/>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119350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B5C2-5A20-4FE1-B238-CBF96AC6602E}"/>
              </a:ext>
            </a:extLst>
          </p:cNvPr>
          <p:cNvSpPr>
            <a:spLocks noGrp="1"/>
          </p:cNvSpPr>
          <p:nvPr>
            <p:ph type="title"/>
          </p:nvPr>
        </p:nvSpPr>
        <p:spPr>
          <a:xfrm>
            <a:off x="629841" y="365126"/>
            <a:ext cx="7886700" cy="1325563"/>
          </a:xfrm>
        </p:spPr>
        <p:txBody>
          <a:bodyPr>
            <a:normAutofit/>
          </a:bodyPr>
          <a:lstStyle>
            <a:lvl1pPr>
              <a:defRPr sz="3000"/>
            </a:lvl1pPr>
          </a:lstStyle>
          <a:p>
            <a:r>
              <a:rPr lang="en-US"/>
              <a:t>Click to edit Master title style</a:t>
            </a:r>
          </a:p>
        </p:txBody>
      </p:sp>
      <p:sp>
        <p:nvSpPr>
          <p:cNvPr id="3" name="Text Placeholder 2">
            <a:extLst>
              <a:ext uri="{FF2B5EF4-FFF2-40B4-BE49-F238E27FC236}">
                <a16:creationId xmlns:a16="http://schemas.microsoft.com/office/drawing/2014/main" id="{B43DECB7-DB95-4FCE-A9B2-43222182B18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81948A9-3664-4A28-8EDE-627B10A433D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963F40-F762-4200-B166-BA22ED4AF5E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61FE309-E498-4079-8134-13FAA2B82B2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9" descr="css_RED_mac-[Converted]">
            <a:extLst>
              <a:ext uri="{FF2B5EF4-FFF2-40B4-BE49-F238E27FC236}">
                <a16:creationId xmlns:a16="http://schemas.microsoft.com/office/drawing/2014/main" id="{9C7F3B89-D0A4-4318-9806-3B24762B53A4}"/>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3" name="Right Triangle 12">
            <a:extLst>
              <a:ext uri="{FF2B5EF4-FFF2-40B4-BE49-F238E27FC236}">
                <a16:creationId xmlns:a16="http://schemas.microsoft.com/office/drawing/2014/main" id="{2A2BC5A3-5F95-4402-BB3C-19D70F20DEC3}"/>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pic>
        <p:nvPicPr>
          <p:cNvPr id="14" name="Picture 13">
            <a:extLst>
              <a:ext uri="{FF2B5EF4-FFF2-40B4-BE49-F238E27FC236}">
                <a16:creationId xmlns:a16="http://schemas.microsoft.com/office/drawing/2014/main" id="{E5DF5896-1B0F-4D39-AF41-BBC15E28A0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5" name="Slide Number Placeholder 5">
            <a:extLst>
              <a:ext uri="{FF2B5EF4-FFF2-40B4-BE49-F238E27FC236}">
                <a16:creationId xmlns:a16="http://schemas.microsoft.com/office/drawing/2014/main" id="{90C43DC3-8C42-43C3-9A44-30E64C47BAF7}"/>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128375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DFEA-8F12-433B-B8D3-D16CF79E5400}"/>
              </a:ext>
            </a:extLst>
          </p:cNvPr>
          <p:cNvSpPr>
            <a:spLocks noGrp="1"/>
          </p:cNvSpPr>
          <p:nvPr>
            <p:ph type="title"/>
          </p:nvPr>
        </p:nvSpPr>
        <p:spPr/>
        <p:txBody>
          <a:bodyPr/>
          <a:lstStyle/>
          <a:p>
            <a:r>
              <a:rPr lang="en-US"/>
              <a:t>Click to edit Master title style</a:t>
            </a:r>
          </a:p>
        </p:txBody>
      </p:sp>
      <p:pic>
        <p:nvPicPr>
          <p:cNvPr id="7" name="Picture 9" descr="css_RED_mac-[Converted]">
            <a:extLst>
              <a:ext uri="{FF2B5EF4-FFF2-40B4-BE49-F238E27FC236}">
                <a16:creationId xmlns:a16="http://schemas.microsoft.com/office/drawing/2014/main" id="{2F7723FC-1EB8-48C2-B839-AFA04660AD93}"/>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9" name="Right Triangle 8">
            <a:extLst>
              <a:ext uri="{FF2B5EF4-FFF2-40B4-BE49-F238E27FC236}">
                <a16:creationId xmlns:a16="http://schemas.microsoft.com/office/drawing/2014/main" id="{67F9C003-1477-47F8-9B88-50B7DA1AC0B5}"/>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
        <p:nvSpPr>
          <p:cNvPr id="10" name="Right Triangle 9">
            <a:extLst>
              <a:ext uri="{FF2B5EF4-FFF2-40B4-BE49-F238E27FC236}">
                <a16:creationId xmlns:a16="http://schemas.microsoft.com/office/drawing/2014/main" id="{1A813382-5B53-4959-9D0B-307E01FDF475}"/>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7531659-4F51-4350-BBA8-300B5417A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2" name="Slide Number Placeholder 5">
            <a:extLst>
              <a:ext uri="{FF2B5EF4-FFF2-40B4-BE49-F238E27FC236}">
                <a16:creationId xmlns:a16="http://schemas.microsoft.com/office/drawing/2014/main" id="{8C272E47-7E26-4C74-81A5-5238405F4AD2}"/>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61810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9" descr="css_RED_mac-[Converted]">
            <a:extLst>
              <a:ext uri="{FF2B5EF4-FFF2-40B4-BE49-F238E27FC236}">
                <a16:creationId xmlns:a16="http://schemas.microsoft.com/office/drawing/2014/main" id="{1BAA1C51-E174-4C30-99BE-80845FEE1058}"/>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8" name="Right Triangle 7">
            <a:extLst>
              <a:ext uri="{FF2B5EF4-FFF2-40B4-BE49-F238E27FC236}">
                <a16:creationId xmlns:a16="http://schemas.microsoft.com/office/drawing/2014/main" id="{1FE9095D-B28C-41E4-8C2F-12EA3657443A}"/>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
        <p:nvSpPr>
          <p:cNvPr id="9" name="Right Triangle 8">
            <a:extLst>
              <a:ext uri="{FF2B5EF4-FFF2-40B4-BE49-F238E27FC236}">
                <a16:creationId xmlns:a16="http://schemas.microsoft.com/office/drawing/2014/main" id="{7728F35E-A442-4339-92B3-4222E1F3B76E}"/>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A0551A1-7EAD-4C3B-A051-98CF247A26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1" name="Slide Number Placeholder 5">
            <a:extLst>
              <a:ext uri="{FF2B5EF4-FFF2-40B4-BE49-F238E27FC236}">
                <a16:creationId xmlns:a16="http://schemas.microsoft.com/office/drawing/2014/main" id="{C388AF89-1080-4447-B2E1-ACEFB3C33E7A}"/>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367063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30EB8-36A4-4438-BF05-BE8F961102F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8C57E57-EDC4-41D7-97DF-E06A0587DA4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6B0463-EA10-45AF-8B3D-DCB1AAE508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9" name="Picture 9" descr="css_RED_mac-[Converted]">
            <a:extLst>
              <a:ext uri="{FF2B5EF4-FFF2-40B4-BE49-F238E27FC236}">
                <a16:creationId xmlns:a16="http://schemas.microsoft.com/office/drawing/2014/main" id="{DA4475FB-D2C7-4779-9537-EA4D89CD99CA}"/>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828F371C-9B73-4FD0-9EC4-9161FB6F3323}"/>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4042"/>
              </a:solidFill>
            </a:endParaRPr>
          </a:p>
        </p:txBody>
      </p:sp>
      <p:sp>
        <p:nvSpPr>
          <p:cNvPr id="12" name="Right Triangle 11">
            <a:extLst>
              <a:ext uri="{FF2B5EF4-FFF2-40B4-BE49-F238E27FC236}">
                <a16:creationId xmlns:a16="http://schemas.microsoft.com/office/drawing/2014/main" id="{44D26E71-6405-47C3-92B2-0745669172F1}"/>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040296FD-6ABB-42EE-9C00-B2866D3F17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4" name="Slide Number Placeholder 5">
            <a:extLst>
              <a:ext uri="{FF2B5EF4-FFF2-40B4-BE49-F238E27FC236}">
                <a16:creationId xmlns:a16="http://schemas.microsoft.com/office/drawing/2014/main" id="{2EA4387A-72D8-4A4A-A2E7-E65510C2A753}"/>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dirty="0"/>
          </a:p>
        </p:txBody>
      </p:sp>
    </p:spTree>
    <p:extLst>
      <p:ext uri="{BB962C8B-B14F-4D97-AF65-F5344CB8AC3E}">
        <p14:creationId xmlns:p14="http://schemas.microsoft.com/office/powerpoint/2010/main" val="196284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7DD25E-C024-43C9-94A0-9595DCAA2DC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D3E291-5493-4866-9D2C-ACA3680A05E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4944877"/>
      </p:ext>
    </p:extLst>
  </p:cSld>
  <p:clrMap bg1="lt1" tx1="dk1" bg2="lt2" tx2="dk2" accent1="accent1" accent2="accent2" accent3="accent3" accent4="accent4" accent5="accent5" accent6="accent6" hlink="hlink" folHlink="folHlink"/>
  <p:sldLayoutIdLst>
    <p:sldLayoutId id="2147484323"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Lst>
  <p:hf hdr="0" dt="0"/>
  <p:txStyles>
    <p:title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p:titleStyle>
    <p:bodyStyle>
      <a:lvl1pPr marL="171450" indent="-171450" algn="l" defTabSz="685800" rtl="0" eaLnBrk="1" latinLnBrk="0" hangingPunct="1">
        <a:lnSpc>
          <a:spcPct val="110000"/>
        </a:lnSpc>
        <a:spcBef>
          <a:spcPts val="750"/>
        </a:spcBef>
        <a:spcAft>
          <a:spcPts val="600"/>
        </a:spcAft>
        <a:buFont typeface="Arial" panose="020B0604020202020204" pitchFamily="34" charset="0"/>
        <a:buChar char="•"/>
        <a:defRPr sz="2000" kern="1200">
          <a:solidFill>
            <a:schemeClr val="tx1"/>
          </a:solidFill>
          <a:latin typeface="Barlow" panose="00000500000000000000" pitchFamily="2" charset="0"/>
          <a:ea typeface="+mn-ea"/>
          <a:cs typeface="+mn-cs"/>
        </a:defRPr>
      </a:lvl1pPr>
      <a:lvl2pPr marL="514350" indent="-171450" algn="l" defTabSz="685800" rtl="0" eaLnBrk="1" latinLnBrk="0" hangingPunct="1">
        <a:lnSpc>
          <a:spcPct val="110000"/>
        </a:lnSpc>
        <a:spcBef>
          <a:spcPts val="375"/>
        </a:spcBef>
        <a:spcAft>
          <a:spcPts val="600"/>
        </a:spcAft>
        <a:buFont typeface="Barlow" panose="00000500000000000000" pitchFamily="2" charset="0"/>
        <a:buChar char="−"/>
        <a:defRPr sz="1800" kern="1200">
          <a:solidFill>
            <a:schemeClr val="tx1"/>
          </a:solidFill>
          <a:latin typeface="Barlow" panose="00000500000000000000" pitchFamily="2" charset="0"/>
          <a:ea typeface="+mn-ea"/>
          <a:cs typeface="+mn-cs"/>
        </a:defRPr>
      </a:lvl2pPr>
      <a:lvl3pPr marL="857250" indent="-171450" algn="l" defTabSz="685800" rtl="0" eaLnBrk="1" latinLnBrk="0" hangingPunct="1">
        <a:lnSpc>
          <a:spcPct val="110000"/>
        </a:lnSpc>
        <a:spcBef>
          <a:spcPts val="375"/>
        </a:spcBef>
        <a:spcAft>
          <a:spcPts val="600"/>
        </a:spcAft>
        <a:buFont typeface="Wingdings" panose="05000000000000000000" pitchFamily="2" charset="2"/>
        <a:buChar char="§"/>
        <a:defRPr sz="1500" kern="1200">
          <a:solidFill>
            <a:schemeClr val="tx1"/>
          </a:solidFill>
          <a:latin typeface="Barlow" panose="00000500000000000000" pitchFamily="2" charset="0"/>
          <a:ea typeface="+mn-ea"/>
          <a:cs typeface="+mn-cs"/>
        </a:defRPr>
      </a:lvl3pPr>
      <a:lvl4pPr marL="1200150" indent="-171450" algn="l" defTabSz="685800" rtl="0" eaLnBrk="1" latinLnBrk="0" hangingPunct="1">
        <a:lnSpc>
          <a:spcPct val="110000"/>
        </a:lnSpc>
        <a:spcBef>
          <a:spcPts val="375"/>
        </a:spcBef>
        <a:spcAft>
          <a:spcPts val="600"/>
        </a:spcAft>
        <a:buFont typeface="Courier New" panose="02070309020205020404" pitchFamily="49" charset="0"/>
        <a:buChar char="o"/>
        <a:defRPr sz="1350" kern="1200">
          <a:solidFill>
            <a:schemeClr val="tx1"/>
          </a:solidFill>
          <a:latin typeface="Barlow" panose="00000500000000000000" pitchFamily="2" charset="0"/>
          <a:ea typeface="+mn-ea"/>
          <a:cs typeface="+mn-cs"/>
        </a:defRPr>
      </a:lvl4pPr>
      <a:lvl5pPr marL="1543050" indent="-171450" algn="l" defTabSz="685800" rtl="0" eaLnBrk="1" latinLnBrk="0" hangingPunct="1">
        <a:lnSpc>
          <a:spcPct val="110000"/>
        </a:lnSpc>
        <a:spcBef>
          <a:spcPts val="375"/>
        </a:spcBef>
        <a:spcAft>
          <a:spcPts val="600"/>
        </a:spcAft>
        <a:buFont typeface="Wingdings" panose="05000000000000000000" pitchFamily="2" charset="2"/>
        <a:buChar char="Ø"/>
        <a:defRPr sz="1350" kern="1200">
          <a:solidFill>
            <a:schemeClr val="tx1"/>
          </a:solidFill>
          <a:latin typeface="Barlow"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studentaid.gov/loan-simulator/repayment/wizard/personal-info/select-what-applie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geeksvgs.com/id/10781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geeksvgs.com/id/107812"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pixabay.com/en/girl-young-beautiful-people-female-31001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pixabay.com/en/girl-young-beautiful-people-female-31001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pixabay.com/en/business-person-blue-businessman-310217/"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pixabay.com/en/business-person-blue-businessman-310217/"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pixabay.com/en/business-person-blue-businessman-310217/"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9536-9A9F-4982-BE24-9DB096D1A297}"/>
              </a:ext>
            </a:extLst>
          </p:cNvPr>
          <p:cNvSpPr>
            <a:spLocks noGrp="1"/>
          </p:cNvSpPr>
          <p:nvPr>
            <p:ph type="ctrTitle"/>
          </p:nvPr>
        </p:nvSpPr>
        <p:spPr/>
        <p:txBody>
          <a:bodyPr/>
          <a:lstStyle/>
          <a:p>
            <a:r>
              <a:rPr lang="en-US" dirty="0">
                <a:latin typeface="Barlow ExtraBold"/>
              </a:rPr>
              <a:t>EDCAP Counselors</a:t>
            </a:r>
            <a:br>
              <a:rPr lang="en-US" dirty="0">
                <a:latin typeface="Barlow ExtraBold"/>
              </a:rPr>
            </a:br>
            <a:r>
              <a:rPr lang="en-US" dirty="0">
                <a:latin typeface="Barlow ExtraBold"/>
              </a:rPr>
              <a:t>Training 2021</a:t>
            </a:r>
            <a:br>
              <a:rPr lang="en-US" dirty="0"/>
            </a:br>
            <a:r>
              <a:rPr lang="en-US" dirty="0">
                <a:solidFill>
                  <a:srgbClr val="414042"/>
                </a:solidFill>
                <a:latin typeface="Barlow ExtraBold"/>
              </a:rPr>
              <a:t>Module 7: Problems &amp; Cures</a:t>
            </a:r>
          </a:p>
        </p:txBody>
      </p:sp>
      <p:sp>
        <p:nvSpPr>
          <p:cNvPr id="6" name="Subtitle 5">
            <a:extLst>
              <a:ext uri="{FF2B5EF4-FFF2-40B4-BE49-F238E27FC236}">
                <a16:creationId xmlns:a16="http://schemas.microsoft.com/office/drawing/2014/main" id="{7392C17F-37EB-4A16-907A-692C513DC79F}"/>
              </a:ext>
            </a:extLst>
          </p:cNvPr>
          <p:cNvSpPr>
            <a:spLocks noGrp="1"/>
          </p:cNvSpPr>
          <p:nvPr>
            <p:ph type="subTitle" idx="1"/>
          </p:nvPr>
        </p:nvSpPr>
        <p:spPr>
          <a:xfrm>
            <a:off x="2209800" y="3934827"/>
            <a:ext cx="6400800" cy="1284751"/>
          </a:xfrm>
        </p:spPr>
        <p:txBody>
          <a:bodyPr vert="horz" lIns="91440" tIns="45720" rIns="91440" bIns="45720" rtlCol="0" anchor="t">
            <a:normAutofit/>
          </a:bodyPr>
          <a:lstStyle/>
          <a:p>
            <a:pPr>
              <a:spcBef>
                <a:spcPts val="0"/>
              </a:spcBef>
            </a:pPr>
            <a:r>
              <a:rPr lang="en-US" b="0" dirty="0">
                <a:latin typeface="Barlow"/>
              </a:rPr>
              <a:t>EDCAP Volunteer Program Training</a:t>
            </a:r>
            <a:endParaRPr lang="en-US"/>
          </a:p>
          <a:p>
            <a:pPr>
              <a:spcBef>
                <a:spcPts val="0"/>
              </a:spcBef>
            </a:pPr>
            <a:r>
              <a:rPr lang="en-US" b="0" dirty="0">
                <a:latin typeface="Barlow"/>
              </a:rPr>
              <a:t>Date of Presentation: Monday, November 8, 2021</a:t>
            </a:r>
            <a:endParaRPr lang="en-US" b="0"/>
          </a:p>
          <a:p>
            <a:pPr>
              <a:spcBef>
                <a:spcPts val="0"/>
              </a:spcBef>
            </a:pPr>
            <a:r>
              <a:rPr lang="en-US" b="0" dirty="0">
                <a:latin typeface="Barlow"/>
              </a:rPr>
              <a:t>Presenters: Courtney Davis and Nancy Nierman</a:t>
            </a:r>
            <a:endParaRPr lang="en-US" b="0" dirty="0"/>
          </a:p>
        </p:txBody>
      </p:sp>
    </p:spTree>
    <p:extLst>
      <p:ext uri="{BB962C8B-B14F-4D97-AF65-F5344CB8AC3E}">
        <p14:creationId xmlns:p14="http://schemas.microsoft.com/office/powerpoint/2010/main" val="3841126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Income Driven Repayment (IDR) Plans, (Cont’d)</a:t>
            </a:r>
          </a:p>
        </p:txBody>
      </p:sp>
      <p:sp>
        <p:nvSpPr>
          <p:cNvPr id="6" name="object 10">
            <a:extLst>
              <a:ext uri="{FF2B5EF4-FFF2-40B4-BE49-F238E27FC236}">
                <a16:creationId xmlns:a16="http://schemas.microsoft.com/office/drawing/2014/main" id="{6ECA15F9-CB39-4357-9BDC-26F6D780586F}"/>
              </a:ext>
            </a:extLst>
          </p:cNvPr>
          <p:cNvSpPr txBox="1"/>
          <p:nvPr/>
        </p:nvSpPr>
        <p:spPr>
          <a:xfrm>
            <a:off x="533400" y="1699273"/>
            <a:ext cx="7738745" cy="2567369"/>
          </a:xfrm>
          <a:prstGeom prst="rect">
            <a:avLst/>
          </a:prstGeom>
        </p:spPr>
        <p:txBody>
          <a:bodyPr vert="horz" wrap="square" lIns="0" tIns="12700" rIns="0" bIns="0" rtlCol="0">
            <a:spAutoFit/>
          </a:bodyPr>
          <a:lstStyle/>
          <a:p>
            <a:pPr marL="360045" marR="224154" lvl="0" indent="-343535" algn="l" defTabSz="914400" rtl="0" eaLnBrk="1" fontAlgn="auto" latinLnBrk="0" hangingPunct="1">
              <a:lnSpc>
                <a:spcPct val="100000"/>
              </a:lnSpc>
              <a:spcBef>
                <a:spcPts val="1240"/>
              </a:spcBef>
              <a:spcAft>
                <a:spcPts val="0"/>
              </a:spcAft>
              <a:buClrTx/>
              <a:buSzTx/>
              <a:buFont typeface="Arial"/>
              <a:buChar char="•"/>
              <a:tabLst>
                <a:tab pos="360045" algn="l"/>
                <a:tab pos="360680" algn="l"/>
              </a:tabLst>
              <a:defRPr/>
            </a:pPr>
            <a:r>
              <a:rPr lang="en-US" sz="2000" dirty="0">
                <a:solidFill>
                  <a:prstClr val="black"/>
                </a:solidFill>
                <a:latin typeface="Barlow"/>
                <a:cs typeface="Barlow"/>
              </a:rPr>
              <a:t>Income, family size and tax filing status must be recertified annually.</a:t>
            </a:r>
          </a:p>
          <a:p>
            <a:pPr marL="360045" marR="224154" lvl="0" indent="-343535" algn="l" defTabSz="914400" rtl="0" eaLnBrk="1" fontAlgn="auto" latinLnBrk="0" hangingPunct="1">
              <a:lnSpc>
                <a:spcPct val="100000"/>
              </a:lnSpc>
              <a:spcBef>
                <a:spcPts val="1240"/>
              </a:spcBef>
              <a:spcAft>
                <a:spcPts val="0"/>
              </a:spcAft>
              <a:buClrTx/>
              <a:buSzTx/>
              <a:buFont typeface="Arial"/>
              <a:buChar char="•"/>
              <a:tabLst>
                <a:tab pos="360045" algn="l"/>
                <a:tab pos="360680" algn="l"/>
              </a:tabLst>
              <a:defRPr/>
            </a:pPr>
            <a:r>
              <a:rPr lang="en-US" sz="2000" dirty="0">
                <a:solidFill>
                  <a:prstClr val="black"/>
                </a:solidFill>
                <a:latin typeface="Barlow"/>
                <a:cs typeface="Barlow"/>
              </a:rPr>
              <a:t>Loan balances will be forgiven after paying into an IDR plan for 20-25 years (depending on the plan and the type of loan you have). </a:t>
            </a:r>
          </a:p>
          <a:p>
            <a:pPr marL="817245" marR="224154" lvl="1" indent="-343535">
              <a:spcBef>
                <a:spcPts val="1240"/>
              </a:spcBef>
              <a:buFont typeface="Courier New" panose="02070309020205020404" pitchFamily="49" charset="0"/>
              <a:buChar char="-"/>
              <a:tabLst>
                <a:tab pos="360045" algn="l"/>
                <a:tab pos="360680" algn="l"/>
              </a:tabLst>
              <a:defRPr/>
            </a:pPr>
            <a:r>
              <a:rPr lang="en-US" dirty="0">
                <a:solidFill>
                  <a:prstClr val="black"/>
                </a:solidFill>
                <a:latin typeface="Barlow"/>
                <a:cs typeface="Barlow"/>
              </a:rPr>
              <a:t>No employment requirements</a:t>
            </a:r>
          </a:p>
          <a:p>
            <a:pPr marL="817245" marR="224154" lvl="1" indent="-343535">
              <a:spcBef>
                <a:spcPts val="1240"/>
              </a:spcBef>
              <a:buFont typeface="Courier New" panose="02070309020205020404" pitchFamily="49" charset="0"/>
              <a:buChar char="-"/>
              <a:tabLst>
                <a:tab pos="360045" algn="l"/>
                <a:tab pos="360680" algn="l"/>
              </a:tabLst>
              <a:defRPr/>
            </a:pPr>
            <a:r>
              <a:rPr lang="en-US" dirty="0">
                <a:solidFill>
                  <a:prstClr val="black"/>
                </a:solidFill>
                <a:latin typeface="Barlow"/>
                <a:cs typeface="Barlow"/>
              </a:rPr>
              <a:t>Forgiven balances may be taxable</a:t>
            </a:r>
          </a:p>
        </p:txBody>
      </p:sp>
      <p:sp>
        <p:nvSpPr>
          <p:cNvPr id="3" name="Slide Number Placeholder 2">
            <a:extLst>
              <a:ext uri="{FF2B5EF4-FFF2-40B4-BE49-F238E27FC236}">
                <a16:creationId xmlns:a16="http://schemas.microsoft.com/office/drawing/2014/main" id="{ACDADCF6-2AA7-4D0F-A239-CEBE3F059443}"/>
              </a:ext>
            </a:extLst>
          </p:cNvPr>
          <p:cNvSpPr>
            <a:spLocks noGrp="1"/>
          </p:cNvSpPr>
          <p:nvPr>
            <p:ph type="sldNum" sz="quarter" idx="12"/>
          </p:nvPr>
        </p:nvSpPr>
        <p:spPr/>
        <p:txBody>
          <a:bodyPr/>
          <a:lstStyle/>
          <a:p>
            <a:pPr>
              <a:defRPr/>
            </a:pPr>
            <a:fld id="{E97B734B-BE99-4B13-8B3B-73BDADC290B3}" type="slidenum">
              <a:rPr lang="en-US" smtClean="0"/>
              <a:pPr>
                <a:defRPr/>
              </a:pPr>
              <a:t>10</a:t>
            </a:fld>
            <a:endParaRPr lang="en-US" dirty="0"/>
          </a:p>
        </p:txBody>
      </p:sp>
    </p:spTree>
    <p:extLst>
      <p:ext uri="{BB962C8B-B14F-4D97-AF65-F5344CB8AC3E}">
        <p14:creationId xmlns:p14="http://schemas.microsoft.com/office/powerpoint/2010/main" val="3700125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Federal Poverty Levels 2021</a:t>
            </a:r>
          </a:p>
        </p:txBody>
      </p:sp>
      <p:pic>
        <p:nvPicPr>
          <p:cNvPr id="16" name="Picture 15">
            <a:extLst>
              <a:ext uri="{FF2B5EF4-FFF2-40B4-BE49-F238E27FC236}">
                <a16:creationId xmlns:a16="http://schemas.microsoft.com/office/drawing/2014/main" id="{CA5B78DC-E264-46AF-91C8-F00573319EC7}"/>
              </a:ext>
            </a:extLst>
          </p:cNvPr>
          <p:cNvPicPr>
            <a:picLocks noChangeAspect="1"/>
          </p:cNvPicPr>
          <p:nvPr/>
        </p:nvPicPr>
        <p:blipFill rotWithShape="1">
          <a:blip r:embed="rId3"/>
          <a:srcRect l="3226" t="34755" r="50000" b="30454"/>
          <a:stretch/>
        </p:blipFill>
        <p:spPr>
          <a:xfrm>
            <a:off x="533399" y="1553496"/>
            <a:ext cx="7676535" cy="4021394"/>
          </a:xfrm>
          <a:prstGeom prst="rect">
            <a:avLst/>
          </a:prstGeom>
        </p:spPr>
      </p:pic>
      <p:sp>
        <p:nvSpPr>
          <p:cNvPr id="3" name="Slide Number Placeholder 2">
            <a:extLst>
              <a:ext uri="{FF2B5EF4-FFF2-40B4-BE49-F238E27FC236}">
                <a16:creationId xmlns:a16="http://schemas.microsoft.com/office/drawing/2014/main" id="{BC75E759-584C-469D-BD65-E08B9BE8A188}"/>
              </a:ext>
            </a:extLst>
          </p:cNvPr>
          <p:cNvSpPr>
            <a:spLocks noGrp="1"/>
          </p:cNvSpPr>
          <p:nvPr>
            <p:ph type="sldNum" sz="quarter" idx="12"/>
          </p:nvPr>
        </p:nvSpPr>
        <p:spPr/>
        <p:txBody>
          <a:bodyPr/>
          <a:lstStyle/>
          <a:p>
            <a:pPr>
              <a:defRPr/>
            </a:pPr>
            <a:fld id="{E97B734B-BE99-4B13-8B3B-73BDADC290B3}" type="slidenum">
              <a:rPr lang="en-US" smtClean="0"/>
              <a:pPr>
                <a:defRPr/>
              </a:pPr>
              <a:t>11</a:t>
            </a:fld>
            <a:endParaRPr lang="en-US" dirty="0"/>
          </a:p>
        </p:txBody>
      </p:sp>
    </p:spTree>
    <p:extLst>
      <p:ext uri="{BB962C8B-B14F-4D97-AF65-F5344CB8AC3E}">
        <p14:creationId xmlns:p14="http://schemas.microsoft.com/office/powerpoint/2010/main" val="344361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Income Driven Repayment (IDR) Plans</a:t>
            </a:r>
          </a:p>
        </p:txBody>
      </p:sp>
      <p:graphicFrame>
        <p:nvGraphicFramePr>
          <p:cNvPr id="12" name="Table 4">
            <a:extLst>
              <a:ext uri="{FF2B5EF4-FFF2-40B4-BE49-F238E27FC236}">
                <a16:creationId xmlns:a16="http://schemas.microsoft.com/office/drawing/2014/main" id="{16F94EEF-4E02-429D-A03F-AA5283C50D84}"/>
              </a:ext>
            </a:extLst>
          </p:cNvPr>
          <p:cNvGraphicFramePr>
            <a:graphicFrameLocks noGrp="1"/>
          </p:cNvGraphicFramePr>
          <p:nvPr>
            <p:extLst>
              <p:ext uri="{D42A27DB-BD31-4B8C-83A1-F6EECF244321}">
                <p14:modId xmlns:p14="http://schemas.microsoft.com/office/powerpoint/2010/main" val="621628358"/>
              </p:ext>
            </p:extLst>
          </p:nvPr>
        </p:nvGraphicFramePr>
        <p:xfrm>
          <a:off x="533400" y="1625860"/>
          <a:ext cx="7941563" cy="3886200"/>
        </p:xfrm>
        <a:graphic>
          <a:graphicData uri="http://schemas.openxmlformats.org/drawingml/2006/table">
            <a:tbl>
              <a:tblPr firstRow="1" bandRow="1"/>
              <a:tblGrid>
                <a:gridCol w="2017736">
                  <a:extLst>
                    <a:ext uri="{9D8B030D-6E8A-4147-A177-3AD203B41FA5}">
                      <a16:colId xmlns:a16="http://schemas.microsoft.com/office/drawing/2014/main" val="2464913682"/>
                    </a:ext>
                  </a:extLst>
                </a:gridCol>
                <a:gridCol w="1974609">
                  <a:extLst>
                    <a:ext uri="{9D8B030D-6E8A-4147-A177-3AD203B41FA5}">
                      <a16:colId xmlns:a16="http://schemas.microsoft.com/office/drawing/2014/main" val="3615717369"/>
                    </a:ext>
                  </a:extLst>
                </a:gridCol>
                <a:gridCol w="1974609">
                  <a:extLst>
                    <a:ext uri="{9D8B030D-6E8A-4147-A177-3AD203B41FA5}">
                      <a16:colId xmlns:a16="http://schemas.microsoft.com/office/drawing/2014/main" val="1383759287"/>
                    </a:ext>
                  </a:extLst>
                </a:gridCol>
                <a:gridCol w="1974609">
                  <a:extLst>
                    <a:ext uri="{9D8B030D-6E8A-4147-A177-3AD203B41FA5}">
                      <a16:colId xmlns:a16="http://schemas.microsoft.com/office/drawing/2014/main" val="646746492"/>
                    </a:ext>
                  </a:extLst>
                </a:gridCol>
              </a:tblGrid>
              <a:tr h="550545">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US" sz="1400" dirty="0">
                          <a:latin typeface="Barlow" panose="00000500000000000000" pitchFamily="2" charset="0"/>
                        </a:rPr>
                        <a:t>Revised Pay As You Earn (REPAYE)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6839"/>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US" sz="1400" dirty="0">
                          <a:latin typeface="Barlow" panose="00000500000000000000" pitchFamily="2" charset="0"/>
                        </a:rPr>
                        <a:t>Pay As You Earn (PAYE)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6839"/>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US" sz="1400" dirty="0">
                          <a:latin typeface="Barlow" panose="00000500000000000000" pitchFamily="2" charset="0"/>
                        </a:rPr>
                        <a:t>Income Based Repayment (IBR)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6839"/>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US" sz="1400" dirty="0">
                          <a:latin typeface="Barlow" panose="00000500000000000000" pitchFamily="2" charset="0"/>
                        </a:rPr>
                        <a:t>Income Contingent Repayment (ICR)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6839"/>
                    </a:solidFill>
                  </a:tcPr>
                </a:tc>
                <a:extLst>
                  <a:ext uri="{0D108BD9-81ED-4DB2-BD59-A6C34878D82A}">
                    <a16:rowId xmlns:a16="http://schemas.microsoft.com/office/drawing/2014/main" val="3945244004"/>
                  </a:ext>
                </a:extLst>
              </a:tr>
              <a:tr h="51816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300" dirty="0">
                          <a:latin typeface="Barlow" panose="00000500000000000000" pitchFamily="2" charset="0"/>
                        </a:rPr>
                        <a:t>Payment=10% of Discretionary Income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300" dirty="0">
                          <a:latin typeface="Barlow" panose="00000500000000000000" pitchFamily="2" charset="0"/>
                        </a:rPr>
                        <a:t>Payment=10% of Discretionary Income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300" dirty="0">
                          <a:latin typeface="Barlow" panose="00000500000000000000" pitchFamily="2" charset="0"/>
                        </a:rPr>
                        <a:t>Payment=10%-15% of Discretionary Income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300" dirty="0">
                          <a:latin typeface="Barlow" panose="00000500000000000000" pitchFamily="2" charset="0"/>
                        </a:rPr>
                        <a:t>Payment=up to 20% of Discretionary Income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975612025"/>
                  </a:ext>
                </a:extLst>
              </a:tr>
              <a:tr h="51816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300" dirty="0">
                          <a:latin typeface="Barlow" panose="00000500000000000000" pitchFamily="2" charset="0"/>
                        </a:rPr>
                        <a:t>Only Direct Loans are eligible.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300" dirty="0">
                          <a:latin typeface="Barlow" panose="00000500000000000000" pitchFamily="2" charset="0"/>
                        </a:rPr>
                        <a:t>Only Direct Loans are eligible.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300" dirty="0">
                          <a:latin typeface="Barlow" panose="00000500000000000000" pitchFamily="2" charset="0"/>
                        </a:rPr>
                        <a:t>Direct Loans &amp; FFEL Loans are eligible.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300" dirty="0">
                          <a:latin typeface="Barlow" panose="00000500000000000000" pitchFamily="2" charset="0"/>
                        </a:rPr>
                        <a:t>Only Direct Loans are eligible.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3516882461"/>
                  </a:ext>
                </a:extLst>
              </a:tr>
              <a:tr h="939165">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300" dirty="0">
                          <a:latin typeface="Barlow" panose="00000500000000000000" pitchFamily="2" charset="0"/>
                        </a:rPr>
                        <a:t>No cap on payments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300" dirty="0">
                          <a:latin typeface="Barlow" panose="00000500000000000000" pitchFamily="2" charset="0"/>
                        </a:rPr>
                        <a:t>Payments capped at Standard 10-Year Fixed rate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300" dirty="0">
                          <a:latin typeface="Barlow" panose="00000500000000000000" pitchFamily="2" charset="0"/>
                        </a:rPr>
                        <a:t>Payments capped at Standard 10-Year Fixed rate</a:t>
                      </a:r>
                    </a:p>
                    <a:p>
                      <a:endParaRPr lang="en-US" sz="1300" dirty="0">
                        <a:latin typeface="Barlow" panose="000005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300" dirty="0">
                          <a:latin typeface="Barlow" panose="00000500000000000000" pitchFamily="2" charset="0"/>
                        </a:rPr>
                        <a:t>No cap on payments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439281692"/>
                  </a:ext>
                </a:extLst>
              </a:tr>
              <a:tr h="136017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300" dirty="0">
                          <a:latin typeface="Barlow" panose="00000500000000000000" pitchFamily="2" charset="0"/>
                        </a:rPr>
                        <a:t>Married borrowers beware. Payments based on combined income of you and your spouse regardless of tax filing status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300" dirty="0">
                          <a:latin typeface="Barlow" panose="00000500000000000000" pitchFamily="2" charset="0"/>
                        </a:rPr>
                        <a:t>Only available to “New Borrowers” (Later than October 1, 2007 and must have a loan disbursed after October 1, 2011)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300" dirty="0">
                          <a:latin typeface="Barlow" panose="00000500000000000000" pitchFamily="2" charset="0"/>
                        </a:rPr>
                        <a:t>Only option for FFEL Loan holders.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300" dirty="0">
                          <a:latin typeface="Barlow" panose="00000500000000000000" pitchFamily="2" charset="0"/>
                        </a:rPr>
                        <a:t>Only option for Direct Consolidation Loans containing Parent Plus Loans.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2705026230"/>
                  </a:ext>
                </a:extLst>
              </a:tr>
            </a:tbl>
          </a:graphicData>
        </a:graphic>
      </p:graphicFrame>
      <p:sp>
        <p:nvSpPr>
          <p:cNvPr id="13" name="Rectangle: Rounded Corners 12">
            <a:extLst>
              <a:ext uri="{FF2B5EF4-FFF2-40B4-BE49-F238E27FC236}">
                <a16:creationId xmlns:a16="http://schemas.microsoft.com/office/drawing/2014/main" id="{76F96B14-0AE1-4F09-8D1D-B17B72CF2478}"/>
              </a:ext>
            </a:extLst>
          </p:cNvPr>
          <p:cNvSpPr/>
          <p:nvPr/>
        </p:nvSpPr>
        <p:spPr>
          <a:xfrm>
            <a:off x="533400" y="5686459"/>
            <a:ext cx="7941563" cy="434423"/>
          </a:xfrm>
          <a:prstGeom prst="roundRect">
            <a:avLst/>
          </a:prstGeom>
          <a:solidFill>
            <a:srgbClr val="E8C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Barlow" panose="00000500000000000000" pitchFamily="2" charset="0"/>
              </a:rPr>
              <a:t>All plans are eligible for PSLF</a:t>
            </a:r>
          </a:p>
        </p:txBody>
      </p:sp>
      <p:sp>
        <p:nvSpPr>
          <p:cNvPr id="3" name="Slide Number Placeholder 2">
            <a:extLst>
              <a:ext uri="{FF2B5EF4-FFF2-40B4-BE49-F238E27FC236}">
                <a16:creationId xmlns:a16="http://schemas.microsoft.com/office/drawing/2014/main" id="{910F3B9F-0791-46DD-B80C-D8680E6C6B4D}"/>
              </a:ext>
            </a:extLst>
          </p:cNvPr>
          <p:cNvSpPr>
            <a:spLocks noGrp="1"/>
          </p:cNvSpPr>
          <p:nvPr>
            <p:ph type="sldNum" sz="quarter" idx="12"/>
          </p:nvPr>
        </p:nvSpPr>
        <p:spPr/>
        <p:txBody>
          <a:bodyPr/>
          <a:lstStyle/>
          <a:p>
            <a:pPr>
              <a:defRPr/>
            </a:pPr>
            <a:fld id="{E97B734B-BE99-4B13-8B3B-73BDADC290B3}" type="slidenum">
              <a:rPr lang="en-US" smtClean="0"/>
              <a:pPr>
                <a:defRPr/>
              </a:pPr>
              <a:t>12</a:t>
            </a:fld>
            <a:endParaRPr lang="en-US" dirty="0"/>
          </a:p>
        </p:txBody>
      </p:sp>
    </p:spTree>
    <p:extLst>
      <p:ext uri="{BB962C8B-B14F-4D97-AF65-F5344CB8AC3E}">
        <p14:creationId xmlns:p14="http://schemas.microsoft.com/office/powerpoint/2010/main" val="3881178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Determining The Best IDR Plan</a:t>
            </a:r>
          </a:p>
        </p:txBody>
      </p:sp>
      <p:sp>
        <p:nvSpPr>
          <p:cNvPr id="4" name="object 3">
            <a:extLst>
              <a:ext uri="{FF2B5EF4-FFF2-40B4-BE49-F238E27FC236}">
                <a16:creationId xmlns:a16="http://schemas.microsoft.com/office/drawing/2014/main" id="{A1AB32C5-86C8-4CF2-ABA3-08160903524C}"/>
              </a:ext>
            </a:extLst>
          </p:cNvPr>
          <p:cNvSpPr txBox="1"/>
          <p:nvPr/>
        </p:nvSpPr>
        <p:spPr>
          <a:xfrm>
            <a:off x="533400" y="1370740"/>
            <a:ext cx="7236459" cy="3483005"/>
          </a:xfrm>
          <a:prstGeom prst="rect">
            <a:avLst/>
          </a:prstGeom>
        </p:spPr>
        <p:txBody>
          <a:bodyPr vert="horz" wrap="square" lIns="0" tIns="172720" rIns="0" bIns="0" rtlCol="0">
            <a:spAutoFit/>
          </a:bodyPr>
          <a:lstStyle/>
          <a:p>
            <a:pPr marL="184785" indent="-172720">
              <a:lnSpc>
                <a:spcPct val="100000"/>
              </a:lnSpc>
              <a:spcBef>
                <a:spcPts val="1360"/>
              </a:spcBef>
              <a:buFont typeface="Arial"/>
              <a:buChar char="•"/>
              <a:tabLst>
                <a:tab pos="185420" algn="l"/>
              </a:tabLst>
            </a:pPr>
            <a:r>
              <a:rPr lang="en-US" sz="2000" spc="-5" dirty="0">
                <a:latin typeface="Barlow"/>
                <a:cs typeface="Barlow"/>
              </a:rPr>
              <a:t>REPAYE and PAYE are the newest plans and generally offer the best repayment options.</a:t>
            </a:r>
          </a:p>
          <a:p>
            <a:pPr marL="184785" indent="-172720">
              <a:lnSpc>
                <a:spcPct val="100000"/>
              </a:lnSpc>
              <a:spcBef>
                <a:spcPts val="1360"/>
              </a:spcBef>
              <a:buFont typeface="Arial"/>
              <a:buChar char="•"/>
              <a:tabLst>
                <a:tab pos="185420" algn="l"/>
              </a:tabLst>
            </a:pPr>
            <a:r>
              <a:rPr lang="en-US" sz="2000" spc="-5" dirty="0">
                <a:latin typeface="Barlow"/>
                <a:cs typeface="Barlow"/>
              </a:rPr>
              <a:t>The ICR plan is often the least attractive option but can work if the loan balance is small.</a:t>
            </a:r>
          </a:p>
          <a:p>
            <a:pPr marL="184785" indent="-172720">
              <a:lnSpc>
                <a:spcPct val="100000"/>
              </a:lnSpc>
              <a:spcBef>
                <a:spcPts val="1360"/>
              </a:spcBef>
              <a:buFont typeface="Arial"/>
              <a:buChar char="•"/>
              <a:tabLst>
                <a:tab pos="185420" algn="l"/>
              </a:tabLst>
            </a:pPr>
            <a:r>
              <a:rPr lang="en-US" sz="2000" spc="-5" dirty="0">
                <a:latin typeface="Barlow"/>
                <a:cs typeface="Barlow"/>
              </a:rPr>
              <a:t>All Direct Loans are eligible for REPAYE (except Parent Plus loans which aren’t consolidated or Direct Consolidation Loans which contain Parent Plus Loans).</a:t>
            </a:r>
          </a:p>
          <a:p>
            <a:pPr marL="184785" indent="-172720">
              <a:lnSpc>
                <a:spcPct val="100000"/>
              </a:lnSpc>
              <a:spcBef>
                <a:spcPts val="1360"/>
              </a:spcBef>
              <a:buFont typeface="Arial"/>
              <a:buChar char="•"/>
              <a:tabLst>
                <a:tab pos="185420" algn="l"/>
              </a:tabLst>
            </a:pPr>
            <a:r>
              <a:rPr lang="en-US" sz="2000" spc="-5" dirty="0">
                <a:latin typeface="Barlow"/>
                <a:cs typeface="Barlow"/>
              </a:rPr>
              <a:t>All Direct Loans are eligible for ICR (except unconsolidated Parent Plus Loans).</a:t>
            </a:r>
          </a:p>
        </p:txBody>
      </p:sp>
      <p:sp>
        <p:nvSpPr>
          <p:cNvPr id="3" name="Slide Number Placeholder 2">
            <a:extLst>
              <a:ext uri="{FF2B5EF4-FFF2-40B4-BE49-F238E27FC236}">
                <a16:creationId xmlns:a16="http://schemas.microsoft.com/office/drawing/2014/main" id="{2B1AAB5A-6FA6-4C1B-9E9E-E9F8908CE7CF}"/>
              </a:ext>
            </a:extLst>
          </p:cNvPr>
          <p:cNvSpPr>
            <a:spLocks noGrp="1"/>
          </p:cNvSpPr>
          <p:nvPr>
            <p:ph type="sldNum" sz="quarter" idx="12"/>
          </p:nvPr>
        </p:nvSpPr>
        <p:spPr/>
        <p:txBody>
          <a:bodyPr/>
          <a:lstStyle/>
          <a:p>
            <a:pPr>
              <a:defRPr/>
            </a:pPr>
            <a:fld id="{E97B734B-BE99-4B13-8B3B-73BDADC290B3}" type="slidenum">
              <a:rPr lang="en-US" smtClean="0"/>
              <a:pPr>
                <a:defRPr/>
              </a:pPr>
              <a:t>13</a:t>
            </a:fld>
            <a:endParaRPr lang="en-US" dirty="0"/>
          </a:p>
        </p:txBody>
      </p:sp>
    </p:spTree>
    <p:extLst>
      <p:ext uri="{BB962C8B-B14F-4D97-AF65-F5344CB8AC3E}">
        <p14:creationId xmlns:p14="http://schemas.microsoft.com/office/powerpoint/2010/main" val="2570596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Determining The Best IDR Plan, (Cont’d)</a:t>
            </a:r>
          </a:p>
        </p:txBody>
      </p:sp>
      <p:sp>
        <p:nvSpPr>
          <p:cNvPr id="4" name="object 3">
            <a:extLst>
              <a:ext uri="{FF2B5EF4-FFF2-40B4-BE49-F238E27FC236}">
                <a16:creationId xmlns:a16="http://schemas.microsoft.com/office/drawing/2014/main" id="{A1AB32C5-86C8-4CF2-ABA3-08160903524C}"/>
              </a:ext>
            </a:extLst>
          </p:cNvPr>
          <p:cNvSpPr txBox="1"/>
          <p:nvPr/>
        </p:nvSpPr>
        <p:spPr>
          <a:xfrm>
            <a:off x="533400" y="1370740"/>
            <a:ext cx="7236459" cy="3329116"/>
          </a:xfrm>
          <a:prstGeom prst="rect">
            <a:avLst/>
          </a:prstGeom>
        </p:spPr>
        <p:txBody>
          <a:bodyPr vert="horz" wrap="square" lIns="0" tIns="172720" rIns="0" bIns="0" rtlCol="0">
            <a:spAutoFit/>
          </a:bodyPr>
          <a:lstStyle/>
          <a:p>
            <a:pPr marL="184785" indent="-172720">
              <a:lnSpc>
                <a:spcPct val="100000"/>
              </a:lnSpc>
              <a:spcBef>
                <a:spcPts val="1360"/>
              </a:spcBef>
              <a:buFont typeface="Arial"/>
              <a:buChar char="•"/>
              <a:tabLst>
                <a:tab pos="185420" algn="l"/>
              </a:tabLst>
            </a:pPr>
            <a:r>
              <a:rPr lang="en-US" sz="2000" spc="-5" dirty="0">
                <a:latin typeface="Barlow"/>
                <a:cs typeface="Barlow"/>
              </a:rPr>
              <a:t>Borrowers must pass “Hardship Test” to be eligible for PAYE and IBR.</a:t>
            </a:r>
          </a:p>
          <a:p>
            <a:pPr marL="755015" lvl="1" indent="-285750">
              <a:spcBef>
                <a:spcPts val="1360"/>
              </a:spcBef>
              <a:buFont typeface="Courier New" panose="02070309020205020404" pitchFamily="49" charset="0"/>
              <a:buChar char="-"/>
              <a:tabLst>
                <a:tab pos="185420" algn="l"/>
              </a:tabLst>
            </a:pPr>
            <a:r>
              <a:rPr lang="en-US" spc="-5" dirty="0">
                <a:latin typeface="Barlow"/>
                <a:cs typeface="Barlow"/>
              </a:rPr>
              <a:t>Payment in either of these plans cannot exceed the payment in the 10-Year Fixed Standard Plan.  </a:t>
            </a:r>
          </a:p>
          <a:p>
            <a:pPr marL="755015" lvl="1" indent="-285750">
              <a:spcBef>
                <a:spcPts val="1360"/>
              </a:spcBef>
              <a:buFont typeface="Courier New" panose="02070309020205020404" pitchFamily="49" charset="0"/>
              <a:buChar char="-"/>
              <a:tabLst>
                <a:tab pos="185420" algn="l"/>
              </a:tabLst>
            </a:pPr>
            <a:r>
              <a:rPr lang="en-US" spc="-5" dirty="0">
                <a:latin typeface="Barlow"/>
                <a:cs typeface="Barlow"/>
              </a:rPr>
              <a:t>If you reach that threshold after enrolling in the plans, unpaid interest will capitalize and payments will be capped at the 10-Year Fixed Standard Plan level.  (You will not be asked to switch plans).  </a:t>
            </a:r>
          </a:p>
          <a:p>
            <a:pPr marL="184785" indent="-172720">
              <a:lnSpc>
                <a:spcPct val="100000"/>
              </a:lnSpc>
              <a:spcBef>
                <a:spcPts val="1360"/>
              </a:spcBef>
              <a:buFont typeface="Arial"/>
              <a:buChar char="•"/>
              <a:tabLst>
                <a:tab pos="185420" algn="l"/>
              </a:tabLst>
            </a:pPr>
            <a:r>
              <a:rPr lang="en-US" sz="2000" spc="-5" dirty="0">
                <a:latin typeface="Barlow"/>
                <a:cs typeface="Barlow"/>
              </a:rPr>
              <a:t>Use the </a:t>
            </a:r>
            <a:r>
              <a:rPr lang="en-US" sz="2000" spc="-5" dirty="0">
                <a:latin typeface="Barlow"/>
                <a:cs typeface="Barlow"/>
                <a:hlinkClick r:id="rId3"/>
              </a:rPr>
              <a:t>FSA Loan Simulator</a:t>
            </a:r>
            <a:r>
              <a:rPr lang="en-US" sz="2000" spc="-5" dirty="0">
                <a:latin typeface="Barlow"/>
                <a:cs typeface="Barlow"/>
              </a:rPr>
              <a:t> to calculate plan payments.  But know the limitations of this tool!</a:t>
            </a:r>
            <a:endParaRPr sz="2000" dirty="0">
              <a:latin typeface="Barlow"/>
              <a:cs typeface="Barlow"/>
            </a:endParaRPr>
          </a:p>
        </p:txBody>
      </p:sp>
      <p:sp>
        <p:nvSpPr>
          <p:cNvPr id="5" name="Rectangle: Rounded Corners 4">
            <a:extLst>
              <a:ext uri="{FF2B5EF4-FFF2-40B4-BE49-F238E27FC236}">
                <a16:creationId xmlns:a16="http://schemas.microsoft.com/office/drawing/2014/main" id="{F31C1229-F387-4593-B061-8B50F7C13408}"/>
              </a:ext>
            </a:extLst>
          </p:cNvPr>
          <p:cNvSpPr/>
          <p:nvPr/>
        </p:nvSpPr>
        <p:spPr>
          <a:xfrm>
            <a:off x="533400" y="4825574"/>
            <a:ext cx="7236459" cy="1016422"/>
          </a:xfrm>
          <a:prstGeom prst="roundRect">
            <a:avLst/>
          </a:prstGeom>
          <a:solidFill>
            <a:srgbClr val="E8C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Barlow" panose="00000500000000000000" pitchFamily="2" charset="0"/>
              </a:rPr>
              <a:t>Just because the loan is eligible for a plan, doesn’t mean it’s the best option.  Do a thorough analysis!</a:t>
            </a:r>
          </a:p>
        </p:txBody>
      </p:sp>
      <p:sp>
        <p:nvSpPr>
          <p:cNvPr id="3" name="Slide Number Placeholder 2">
            <a:extLst>
              <a:ext uri="{FF2B5EF4-FFF2-40B4-BE49-F238E27FC236}">
                <a16:creationId xmlns:a16="http://schemas.microsoft.com/office/drawing/2014/main" id="{41464802-6233-4C05-AF50-EA8827BAC2A1}"/>
              </a:ext>
            </a:extLst>
          </p:cNvPr>
          <p:cNvSpPr>
            <a:spLocks noGrp="1"/>
          </p:cNvSpPr>
          <p:nvPr>
            <p:ph type="sldNum" sz="quarter" idx="12"/>
          </p:nvPr>
        </p:nvSpPr>
        <p:spPr/>
        <p:txBody>
          <a:bodyPr/>
          <a:lstStyle/>
          <a:p>
            <a:pPr>
              <a:defRPr/>
            </a:pPr>
            <a:fld id="{E97B734B-BE99-4B13-8B3B-73BDADC290B3}" type="slidenum">
              <a:rPr lang="en-US" smtClean="0"/>
              <a:pPr>
                <a:defRPr/>
              </a:pPr>
              <a:t>14</a:t>
            </a:fld>
            <a:endParaRPr lang="en-US" dirty="0"/>
          </a:p>
        </p:txBody>
      </p:sp>
    </p:spTree>
    <p:extLst>
      <p:ext uri="{BB962C8B-B14F-4D97-AF65-F5344CB8AC3E}">
        <p14:creationId xmlns:p14="http://schemas.microsoft.com/office/powerpoint/2010/main" val="233349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a:xfrm>
            <a:off x="533400" y="270387"/>
            <a:ext cx="8077200" cy="1222861"/>
          </a:xfrm>
        </p:spPr>
        <p:txBody>
          <a:bodyPr/>
          <a:lstStyle/>
          <a:p>
            <a:r>
              <a:rPr lang="en-US" dirty="0">
                <a:solidFill>
                  <a:srgbClr val="05692F"/>
                </a:solidFill>
              </a:rPr>
              <a:t>Two Minute Drill to Determining the Right Plan</a:t>
            </a:r>
          </a:p>
        </p:txBody>
      </p:sp>
      <p:pic>
        <p:nvPicPr>
          <p:cNvPr id="5" name="Picture 4">
            <a:extLst>
              <a:ext uri="{FF2B5EF4-FFF2-40B4-BE49-F238E27FC236}">
                <a16:creationId xmlns:a16="http://schemas.microsoft.com/office/drawing/2014/main" id="{3EFCE63C-BCFC-4B98-A382-F912C90DF58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75862" y="152400"/>
            <a:ext cx="798203" cy="874357"/>
          </a:xfrm>
          <a:prstGeom prst="rect">
            <a:avLst/>
          </a:prstGeom>
        </p:spPr>
      </p:pic>
      <p:sp>
        <p:nvSpPr>
          <p:cNvPr id="7" name="object 3">
            <a:extLst>
              <a:ext uri="{FF2B5EF4-FFF2-40B4-BE49-F238E27FC236}">
                <a16:creationId xmlns:a16="http://schemas.microsoft.com/office/drawing/2014/main" id="{788DA50C-B576-44DF-B8D3-F9D590B3D7BD}"/>
              </a:ext>
            </a:extLst>
          </p:cNvPr>
          <p:cNvSpPr txBox="1"/>
          <p:nvPr/>
        </p:nvSpPr>
        <p:spPr>
          <a:xfrm>
            <a:off x="533400" y="1527661"/>
            <a:ext cx="7728022" cy="3036729"/>
          </a:xfrm>
          <a:prstGeom prst="rect">
            <a:avLst/>
          </a:prstGeom>
        </p:spPr>
        <p:txBody>
          <a:bodyPr vert="horz" wrap="square" lIns="0" tIns="172720" rIns="0" bIns="0" rtlCol="0">
            <a:spAutoFit/>
          </a:bodyPr>
          <a:lstStyle/>
          <a:p>
            <a:pPr marL="13716" lvl="1">
              <a:spcBef>
                <a:spcPts val="300"/>
              </a:spcBef>
              <a:tabLst>
                <a:tab pos="185420" algn="l"/>
              </a:tabLst>
            </a:pPr>
            <a:r>
              <a:rPr lang="en-US" sz="2000" b="1" spc="-5" dirty="0">
                <a:latin typeface="Barlow"/>
                <a:cs typeface="Barlow"/>
              </a:rPr>
              <a:t>Scenario  1: </a:t>
            </a:r>
          </a:p>
          <a:p>
            <a:pPr marL="356616" lvl="1" indent="-342900">
              <a:spcBef>
                <a:spcPts val="300"/>
              </a:spcBef>
              <a:buFont typeface="Arial" panose="020B0604020202020204" pitchFamily="34" charset="0"/>
              <a:buChar char="•"/>
              <a:tabLst>
                <a:tab pos="185420" algn="l"/>
              </a:tabLst>
            </a:pPr>
            <a:r>
              <a:rPr lang="en-US" sz="2000" spc="-5" dirty="0">
                <a:latin typeface="Barlow"/>
                <a:cs typeface="Barlow"/>
              </a:rPr>
              <a:t>Do you have FFEL Loans?</a:t>
            </a:r>
          </a:p>
          <a:p>
            <a:pPr marL="813816" lvl="2" indent="-342900">
              <a:spcBef>
                <a:spcPts val="300"/>
              </a:spcBef>
              <a:buFont typeface="Courier New" panose="02070309020205020404" pitchFamily="49" charset="0"/>
              <a:buChar char="-"/>
              <a:tabLst>
                <a:tab pos="185420" algn="l"/>
              </a:tabLst>
            </a:pPr>
            <a:r>
              <a:rPr lang="en-US" spc="-5" dirty="0">
                <a:latin typeface="Barlow"/>
                <a:cs typeface="Barlow"/>
              </a:rPr>
              <a:t>A: Yes-You are only eligible for the IBR plan</a:t>
            </a:r>
          </a:p>
          <a:p>
            <a:pPr marL="470916" lvl="2">
              <a:spcBef>
                <a:spcPts val="300"/>
              </a:spcBef>
              <a:tabLst>
                <a:tab pos="185420" algn="l"/>
              </a:tabLst>
            </a:pPr>
            <a:endParaRPr lang="en-US" sz="1700" spc="-5" dirty="0">
              <a:latin typeface="Barlow"/>
              <a:cs typeface="Barlow"/>
            </a:endParaRPr>
          </a:p>
          <a:p>
            <a:pPr marL="13716" lvl="1">
              <a:spcBef>
                <a:spcPts val="300"/>
              </a:spcBef>
              <a:tabLst>
                <a:tab pos="185420" algn="l"/>
              </a:tabLst>
            </a:pPr>
            <a:r>
              <a:rPr lang="en-US" sz="2000" b="1" spc="-5" dirty="0">
                <a:latin typeface="Barlow"/>
                <a:cs typeface="Barlow"/>
              </a:rPr>
              <a:t>Scenario 2: </a:t>
            </a:r>
          </a:p>
          <a:p>
            <a:pPr marL="356616" lvl="1" indent="-342900">
              <a:spcBef>
                <a:spcPts val="300"/>
              </a:spcBef>
              <a:buFont typeface="Arial" panose="020B0604020202020204" pitchFamily="34" charset="0"/>
              <a:buChar char="•"/>
              <a:tabLst>
                <a:tab pos="185420" algn="l"/>
              </a:tabLst>
            </a:pPr>
            <a:r>
              <a:rPr lang="en-US" sz="2000" spc="-5" dirty="0">
                <a:latin typeface="Barlow"/>
                <a:cs typeface="Barlow"/>
              </a:rPr>
              <a:t>Do you have Parent Plus Loans or a Direct Consolidation Loan that contains a Parent Plus Loan?</a:t>
            </a:r>
          </a:p>
          <a:p>
            <a:pPr marL="813816" lvl="2" indent="-342900">
              <a:spcBef>
                <a:spcPts val="300"/>
              </a:spcBef>
              <a:buFont typeface="Courier New" panose="02070309020205020404" pitchFamily="49" charset="0"/>
              <a:buChar char="-"/>
              <a:tabLst>
                <a:tab pos="185420" algn="l"/>
              </a:tabLst>
            </a:pPr>
            <a:r>
              <a:rPr lang="en-US" spc="-5" dirty="0">
                <a:latin typeface="Barlow"/>
                <a:cs typeface="Barlow"/>
              </a:rPr>
              <a:t>A: Yes-You are only eligible for the ICR plan (Parent Plus loans must be consolidated first to be eligible for the ICR plan). </a:t>
            </a:r>
          </a:p>
        </p:txBody>
      </p:sp>
      <p:sp>
        <p:nvSpPr>
          <p:cNvPr id="9" name="Rectangle: Rounded Corners 8">
            <a:extLst>
              <a:ext uri="{FF2B5EF4-FFF2-40B4-BE49-F238E27FC236}">
                <a16:creationId xmlns:a16="http://schemas.microsoft.com/office/drawing/2014/main" id="{B93F3B8B-A632-43B8-8DE8-C7A9E2719ABE}"/>
              </a:ext>
            </a:extLst>
          </p:cNvPr>
          <p:cNvSpPr/>
          <p:nvPr/>
        </p:nvSpPr>
        <p:spPr>
          <a:xfrm>
            <a:off x="747252" y="4822128"/>
            <a:ext cx="7328610" cy="1016422"/>
          </a:xfrm>
          <a:prstGeom prst="roundRect">
            <a:avLst/>
          </a:prstGeom>
          <a:solidFill>
            <a:srgbClr val="E8C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Barlow" panose="00000500000000000000" pitchFamily="2" charset="0"/>
              </a:rPr>
              <a:t>Caution: </a:t>
            </a:r>
            <a:r>
              <a:rPr lang="en-US" sz="1600" dirty="0">
                <a:solidFill>
                  <a:schemeClr val="tx1"/>
                </a:solidFill>
                <a:latin typeface="Barlow" panose="00000500000000000000" pitchFamily="2" charset="0"/>
              </a:rPr>
              <a:t>The FSA loan simulator may not be able to tell if a Direct Consolidation Loan contains Parent Plus loans and may indicate the loan is eligible for all plans. </a:t>
            </a:r>
          </a:p>
        </p:txBody>
      </p:sp>
      <p:sp>
        <p:nvSpPr>
          <p:cNvPr id="3" name="Slide Number Placeholder 2">
            <a:extLst>
              <a:ext uri="{FF2B5EF4-FFF2-40B4-BE49-F238E27FC236}">
                <a16:creationId xmlns:a16="http://schemas.microsoft.com/office/drawing/2014/main" id="{0EF11199-4DC8-4955-97D1-607E3E8489E9}"/>
              </a:ext>
            </a:extLst>
          </p:cNvPr>
          <p:cNvSpPr>
            <a:spLocks noGrp="1"/>
          </p:cNvSpPr>
          <p:nvPr>
            <p:ph type="sldNum" sz="quarter" idx="12"/>
          </p:nvPr>
        </p:nvSpPr>
        <p:spPr/>
        <p:txBody>
          <a:bodyPr/>
          <a:lstStyle/>
          <a:p>
            <a:pPr>
              <a:defRPr/>
            </a:pPr>
            <a:fld id="{E97B734B-BE99-4B13-8B3B-73BDADC290B3}" type="slidenum">
              <a:rPr lang="en-US" smtClean="0"/>
              <a:pPr>
                <a:defRPr/>
              </a:pPr>
              <a:t>15</a:t>
            </a:fld>
            <a:endParaRPr lang="en-US" dirty="0"/>
          </a:p>
        </p:txBody>
      </p:sp>
    </p:spTree>
    <p:extLst>
      <p:ext uri="{BB962C8B-B14F-4D97-AF65-F5344CB8AC3E}">
        <p14:creationId xmlns:p14="http://schemas.microsoft.com/office/powerpoint/2010/main" val="1553388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normAutofit/>
          </a:bodyPr>
          <a:lstStyle/>
          <a:p>
            <a:r>
              <a:rPr lang="en-US" sz="2900" dirty="0">
                <a:solidFill>
                  <a:srgbClr val="05692F"/>
                </a:solidFill>
              </a:rPr>
              <a:t>Two Minute Drill-Differentiating between plans offering the same payment.</a:t>
            </a:r>
          </a:p>
        </p:txBody>
      </p:sp>
      <p:pic>
        <p:nvPicPr>
          <p:cNvPr id="5" name="Picture 4">
            <a:extLst>
              <a:ext uri="{FF2B5EF4-FFF2-40B4-BE49-F238E27FC236}">
                <a16:creationId xmlns:a16="http://schemas.microsoft.com/office/drawing/2014/main" id="{3EFCE63C-BCFC-4B98-A382-F912C90DF58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75862" y="152400"/>
            <a:ext cx="798203" cy="874357"/>
          </a:xfrm>
          <a:prstGeom prst="rect">
            <a:avLst/>
          </a:prstGeom>
        </p:spPr>
      </p:pic>
      <p:sp>
        <p:nvSpPr>
          <p:cNvPr id="9" name="Rectangle: Rounded Corners 8">
            <a:extLst>
              <a:ext uri="{FF2B5EF4-FFF2-40B4-BE49-F238E27FC236}">
                <a16:creationId xmlns:a16="http://schemas.microsoft.com/office/drawing/2014/main" id="{B93F3B8B-A632-43B8-8DE8-C7A9E2719ABE}"/>
              </a:ext>
            </a:extLst>
          </p:cNvPr>
          <p:cNvSpPr/>
          <p:nvPr/>
        </p:nvSpPr>
        <p:spPr>
          <a:xfrm>
            <a:off x="707989" y="5700678"/>
            <a:ext cx="7728022" cy="399380"/>
          </a:xfrm>
          <a:prstGeom prst="roundRect">
            <a:avLst>
              <a:gd name="adj" fmla="val 50000"/>
            </a:avLst>
          </a:prstGeom>
          <a:solidFill>
            <a:srgbClr val="E8C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Barlow" panose="00000500000000000000" pitchFamily="2" charset="0"/>
              </a:rPr>
              <a:t>The PAYE plan is the best option in this case.</a:t>
            </a:r>
          </a:p>
        </p:txBody>
      </p:sp>
      <p:sp>
        <p:nvSpPr>
          <p:cNvPr id="6" name="object 3">
            <a:extLst>
              <a:ext uri="{FF2B5EF4-FFF2-40B4-BE49-F238E27FC236}">
                <a16:creationId xmlns:a16="http://schemas.microsoft.com/office/drawing/2014/main" id="{932BE107-F4D2-4AFC-885E-C2B94525EEA1}"/>
              </a:ext>
            </a:extLst>
          </p:cNvPr>
          <p:cNvSpPr txBox="1"/>
          <p:nvPr/>
        </p:nvSpPr>
        <p:spPr>
          <a:xfrm>
            <a:off x="707989" y="1447800"/>
            <a:ext cx="7728022" cy="4190891"/>
          </a:xfrm>
          <a:prstGeom prst="rect">
            <a:avLst/>
          </a:prstGeom>
        </p:spPr>
        <p:txBody>
          <a:bodyPr vert="horz" wrap="square" lIns="0" tIns="172720" rIns="0" bIns="0" rtlCol="0">
            <a:spAutoFit/>
          </a:bodyPr>
          <a:lstStyle/>
          <a:p>
            <a:pPr marL="13716" lvl="1">
              <a:tabLst>
                <a:tab pos="185420" algn="l"/>
              </a:tabLst>
            </a:pPr>
            <a:r>
              <a:rPr lang="en-US" sz="2000" b="1" spc="-5" dirty="0">
                <a:latin typeface="Barlow"/>
                <a:cs typeface="Barlow"/>
              </a:rPr>
              <a:t>Scenario 3: The FSA simulator indicates loans are eligible for REPAYE, PAYE and IBR, all with the same monthly payment.</a:t>
            </a:r>
          </a:p>
          <a:p>
            <a:pPr marL="13716" lvl="1">
              <a:tabLst>
                <a:tab pos="185420" algn="l"/>
              </a:tabLst>
            </a:pPr>
            <a:endParaRPr lang="en-US" sz="2000" b="1" spc="-5" dirty="0">
              <a:latin typeface="Barlow"/>
              <a:cs typeface="Barlow"/>
            </a:endParaRPr>
          </a:p>
          <a:p>
            <a:pPr marL="356616" lvl="1" indent="-342900" algn="just">
              <a:buFont typeface="Arial" panose="020B0604020202020204" pitchFamily="34" charset="0"/>
              <a:buChar char="•"/>
              <a:tabLst>
                <a:tab pos="185420" algn="l"/>
              </a:tabLst>
            </a:pPr>
            <a:r>
              <a:rPr lang="en-US" sz="2000" spc="-5" dirty="0">
                <a:latin typeface="Barlow"/>
                <a:cs typeface="Barlow"/>
              </a:rPr>
              <a:t>Are you planning to get married soon?</a:t>
            </a:r>
          </a:p>
          <a:p>
            <a:pPr marL="813816" lvl="2" indent="-342900" algn="just">
              <a:buFont typeface="Courier New" panose="02070309020205020404" pitchFamily="49" charset="0"/>
              <a:buChar char="-"/>
              <a:tabLst>
                <a:tab pos="185420" algn="l"/>
              </a:tabLst>
            </a:pPr>
            <a:r>
              <a:rPr lang="en-US" spc="-5" dirty="0">
                <a:latin typeface="Barlow"/>
                <a:cs typeface="Barlow"/>
              </a:rPr>
              <a:t>A: Yes-Avoid REPAYE.  Payments will be calculated based on the combined income of you and your spouse regardless of how you file taxes.</a:t>
            </a:r>
          </a:p>
          <a:p>
            <a:pPr marL="470916" lvl="2" algn="just">
              <a:tabLst>
                <a:tab pos="185420" algn="l"/>
              </a:tabLst>
            </a:pPr>
            <a:endParaRPr lang="en-US" sz="1700" spc="-5" dirty="0">
              <a:latin typeface="Barlow"/>
              <a:cs typeface="Barlow"/>
            </a:endParaRPr>
          </a:p>
          <a:p>
            <a:pPr marL="354965" indent="-342900" algn="just">
              <a:lnSpc>
                <a:spcPct val="100000"/>
              </a:lnSpc>
              <a:buFont typeface="Arial" panose="020B0604020202020204" pitchFamily="34" charset="0"/>
              <a:buChar char="•"/>
              <a:tabLst>
                <a:tab pos="185420" algn="l"/>
              </a:tabLst>
            </a:pPr>
            <a:r>
              <a:rPr lang="en-US" sz="2000" spc="-5" dirty="0">
                <a:latin typeface="Barlow"/>
                <a:cs typeface="Barlow"/>
              </a:rPr>
              <a:t>Do you have loans disbursed prior to July 1, 2014?</a:t>
            </a:r>
          </a:p>
          <a:p>
            <a:pPr marL="812165" lvl="1" indent="-342900" algn="just">
              <a:buFont typeface="Courier New" panose="02070309020205020404" pitchFamily="49" charset="0"/>
              <a:buChar char="-"/>
              <a:tabLst>
                <a:tab pos="185420" algn="l"/>
              </a:tabLst>
            </a:pPr>
            <a:r>
              <a:rPr lang="en-US" spc="-5" dirty="0">
                <a:latin typeface="Barlow"/>
                <a:cs typeface="Barlow"/>
              </a:rPr>
              <a:t>A: Yes-Avoid IBR. The FSA  Loan simulator may only reflect calculations for “New Borrowers” (10% of discretionary income).  If your loans were disbursed prior to July 1, 2014, your payment will be calculated at 15% of discretionary income in this plan and will be 50% higher than indicated when using this tool.</a:t>
            </a:r>
          </a:p>
        </p:txBody>
      </p:sp>
      <p:sp>
        <p:nvSpPr>
          <p:cNvPr id="3" name="Slide Number Placeholder 2">
            <a:extLst>
              <a:ext uri="{FF2B5EF4-FFF2-40B4-BE49-F238E27FC236}">
                <a16:creationId xmlns:a16="http://schemas.microsoft.com/office/drawing/2014/main" id="{927084FA-67CD-471A-B5B5-10660146DFB0}"/>
              </a:ext>
            </a:extLst>
          </p:cNvPr>
          <p:cNvSpPr>
            <a:spLocks noGrp="1"/>
          </p:cNvSpPr>
          <p:nvPr>
            <p:ph type="sldNum" sz="quarter" idx="12"/>
          </p:nvPr>
        </p:nvSpPr>
        <p:spPr/>
        <p:txBody>
          <a:bodyPr/>
          <a:lstStyle/>
          <a:p>
            <a:pPr>
              <a:defRPr/>
            </a:pPr>
            <a:fld id="{E97B734B-BE99-4B13-8B3B-73BDADC290B3}" type="slidenum">
              <a:rPr lang="en-US" smtClean="0"/>
              <a:pPr>
                <a:defRPr/>
              </a:pPr>
              <a:t>16</a:t>
            </a:fld>
            <a:endParaRPr lang="en-US" dirty="0"/>
          </a:p>
        </p:txBody>
      </p:sp>
    </p:spTree>
    <p:extLst>
      <p:ext uri="{BB962C8B-B14F-4D97-AF65-F5344CB8AC3E}">
        <p14:creationId xmlns:p14="http://schemas.microsoft.com/office/powerpoint/2010/main" val="1536974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Other Things To Consider When Selecting an IDR Plan</a:t>
            </a:r>
          </a:p>
        </p:txBody>
      </p:sp>
      <p:sp>
        <p:nvSpPr>
          <p:cNvPr id="5" name="object 3">
            <a:extLst>
              <a:ext uri="{FF2B5EF4-FFF2-40B4-BE49-F238E27FC236}">
                <a16:creationId xmlns:a16="http://schemas.microsoft.com/office/drawing/2014/main" id="{A95CBE04-0FEC-4B1C-B6C2-4D14D3C6584D}"/>
              </a:ext>
            </a:extLst>
          </p:cNvPr>
          <p:cNvSpPr txBox="1"/>
          <p:nvPr/>
        </p:nvSpPr>
        <p:spPr>
          <a:xfrm>
            <a:off x="533400" y="1438016"/>
            <a:ext cx="7728022" cy="3921586"/>
          </a:xfrm>
          <a:prstGeom prst="rect">
            <a:avLst/>
          </a:prstGeom>
        </p:spPr>
        <p:txBody>
          <a:bodyPr vert="horz" wrap="square" lIns="0" tIns="172720" rIns="0" bIns="0" rtlCol="0">
            <a:spAutoFit/>
          </a:bodyPr>
          <a:lstStyle/>
          <a:p>
            <a:pPr marL="356616" lvl="1" indent="-342900" algn="just">
              <a:spcBef>
                <a:spcPts val="300"/>
              </a:spcBef>
              <a:buFont typeface="Arial" panose="020B0604020202020204" pitchFamily="34" charset="0"/>
              <a:buChar char="•"/>
              <a:tabLst>
                <a:tab pos="185420" algn="l"/>
              </a:tabLst>
            </a:pPr>
            <a:r>
              <a:rPr lang="en-US" sz="2000" spc="-5" dirty="0">
                <a:latin typeface="Barlow"/>
                <a:cs typeface="Barlow"/>
              </a:rPr>
              <a:t>Will the client benefit from a payment cap?</a:t>
            </a:r>
          </a:p>
          <a:p>
            <a:pPr marL="813816" lvl="2" indent="-342900" algn="just">
              <a:spcBef>
                <a:spcPts val="300"/>
              </a:spcBef>
              <a:buFont typeface="Courier New" panose="02070309020205020404" pitchFamily="49" charset="0"/>
              <a:buChar char="-"/>
              <a:tabLst>
                <a:tab pos="185420" algn="l"/>
              </a:tabLst>
            </a:pPr>
            <a:r>
              <a:rPr lang="en-US" spc="-5" dirty="0">
                <a:latin typeface="Barlow"/>
                <a:cs typeface="Barlow"/>
              </a:rPr>
              <a:t>Payments in the PAYE and IBR plans will never be more than the cost of the Standard 10-Year Fixed plan.  REPAYE and ICR have no income cap and payments may exceed those of the Standard 10-Year Fixed plan.  (Note you must meet the income test to be eligible for PAYE &amp; IBR plans).</a:t>
            </a:r>
          </a:p>
          <a:p>
            <a:pPr marL="470916" lvl="2" algn="just">
              <a:tabLst>
                <a:tab pos="185420" algn="l"/>
              </a:tabLst>
            </a:pPr>
            <a:endParaRPr lang="en-US" sz="1700" spc="-5" dirty="0">
              <a:latin typeface="Barlow"/>
              <a:cs typeface="Barlow"/>
            </a:endParaRPr>
          </a:p>
          <a:p>
            <a:pPr marL="356616" lvl="1" indent="-342900" algn="just">
              <a:spcBef>
                <a:spcPts val="300"/>
              </a:spcBef>
              <a:buFont typeface="Arial" panose="020B0604020202020204" pitchFamily="34" charset="0"/>
              <a:buChar char="•"/>
              <a:tabLst>
                <a:tab pos="185420" algn="l"/>
              </a:tabLst>
            </a:pPr>
            <a:r>
              <a:rPr lang="en-US" sz="2000" spc="-5" dirty="0">
                <a:latin typeface="Barlow"/>
                <a:cs typeface="Barlow"/>
              </a:rPr>
              <a:t>Does the client have Graduate school loans?</a:t>
            </a:r>
          </a:p>
          <a:p>
            <a:pPr marL="813816" lvl="2" indent="-342900" algn="just">
              <a:spcBef>
                <a:spcPts val="300"/>
              </a:spcBef>
              <a:buFont typeface="Courier New" panose="02070309020205020404" pitchFamily="49" charset="0"/>
              <a:buChar char="-"/>
              <a:tabLst>
                <a:tab pos="185420" algn="l"/>
              </a:tabLst>
            </a:pPr>
            <a:r>
              <a:rPr lang="en-US" spc="-5" dirty="0">
                <a:latin typeface="Barlow"/>
                <a:cs typeface="Barlow"/>
              </a:rPr>
              <a:t>If they have Graduate school loans and are not pursuing Public Service Loan Forgiveness, the payback period to receive IDR forgiveness will be 25 years in REPAYE versus 20 Years in PAYE or IBR for New Borrowers.  </a:t>
            </a:r>
          </a:p>
          <a:p>
            <a:pPr marL="813816" lvl="2" indent="-342900" algn="just">
              <a:buFont typeface="Courier New" panose="02070309020205020404" pitchFamily="49" charset="0"/>
              <a:buChar char="-"/>
              <a:tabLst>
                <a:tab pos="185420" algn="l"/>
              </a:tabLst>
            </a:pPr>
            <a:endParaRPr lang="en-US" sz="1700" spc="-5" dirty="0">
              <a:latin typeface="Barlow"/>
              <a:cs typeface="Barlow"/>
            </a:endParaRPr>
          </a:p>
        </p:txBody>
      </p:sp>
      <p:sp>
        <p:nvSpPr>
          <p:cNvPr id="3" name="Slide Number Placeholder 2">
            <a:extLst>
              <a:ext uri="{FF2B5EF4-FFF2-40B4-BE49-F238E27FC236}">
                <a16:creationId xmlns:a16="http://schemas.microsoft.com/office/drawing/2014/main" id="{8084EBD7-BEA6-42E9-8442-C7EE1BE6DB1F}"/>
              </a:ext>
            </a:extLst>
          </p:cNvPr>
          <p:cNvSpPr>
            <a:spLocks noGrp="1"/>
          </p:cNvSpPr>
          <p:nvPr>
            <p:ph type="sldNum" sz="quarter" idx="12"/>
          </p:nvPr>
        </p:nvSpPr>
        <p:spPr/>
        <p:txBody>
          <a:bodyPr/>
          <a:lstStyle/>
          <a:p>
            <a:pPr>
              <a:defRPr/>
            </a:pPr>
            <a:fld id="{E97B734B-BE99-4B13-8B3B-73BDADC290B3}" type="slidenum">
              <a:rPr lang="en-US" smtClean="0"/>
              <a:pPr>
                <a:defRPr/>
              </a:pPr>
              <a:t>17</a:t>
            </a:fld>
            <a:endParaRPr lang="en-US" dirty="0"/>
          </a:p>
        </p:txBody>
      </p:sp>
    </p:spTree>
    <p:extLst>
      <p:ext uri="{BB962C8B-B14F-4D97-AF65-F5344CB8AC3E}">
        <p14:creationId xmlns:p14="http://schemas.microsoft.com/office/powerpoint/2010/main" val="3422271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Other Things To Consider When Selecting an IDR Plan, (Cont’d)</a:t>
            </a:r>
          </a:p>
        </p:txBody>
      </p:sp>
      <p:sp>
        <p:nvSpPr>
          <p:cNvPr id="5" name="object 3">
            <a:extLst>
              <a:ext uri="{FF2B5EF4-FFF2-40B4-BE49-F238E27FC236}">
                <a16:creationId xmlns:a16="http://schemas.microsoft.com/office/drawing/2014/main" id="{A95CBE04-0FEC-4B1C-B6C2-4D14D3C6584D}"/>
              </a:ext>
            </a:extLst>
          </p:cNvPr>
          <p:cNvSpPr txBox="1"/>
          <p:nvPr/>
        </p:nvSpPr>
        <p:spPr>
          <a:xfrm>
            <a:off x="533400" y="1129169"/>
            <a:ext cx="7728022" cy="4744889"/>
          </a:xfrm>
          <a:prstGeom prst="rect">
            <a:avLst/>
          </a:prstGeom>
        </p:spPr>
        <p:txBody>
          <a:bodyPr vert="horz" wrap="square" lIns="0" tIns="172720" rIns="0" bIns="0" rtlCol="0">
            <a:spAutoFit/>
          </a:bodyPr>
          <a:lstStyle/>
          <a:p>
            <a:pPr marL="813816" lvl="2" indent="-342900" algn="just">
              <a:buFont typeface="Courier New" panose="02070309020205020404" pitchFamily="49" charset="0"/>
              <a:buChar char="-"/>
              <a:tabLst>
                <a:tab pos="185420" algn="l"/>
              </a:tabLst>
            </a:pPr>
            <a:endParaRPr lang="en-US" sz="1700" spc="-5" dirty="0">
              <a:latin typeface="Barlow"/>
              <a:cs typeface="Barlow"/>
            </a:endParaRPr>
          </a:p>
          <a:p>
            <a:pPr marL="356616" lvl="2" indent="-342900" algn="just">
              <a:spcBef>
                <a:spcPts val="300"/>
              </a:spcBef>
              <a:buFont typeface="Arial" panose="020B0604020202020204" pitchFamily="34" charset="0"/>
              <a:buChar char="•"/>
              <a:tabLst>
                <a:tab pos="185420" algn="l"/>
              </a:tabLst>
            </a:pPr>
            <a:r>
              <a:rPr lang="en-US" sz="2000" spc="-5" dirty="0">
                <a:latin typeface="Barlow"/>
                <a:cs typeface="Barlow"/>
              </a:rPr>
              <a:t>PAYE and IBR for “New Borrowers” are very similar on the big things (payment calculation, IDR forgiveness payback period, income eligibility).  But they differ on some smaller issues (ability to leave the plan, interest capitalization).</a:t>
            </a:r>
          </a:p>
          <a:p>
            <a:pPr marL="813816" lvl="3" indent="-342900" algn="just">
              <a:spcBef>
                <a:spcPts val="300"/>
              </a:spcBef>
              <a:buFont typeface="Courier New" panose="02070309020205020404" pitchFamily="49" charset="0"/>
              <a:buChar char="-"/>
              <a:tabLst>
                <a:tab pos="185420" algn="l"/>
              </a:tabLst>
            </a:pPr>
            <a:r>
              <a:rPr lang="en-US" spc="-5" dirty="0">
                <a:latin typeface="Barlow"/>
                <a:cs typeface="Barlow"/>
              </a:rPr>
              <a:t>All other things equal, choose PAYE.</a:t>
            </a:r>
          </a:p>
          <a:p>
            <a:pPr marL="813816" lvl="3" indent="-342900" algn="just">
              <a:spcBef>
                <a:spcPts val="300"/>
              </a:spcBef>
              <a:buFont typeface="Courier New" panose="02070309020205020404" pitchFamily="49" charset="0"/>
              <a:buChar char="-"/>
              <a:tabLst>
                <a:tab pos="185420" algn="l"/>
              </a:tabLst>
            </a:pPr>
            <a:endParaRPr lang="en-US" sz="1700" spc="-5" dirty="0">
              <a:latin typeface="Barlow"/>
              <a:cs typeface="Barlow"/>
            </a:endParaRPr>
          </a:p>
          <a:p>
            <a:pPr marL="356616" lvl="3" indent="-342900" algn="just">
              <a:spcBef>
                <a:spcPts val="300"/>
              </a:spcBef>
              <a:buFont typeface="Arial" panose="020B0604020202020204" pitchFamily="34" charset="0"/>
              <a:buChar char="•"/>
              <a:tabLst>
                <a:tab pos="185420" algn="l"/>
              </a:tabLst>
            </a:pPr>
            <a:r>
              <a:rPr lang="en-US" sz="2000" spc="-5" dirty="0">
                <a:latin typeface="Barlow"/>
                <a:cs typeface="Barlow"/>
              </a:rPr>
              <a:t>The client has “old loans”, is married and filing taxes jointly.</a:t>
            </a:r>
          </a:p>
          <a:p>
            <a:pPr marL="813816" lvl="4" indent="-342900" algn="just">
              <a:spcBef>
                <a:spcPts val="300"/>
              </a:spcBef>
              <a:buFont typeface="Courier New" panose="02070309020205020404" pitchFamily="49" charset="0"/>
              <a:buChar char="-"/>
              <a:tabLst>
                <a:tab pos="185420" algn="l"/>
              </a:tabLst>
            </a:pPr>
            <a:r>
              <a:rPr lang="en-US" spc="-5" dirty="0">
                <a:latin typeface="Barlow"/>
                <a:cs typeface="Barlow"/>
              </a:rPr>
              <a:t>They won’t be eligible for PAYE or IBR for New Borrowers (plans which calculate payments on 10% of discretionary income).  But…</a:t>
            </a:r>
          </a:p>
          <a:p>
            <a:pPr marL="813816" lvl="4" indent="-342900" algn="just">
              <a:spcBef>
                <a:spcPts val="300"/>
              </a:spcBef>
              <a:buFont typeface="Courier New" panose="02070309020205020404" pitchFamily="49" charset="0"/>
              <a:buChar char="-"/>
              <a:tabLst>
                <a:tab pos="185420" algn="l"/>
              </a:tabLst>
            </a:pPr>
            <a:r>
              <a:rPr lang="en-US" spc="-5" dirty="0">
                <a:latin typeface="Barlow"/>
                <a:cs typeface="Barlow"/>
              </a:rPr>
              <a:t>In the IBR plan, if they file married but separate, 15% of just one income will probably be cheaper than 10% of the combined income.  </a:t>
            </a:r>
          </a:p>
          <a:p>
            <a:pPr marL="813816" lvl="4" indent="-342900" algn="just">
              <a:spcBef>
                <a:spcPts val="300"/>
              </a:spcBef>
              <a:buFont typeface="Courier New" panose="02070309020205020404" pitchFamily="49" charset="0"/>
              <a:buChar char="-"/>
              <a:tabLst>
                <a:tab pos="185420" algn="l"/>
              </a:tabLst>
            </a:pPr>
            <a:r>
              <a:rPr lang="en-US" spc="-5" dirty="0">
                <a:latin typeface="Barlow"/>
                <a:cs typeface="Barlow"/>
              </a:rPr>
              <a:t>The client may consider changing tax-filing status but should ALWAYS consult an accountant first!</a:t>
            </a:r>
          </a:p>
          <a:p>
            <a:pPr marL="813816" lvl="4" indent="-342900" algn="just">
              <a:spcBef>
                <a:spcPts val="300"/>
              </a:spcBef>
              <a:buFont typeface="Arial" panose="020B0604020202020204" pitchFamily="34" charset="0"/>
              <a:buChar char="•"/>
              <a:tabLst>
                <a:tab pos="185420" algn="l"/>
              </a:tabLst>
            </a:pPr>
            <a:endParaRPr lang="en-US" sz="1700" spc="-5" dirty="0">
              <a:latin typeface="Barlow"/>
              <a:cs typeface="Barlow"/>
            </a:endParaRPr>
          </a:p>
        </p:txBody>
      </p:sp>
      <p:sp>
        <p:nvSpPr>
          <p:cNvPr id="3" name="Slide Number Placeholder 2">
            <a:extLst>
              <a:ext uri="{FF2B5EF4-FFF2-40B4-BE49-F238E27FC236}">
                <a16:creationId xmlns:a16="http://schemas.microsoft.com/office/drawing/2014/main" id="{103D6419-FD22-4BD7-A8AF-A79E133B02D0}"/>
              </a:ext>
            </a:extLst>
          </p:cNvPr>
          <p:cNvSpPr>
            <a:spLocks noGrp="1"/>
          </p:cNvSpPr>
          <p:nvPr>
            <p:ph type="sldNum" sz="quarter" idx="12"/>
          </p:nvPr>
        </p:nvSpPr>
        <p:spPr/>
        <p:txBody>
          <a:bodyPr/>
          <a:lstStyle/>
          <a:p>
            <a:pPr>
              <a:defRPr/>
            </a:pPr>
            <a:fld id="{E97B734B-BE99-4B13-8B3B-73BDADC290B3}" type="slidenum">
              <a:rPr lang="en-US" smtClean="0"/>
              <a:pPr>
                <a:defRPr/>
              </a:pPr>
              <a:t>18</a:t>
            </a:fld>
            <a:endParaRPr lang="en-US" dirty="0"/>
          </a:p>
        </p:txBody>
      </p:sp>
    </p:spTree>
    <p:extLst>
      <p:ext uri="{BB962C8B-B14F-4D97-AF65-F5344CB8AC3E}">
        <p14:creationId xmlns:p14="http://schemas.microsoft.com/office/powerpoint/2010/main" val="3085664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Meet Eloise…</a:t>
            </a:r>
          </a:p>
        </p:txBody>
      </p:sp>
      <p:pic>
        <p:nvPicPr>
          <p:cNvPr id="4" name="Picture 3">
            <a:extLst>
              <a:ext uri="{FF2B5EF4-FFF2-40B4-BE49-F238E27FC236}">
                <a16:creationId xmlns:a16="http://schemas.microsoft.com/office/drawing/2014/main" id="{1F25E8F8-CC44-4476-B080-C6B365D0D69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3400" y="1607941"/>
            <a:ext cx="1638086" cy="1222861"/>
          </a:xfrm>
          <a:prstGeom prst="rect">
            <a:avLst/>
          </a:prstGeom>
        </p:spPr>
      </p:pic>
      <p:graphicFrame>
        <p:nvGraphicFramePr>
          <p:cNvPr id="6" name="object 11">
            <a:extLst>
              <a:ext uri="{FF2B5EF4-FFF2-40B4-BE49-F238E27FC236}">
                <a16:creationId xmlns:a16="http://schemas.microsoft.com/office/drawing/2014/main" id="{D357BAFD-3416-4537-B7D6-4F2353298192}"/>
              </a:ext>
            </a:extLst>
          </p:cNvPr>
          <p:cNvGraphicFramePr>
            <a:graphicFrameLocks noGrp="1"/>
          </p:cNvGraphicFramePr>
          <p:nvPr>
            <p:extLst>
              <p:ext uri="{D42A27DB-BD31-4B8C-83A1-F6EECF244321}">
                <p14:modId xmlns:p14="http://schemas.microsoft.com/office/powerpoint/2010/main" val="957887535"/>
              </p:ext>
            </p:extLst>
          </p:nvPr>
        </p:nvGraphicFramePr>
        <p:xfrm>
          <a:off x="533401" y="2987282"/>
          <a:ext cx="7591424" cy="2330567"/>
        </p:xfrm>
        <a:graphic>
          <a:graphicData uri="http://schemas.openxmlformats.org/drawingml/2006/table">
            <a:tbl>
              <a:tblPr firstRow="1" bandRow="1">
                <a:tableStyleId>{2D5ABB26-0587-4C30-8999-92F81FD0307C}</a:tableStyleId>
              </a:tblPr>
              <a:tblGrid>
                <a:gridCol w="1897856">
                  <a:extLst>
                    <a:ext uri="{9D8B030D-6E8A-4147-A177-3AD203B41FA5}">
                      <a16:colId xmlns:a16="http://schemas.microsoft.com/office/drawing/2014/main" val="20000"/>
                    </a:ext>
                  </a:extLst>
                </a:gridCol>
                <a:gridCol w="1897856">
                  <a:extLst>
                    <a:ext uri="{9D8B030D-6E8A-4147-A177-3AD203B41FA5}">
                      <a16:colId xmlns:a16="http://schemas.microsoft.com/office/drawing/2014/main" val="20001"/>
                    </a:ext>
                  </a:extLst>
                </a:gridCol>
                <a:gridCol w="1897856">
                  <a:extLst>
                    <a:ext uri="{9D8B030D-6E8A-4147-A177-3AD203B41FA5}">
                      <a16:colId xmlns:a16="http://schemas.microsoft.com/office/drawing/2014/main" val="3538365492"/>
                    </a:ext>
                  </a:extLst>
                </a:gridCol>
                <a:gridCol w="1897856">
                  <a:extLst>
                    <a:ext uri="{9D8B030D-6E8A-4147-A177-3AD203B41FA5}">
                      <a16:colId xmlns:a16="http://schemas.microsoft.com/office/drawing/2014/main" val="20002"/>
                    </a:ext>
                  </a:extLst>
                </a:gridCol>
              </a:tblGrid>
              <a:tr h="368896">
                <a:tc>
                  <a:txBody>
                    <a:bodyPr/>
                    <a:lstStyle/>
                    <a:p>
                      <a:pPr>
                        <a:lnSpc>
                          <a:spcPct val="100000"/>
                        </a:lnSpc>
                      </a:pPr>
                      <a:endParaRPr sz="16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56839"/>
                    </a:solidFill>
                  </a:tcPr>
                </a:tc>
                <a:tc>
                  <a:txBody>
                    <a:bodyPr/>
                    <a:lstStyle/>
                    <a:p>
                      <a:pPr marR="81915" algn="r">
                        <a:lnSpc>
                          <a:spcPct val="100000"/>
                        </a:lnSpc>
                        <a:spcBef>
                          <a:spcPts val="365"/>
                        </a:spcBef>
                      </a:pPr>
                      <a:r>
                        <a:rPr lang="en-US" sz="1350" b="1" dirty="0">
                          <a:solidFill>
                            <a:srgbClr val="FFFFFF"/>
                          </a:solidFill>
                          <a:latin typeface="Barlow"/>
                          <a:cs typeface="Barlow"/>
                        </a:rPr>
                        <a:t>Standard 10-Yr Fixed</a:t>
                      </a:r>
                      <a:endParaRPr sz="1350" b="1"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56839"/>
                    </a:solidFill>
                  </a:tcPr>
                </a:tc>
                <a:tc>
                  <a:txBody>
                    <a:bodyPr/>
                    <a:lstStyle/>
                    <a:p>
                      <a:pPr marR="81915" algn="r">
                        <a:lnSpc>
                          <a:spcPct val="100000"/>
                        </a:lnSpc>
                        <a:spcBef>
                          <a:spcPts val="365"/>
                        </a:spcBef>
                      </a:pPr>
                      <a:r>
                        <a:rPr lang="en-US" sz="1350" b="1" dirty="0">
                          <a:solidFill>
                            <a:schemeClr val="bg1"/>
                          </a:solidFill>
                          <a:latin typeface="Barlow"/>
                          <a:cs typeface="Barlow"/>
                        </a:rPr>
                        <a:t>Consolidation 30-Yr Fixed</a:t>
                      </a:r>
                      <a:endParaRPr sz="1350" b="1" dirty="0">
                        <a:solidFill>
                          <a:schemeClr val="bg1"/>
                        </a:solidFill>
                        <a:latin typeface="Barlow"/>
                        <a:cs typeface="Barlow"/>
                      </a:endParaRPr>
                    </a:p>
                  </a:txBody>
                  <a:tcPr marL="0" marR="0" marT="4635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056839"/>
                    </a:solidFill>
                  </a:tcPr>
                </a:tc>
                <a:tc>
                  <a:txBody>
                    <a:bodyPr/>
                    <a:lstStyle/>
                    <a:p>
                      <a:pPr marR="83185" algn="r">
                        <a:lnSpc>
                          <a:spcPct val="100000"/>
                        </a:lnSpc>
                        <a:spcBef>
                          <a:spcPts val="365"/>
                        </a:spcBef>
                      </a:pPr>
                      <a:r>
                        <a:rPr lang="en-US" sz="1350" b="1" dirty="0">
                          <a:solidFill>
                            <a:schemeClr val="bg1"/>
                          </a:solidFill>
                          <a:latin typeface="Barlow"/>
                          <a:cs typeface="Barlow"/>
                        </a:rPr>
                        <a:t>Revised Pay As You Earn (REPAYE)</a:t>
                      </a:r>
                      <a:endParaRPr sz="1350" b="1" dirty="0">
                        <a:solidFill>
                          <a:schemeClr val="bg1"/>
                        </a:solidFill>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56839"/>
                    </a:solidFill>
                  </a:tcPr>
                </a:tc>
                <a:extLst>
                  <a:ext uri="{0D108BD9-81ED-4DB2-BD59-A6C34878D82A}">
                    <a16:rowId xmlns:a16="http://schemas.microsoft.com/office/drawing/2014/main" val="10000"/>
                  </a:ext>
                </a:extLst>
              </a:tr>
              <a:tr h="370839">
                <a:tc>
                  <a:txBody>
                    <a:bodyPr/>
                    <a:lstStyle/>
                    <a:p>
                      <a:pPr marL="91440">
                        <a:lnSpc>
                          <a:spcPct val="100000"/>
                        </a:lnSpc>
                        <a:spcBef>
                          <a:spcPts val="365"/>
                        </a:spcBef>
                      </a:pPr>
                      <a:r>
                        <a:rPr sz="1350" dirty="0">
                          <a:latin typeface="Barlow"/>
                          <a:cs typeface="Barlow"/>
                        </a:rPr>
                        <a:t>Monthly</a:t>
                      </a:r>
                      <a:r>
                        <a:rPr sz="1350" spc="-45" dirty="0">
                          <a:latin typeface="Barlow"/>
                          <a:cs typeface="Barlow"/>
                        </a:rPr>
                        <a:t> </a:t>
                      </a:r>
                      <a:r>
                        <a:rPr sz="1350" dirty="0">
                          <a:latin typeface="Barlow"/>
                          <a:cs typeface="Barlow"/>
                        </a:rPr>
                        <a:t>Payment</a:t>
                      </a:r>
                      <a:r>
                        <a:rPr sz="1350" spc="-25" dirty="0">
                          <a:latin typeface="Barlow"/>
                          <a:cs typeface="Barlow"/>
                        </a:rPr>
                        <a:t> </a:t>
                      </a:r>
                      <a:r>
                        <a:rPr sz="1350" spc="-5" dirty="0">
                          <a:latin typeface="Barlow"/>
                          <a:cs typeface="Barlow"/>
                        </a:rPr>
                        <a:t>(Start)</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4E2CF"/>
                    </a:solidFill>
                  </a:tcPr>
                </a:tc>
                <a:tc>
                  <a:txBody>
                    <a:bodyPr/>
                    <a:lstStyle/>
                    <a:p>
                      <a:pPr marR="83820" algn="r">
                        <a:lnSpc>
                          <a:spcPct val="100000"/>
                        </a:lnSpc>
                        <a:spcBef>
                          <a:spcPts val="365"/>
                        </a:spcBef>
                      </a:pPr>
                      <a:r>
                        <a:rPr sz="1350" spc="5" dirty="0">
                          <a:latin typeface="Barlow"/>
                          <a:cs typeface="Barlow"/>
                        </a:rPr>
                        <a:t>$</a:t>
                      </a:r>
                      <a:r>
                        <a:rPr lang="en-US" sz="1350" spc="5" dirty="0">
                          <a:latin typeface="Barlow"/>
                          <a:cs typeface="Barlow"/>
                        </a:rPr>
                        <a:t>1,249</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4E2CF"/>
                    </a:solidFill>
                  </a:tcPr>
                </a:tc>
                <a:tc>
                  <a:txBody>
                    <a:bodyPr/>
                    <a:lstStyle/>
                    <a:p>
                      <a:pPr marR="83820" algn="r">
                        <a:lnSpc>
                          <a:spcPct val="100000"/>
                        </a:lnSpc>
                        <a:spcBef>
                          <a:spcPts val="365"/>
                        </a:spcBef>
                      </a:pPr>
                      <a:r>
                        <a:rPr lang="en-US" sz="1350" dirty="0">
                          <a:latin typeface="Barlow"/>
                          <a:cs typeface="Barlow"/>
                        </a:rPr>
                        <a:t>$695</a:t>
                      </a:r>
                      <a:endParaRPr sz="1350" dirty="0">
                        <a:latin typeface="Barlow"/>
                        <a:cs typeface="Barlow"/>
                      </a:endParaRPr>
                    </a:p>
                  </a:txBody>
                  <a:tcPr marL="0" marR="0" marT="46355"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tc>
                  <a:txBody>
                    <a:bodyPr/>
                    <a:lstStyle/>
                    <a:p>
                      <a:pPr marR="83185" algn="r">
                        <a:lnSpc>
                          <a:spcPct val="100000"/>
                        </a:lnSpc>
                        <a:spcBef>
                          <a:spcPts val="365"/>
                        </a:spcBef>
                      </a:pPr>
                      <a:r>
                        <a:rPr sz="1350" spc="10" dirty="0">
                          <a:latin typeface="Barlow"/>
                          <a:cs typeface="Barlow"/>
                        </a:rPr>
                        <a:t>$</a:t>
                      </a:r>
                      <a:r>
                        <a:rPr lang="en-US" sz="1350" spc="10" dirty="0">
                          <a:latin typeface="Barlow"/>
                          <a:cs typeface="Barlow"/>
                        </a:rPr>
                        <a:t>199</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4E2CF"/>
                    </a:solidFill>
                  </a:tcPr>
                </a:tc>
                <a:extLst>
                  <a:ext uri="{0D108BD9-81ED-4DB2-BD59-A6C34878D82A}">
                    <a16:rowId xmlns:a16="http://schemas.microsoft.com/office/drawing/2014/main" val="10001"/>
                  </a:ext>
                </a:extLst>
              </a:tr>
              <a:tr h="389374">
                <a:tc>
                  <a:txBody>
                    <a:bodyPr/>
                    <a:lstStyle/>
                    <a:p>
                      <a:pPr marL="90805">
                        <a:lnSpc>
                          <a:spcPct val="100000"/>
                        </a:lnSpc>
                        <a:spcBef>
                          <a:spcPts val="365"/>
                        </a:spcBef>
                      </a:pPr>
                      <a:r>
                        <a:rPr sz="1350" dirty="0">
                          <a:latin typeface="Barlow"/>
                          <a:cs typeface="Barlow"/>
                        </a:rPr>
                        <a:t>Monthly</a:t>
                      </a:r>
                      <a:r>
                        <a:rPr sz="1350" spc="-45" dirty="0">
                          <a:latin typeface="Barlow"/>
                          <a:cs typeface="Barlow"/>
                        </a:rPr>
                        <a:t> </a:t>
                      </a:r>
                      <a:r>
                        <a:rPr sz="1350" dirty="0">
                          <a:latin typeface="Barlow"/>
                          <a:cs typeface="Barlow"/>
                        </a:rPr>
                        <a:t>Payment</a:t>
                      </a:r>
                      <a:r>
                        <a:rPr sz="1350" spc="-30" dirty="0">
                          <a:latin typeface="Barlow"/>
                          <a:cs typeface="Barlow"/>
                        </a:rPr>
                        <a:t> </a:t>
                      </a:r>
                      <a:r>
                        <a:rPr sz="1350" dirty="0">
                          <a:latin typeface="Barlow"/>
                          <a:cs typeface="Barlow"/>
                        </a:rPr>
                        <a:t>(End)</a:t>
                      </a: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R="83820" algn="r">
                        <a:lnSpc>
                          <a:spcPct val="100000"/>
                        </a:lnSpc>
                        <a:spcBef>
                          <a:spcPts val="365"/>
                        </a:spcBef>
                      </a:pPr>
                      <a:r>
                        <a:rPr sz="1350" spc="5" dirty="0">
                          <a:latin typeface="Barlow"/>
                          <a:cs typeface="Barlow"/>
                        </a:rPr>
                        <a:t>$</a:t>
                      </a:r>
                      <a:r>
                        <a:rPr lang="en-US" sz="1350" spc="5" dirty="0">
                          <a:latin typeface="Barlow"/>
                          <a:cs typeface="Barlow"/>
                        </a:rPr>
                        <a:t>1,249</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R="83820" algn="r">
                        <a:lnSpc>
                          <a:spcPct val="100000"/>
                        </a:lnSpc>
                        <a:spcBef>
                          <a:spcPts val="365"/>
                        </a:spcBef>
                      </a:pPr>
                      <a:r>
                        <a:rPr lang="en-US" sz="1350" dirty="0">
                          <a:latin typeface="Barlow"/>
                          <a:cs typeface="Barlow"/>
                        </a:rPr>
                        <a:t>$695</a:t>
                      </a:r>
                      <a:endParaRPr sz="1350" dirty="0">
                        <a:latin typeface="Barlow"/>
                        <a:cs typeface="Barlow"/>
                      </a:endParaRPr>
                    </a:p>
                  </a:txBody>
                  <a:tcPr marL="0" marR="0" marT="4635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tc>
                  <a:txBody>
                    <a:bodyPr/>
                    <a:lstStyle/>
                    <a:p>
                      <a:pPr marR="83820" algn="r">
                        <a:lnSpc>
                          <a:spcPct val="100000"/>
                        </a:lnSpc>
                        <a:spcBef>
                          <a:spcPts val="365"/>
                        </a:spcBef>
                      </a:pPr>
                      <a:r>
                        <a:rPr sz="1350" spc="5" dirty="0">
                          <a:latin typeface="Barlow"/>
                          <a:cs typeface="Barlow"/>
                        </a:rPr>
                        <a:t>$</a:t>
                      </a:r>
                      <a:r>
                        <a:rPr lang="en-US" sz="1350" spc="5" dirty="0">
                          <a:latin typeface="Barlow"/>
                          <a:cs typeface="Barlow"/>
                        </a:rPr>
                        <a:t>389</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extLst>
                  <a:ext uri="{0D108BD9-81ED-4DB2-BD59-A6C34878D82A}">
                    <a16:rowId xmlns:a16="http://schemas.microsoft.com/office/drawing/2014/main" val="10002"/>
                  </a:ext>
                </a:extLst>
              </a:tr>
              <a:tr h="370840">
                <a:tc>
                  <a:txBody>
                    <a:bodyPr/>
                    <a:lstStyle/>
                    <a:p>
                      <a:pPr marL="91440">
                        <a:lnSpc>
                          <a:spcPct val="100000"/>
                        </a:lnSpc>
                        <a:spcBef>
                          <a:spcPts val="365"/>
                        </a:spcBef>
                      </a:pPr>
                      <a:r>
                        <a:rPr sz="1350" dirty="0">
                          <a:latin typeface="Barlow"/>
                          <a:cs typeface="Barlow"/>
                        </a:rPr>
                        <a:t>Total</a:t>
                      </a:r>
                      <a:r>
                        <a:rPr sz="1350" spc="-35" dirty="0">
                          <a:latin typeface="Barlow"/>
                          <a:cs typeface="Barlow"/>
                        </a:rPr>
                        <a:t> </a:t>
                      </a:r>
                      <a:r>
                        <a:rPr sz="1350" spc="5" dirty="0">
                          <a:latin typeface="Barlow"/>
                          <a:cs typeface="Barlow"/>
                        </a:rPr>
                        <a:t>Paid</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R="83820" algn="r">
                        <a:lnSpc>
                          <a:spcPct val="100000"/>
                        </a:lnSpc>
                        <a:spcBef>
                          <a:spcPts val="365"/>
                        </a:spcBef>
                      </a:pPr>
                      <a:r>
                        <a:rPr sz="1350" spc="5" dirty="0">
                          <a:latin typeface="Barlow"/>
                          <a:cs typeface="Barlow"/>
                        </a:rPr>
                        <a:t>$1</a:t>
                      </a:r>
                      <a:r>
                        <a:rPr lang="en-US" sz="1350" spc="5" dirty="0">
                          <a:latin typeface="Barlow"/>
                          <a:cs typeface="Barlow"/>
                        </a:rPr>
                        <a:t>49,883</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R="83820" algn="r">
                        <a:lnSpc>
                          <a:spcPct val="100000"/>
                        </a:lnSpc>
                        <a:spcBef>
                          <a:spcPts val="365"/>
                        </a:spcBef>
                      </a:pPr>
                      <a:r>
                        <a:rPr lang="en-US" sz="1350" dirty="0">
                          <a:latin typeface="Barlow"/>
                          <a:cs typeface="Barlow"/>
                        </a:rPr>
                        <a:t>$250,299</a:t>
                      </a:r>
                      <a:endParaRPr sz="1350" dirty="0">
                        <a:latin typeface="Barlow"/>
                        <a:cs typeface="Barlow"/>
                      </a:endParaRPr>
                    </a:p>
                  </a:txBody>
                  <a:tcPr marL="0" marR="0" marT="4635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tc>
                  <a:txBody>
                    <a:bodyPr/>
                    <a:lstStyle/>
                    <a:p>
                      <a:pPr marR="83185" algn="r">
                        <a:lnSpc>
                          <a:spcPct val="100000"/>
                        </a:lnSpc>
                        <a:spcBef>
                          <a:spcPts val="365"/>
                        </a:spcBef>
                      </a:pPr>
                      <a:r>
                        <a:rPr sz="1350" spc="5" dirty="0">
                          <a:latin typeface="Barlow"/>
                          <a:cs typeface="Barlow"/>
                        </a:rPr>
                        <a:t>$</a:t>
                      </a:r>
                      <a:r>
                        <a:rPr lang="en-US" sz="1350" spc="5" dirty="0">
                          <a:latin typeface="Barlow"/>
                          <a:cs typeface="Barlow"/>
                        </a:rPr>
                        <a:t>68,219</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extLst>
                  <a:ext uri="{0D108BD9-81ED-4DB2-BD59-A6C34878D82A}">
                    <a16:rowId xmlns:a16="http://schemas.microsoft.com/office/drawing/2014/main" val="10003"/>
                  </a:ext>
                </a:extLst>
              </a:tr>
              <a:tr h="370839">
                <a:tc>
                  <a:txBody>
                    <a:bodyPr/>
                    <a:lstStyle/>
                    <a:p>
                      <a:pPr marL="91440">
                        <a:lnSpc>
                          <a:spcPct val="100000"/>
                        </a:lnSpc>
                        <a:spcBef>
                          <a:spcPts val="365"/>
                        </a:spcBef>
                      </a:pPr>
                      <a:r>
                        <a:rPr sz="1350" spc="5" dirty="0">
                          <a:latin typeface="Barlow"/>
                          <a:cs typeface="Barlow"/>
                        </a:rPr>
                        <a:t>Paid</a:t>
                      </a:r>
                      <a:r>
                        <a:rPr sz="1350" spc="-25" dirty="0">
                          <a:latin typeface="Barlow"/>
                          <a:cs typeface="Barlow"/>
                        </a:rPr>
                        <a:t> </a:t>
                      </a:r>
                      <a:r>
                        <a:rPr sz="1350" spc="-5" dirty="0">
                          <a:latin typeface="Barlow"/>
                          <a:cs typeface="Barlow"/>
                        </a:rPr>
                        <a:t>Off</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R="84455" algn="r">
                        <a:lnSpc>
                          <a:spcPct val="100000"/>
                        </a:lnSpc>
                        <a:spcBef>
                          <a:spcPts val="365"/>
                        </a:spcBef>
                      </a:pPr>
                      <a:r>
                        <a:rPr sz="1350" spc="-25" dirty="0">
                          <a:latin typeface="Barlow"/>
                          <a:cs typeface="Barlow"/>
                        </a:rPr>
                        <a:t> </a:t>
                      </a:r>
                      <a:r>
                        <a:rPr sz="1350" spc="5" dirty="0">
                          <a:latin typeface="Barlow"/>
                          <a:cs typeface="Barlow"/>
                        </a:rPr>
                        <a:t>10</a:t>
                      </a:r>
                      <a:r>
                        <a:rPr sz="1350" spc="-10" dirty="0">
                          <a:latin typeface="Barlow"/>
                          <a:cs typeface="Barlow"/>
                        </a:rPr>
                        <a:t> </a:t>
                      </a:r>
                      <a:r>
                        <a:rPr sz="1350" spc="-5" dirty="0">
                          <a:latin typeface="Barlow"/>
                          <a:cs typeface="Barlow"/>
                        </a:rPr>
                        <a:t>Years</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R="84455" algn="r">
                        <a:lnSpc>
                          <a:spcPct val="100000"/>
                        </a:lnSpc>
                        <a:spcBef>
                          <a:spcPts val="365"/>
                        </a:spcBef>
                      </a:pPr>
                      <a:r>
                        <a:rPr lang="en-US" sz="1350" dirty="0">
                          <a:latin typeface="Barlow"/>
                          <a:cs typeface="Barlow"/>
                        </a:rPr>
                        <a:t>30 Years</a:t>
                      </a:r>
                      <a:endParaRPr sz="1350" dirty="0">
                        <a:latin typeface="Barlow"/>
                        <a:cs typeface="Barlow"/>
                      </a:endParaRPr>
                    </a:p>
                  </a:txBody>
                  <a:tcPr marL="0" marR="0" marT="4635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tc>
                  <a:txBody>
                    <a:bodyPr/>
                    <a:lstStyle/>
                    <a:p>
                      <a:pPr marR="84455" algn="r">
                        <a:lnSpc>
                          <a:spcPct val="100000"/>
                        </a:lnSpc>
                        <a:spcBef>
                          <a:spcPts val="365"/>
                        </a:spcBef>
                      </a:pPr>
                      <a:r>
                        <a:rPr sz="1350" spc="-25" dirty="0">
                          <a:latin typeface="Barlow"/>
                          <a:cs typeface="Barlow"/>
                        </a:rPr>
                        <a:t> </a:t>
                      </a:r>
                      <a:r>
                        <a:rPr lang="en-US" sz="1350" spc="5" dirty="0">
                          <a:latin typeface="Barlow"/>
                          <a:cs typeface="Barlow"/>
                        </a:rPr>
                        <a:t>2</a:t>
                      </a:r>
                      <a:r>
                        <a:rPr sz="1350" spc="5" dirty="0">
                          <a:latin typeface="Barlow"/>
                          <a:cs typeface="Barlow"/>
                        </a:rPr>
                        <a:t>0</a:t>
                      </a:r>
                      <a:r>
                        <a:rPr sz="1350" spc="-10" dirty="0">
                          <a:latin typeface="Barlow"/>
                          <a:cs typeface="Barlow"/>
                        </a:rPr>
                        <a:t> </a:t>
                      </a:r>
                      <a:r>
                        <a:rPr sz="1350" spc="-5" dirty="0">
                          <a:latin typeface="Barlow"/>
                          <a:cs typeface="Barlow"/>
                        </a:rPr>
                        <a:t>Years</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extLst>
                  <a:ext uri="{0D108BD9-81ED-4DB2-BD59-A6C34878D82A}">
                    <a16:rowId xmlns:a16="http://schemas.microsoft.com/office/drawing/2014/main" val="10004"/>
                  </a:ext>
                </a:extLst>
              </a:tr>
              <a:tr h="370840">
                <a:tc>
                  <a:txBody>
                    <a:bodyPr/>
                    <a:lstStyle/>
                    <a:p>
                      <a:pPr marL="90805">
                        <a:lnSpc>
                          <a:spcPct val="100000"/>
                        </a:lnSpc>
                        <a:spcBef>
                          <a:spcPts val="365"/>
                        </a:spcBef>
                      </a:pPr>
                      <a:r>
                        <a:rPr sz="1350" dirty="0">
                          <a:latin typeface="Barlow"/>
                          <a:cs typeface="Barlow"/>
                        </a:rPr>
                        <a:t>Forgive</a:t>
                      </a:r>
                      <a:r>
                        <a:rPr lang="en-US" sz="1350" dirty="0">
                          <a:latin typeface="Barlow"/>
                          <a:cs typeface="Barlow"/>
                        </a:rPr>
                        <a:t>n Balance</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R="84455" algn="r">
                        <a:lnSpc>
                          <a:spcPct val="100000"/>
                        </a:lnSpc>
                        <a:spcBef>
                          <a:spcPts val="365"/>
                        </a:spcBef>
                      </a:pPr>
                      <a:r>
                        <a:rPr sz="1350" spc="10" dirty="0">
                          <a:latin typeface="Barlow"/>
                          <a:cs typeface="Barlow"/>
                        </a:rPr>
                        <a:t>$0</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R="84455" algn="r">
                        <a:lnSpc>
                          <a:spcPct val="100000"/>
                        </a:lnSpc>
                        <a:spcBef>
                          <a:spcPts val="365"/>
                        </a:spcBef>
                      </a:pPr>
                      <a:r>
                        <a:rPr lang="en-US" sz="1350" dirty="0">
                          <a:latin typeface="Barlow"/>
                          <a:cs typeface="Barlow"/>
                        </a:rPr>
                        <a:t>$0</a:t>
                      </a:r>
                      <a:endParaRPr sz="1350" dirty="0">
                        <a:latin typeface="Barlow"/>
                        <a:cs typeface="Barlow"/>
                      </a:endParaRPr>
                    </a:p>
                  </a:txBody>
                  <a:tcPr marL="0" marR="0" marT="4635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4E2CF"/>
                    </a:solidFill>
                  </a:tcPr>
                </a:tc>
                <a:tc>
                  <a:txBody>
                    <a:bodyPr/>
                    <a:lstStyle/>
                    <a:p>
                      <a:pPr marR="84455" algn="r">
                        <a:lnSpc>
                          <a:spcPct val="100000"/>
                        </a:lnSpc>
                        <a:spcBef>
                          <a:spcPts val="365"/>
                        </a:spcBef>
                      </a:pPr>
                      <a:r>
                        <a:rPr lang="en-US" sz="1350" dirty="0">
                          <a:latin typeface="Barlow"/>
                          <a:cs typeface="Barlow"/>
                        </a:rPr>
                        <a:t>$147,391</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extLst>
                  <a:ext uri="{0D108BD9-81ED-4DB2-BD59-A6C34878D82A}">
                    <a16:rowId xmlns:a16="http://schemas.microsoft.com/office/drawing/2014/main" val="10005"/>
                  </a:ext>
                </a:extLst>
              </a:tr>
            </a:tbl>
          </a:graphicData>
        </a:graphic>
      </p:graphicFrame>
      <p:sp>
        <p:nvSpPr>
          <p:cNvPr id="7" name="object 3">
            <a:extLst>
              <a:ext uri="{FF2B5EF4-FFF2-40B4-BE49-F238E27FC236}">
                <a16:creationId xmlns:a16="http://schemas.microsoft.com/office/drawing/2014/main" id="{6F6011CB-AEF2-4517-9509-5B6054DB7AB9}"/>
              </a:ext>
            </a:extLst>
          </p:cNvPr>
          <p:cNvSpPr txBox="1"/>
          <p:nvPr/>
        </p:nvSpPr>
        <p:spPr>
          <a:xfrm>
            <a:off x="3005461" y="1741401"/>
            <a:ext cx="4807585" cy="1089401"/>
          </a:xfrm>
          <a:prstGeom prst="rect">
            <a:avLst/>
          </a:prstGeom>
        </p:spPr>
        <p:txBody>
          <a:bodyPr vert="horz" wrap="square" lIns="0" tIns="139065" rIns="0" bIns="0" rtlCol="0">
            <a:spAutoFit/>
          </a:bodyPr>
          <a:lstStyle/>
          <a:p>
            <a:pPr marL="184785" marR="0" lvl="0" indent="-172720" algn="l" defTabSz="914400" rtl="0" eaLnBrk="1" fontAlgn="auto" latinLnBrk="0" hangingPunct="1">
              <a:lnSpc>
                <a:spcPct val="100000"/>
              </a:lnSpc>
              <a:spcBef>
                <a:spcPts val="1095"/>
              </a:spcBef>
              <a:spcAft>
                <a:spcPts val="0"/>
              </a:spcAft>
              <a:buClrTx/>
              <a:buSzTx/>
              <a:buFont typeface="Arial"/>
              <a:buChar char="•"/>
              <a:tabLst>
                <a:tab pos="185420" algn="l"/>
              </a:tabLst>
              <a:defRPr/>
            </a:pPr>
            <a:r>
              <a:rPr kumimoji="0" sz="1500" b="0" i="0" u="none" strike="noStrike" kern="1200" cap="none" spc="-5" normalizeH="0" baseline="0" noProof="0" dirty="0">
                <a:ln>
                  <a:noFill/>
                </a:ln>
                <a:solidFill>
                  <a:prstClr val="black"/>
                </a:solidFill>
                <a:effectLst/>
                <a:uLnTx/>
                <a:uFillTx/>
                <a:latin typeface="Barlow"/>
                <a:ea typeface="+mn-ea"/>
                <a:cs typeface="Barlow"/>
              </a:rPr>
              <a:t>Federal</a:t>
            </a:r>
            <a:r>
              <a:rPr kumimoji="0" sz="1500" b="0" i="0" u="none" strike="noStrike" kern="1200" cap="none" spc="15" normalizeH="0" baseline="0" noProof="0" dirty="0">
                <a:ln>
                  <a:noFill/>
                </a:ln>
                <a:solidFill>
                  <a:prstClr val="black"/>
                </a:solidFill>
                <a:effectLst/>
                <a:uLnTx/>
                <a:uFillTx/>
                <a:latin typeface="Barlow"/>
                <a:ea typeface="+mn-ea"/>
                <a:cs typeface="Barlow"/>
              </a:rPr>
              <a:t> </a:t>
            </a:r>
            <a:r>
              <a:rPr kumimoji="0" sz="1500" b="0" i="0" u="none" strike="noStrike" kern="1200" cap="none" spc="-5" normalizeH="0" baseline="0" noProof="0" dirty="0">
                <a:ln>
                  <a:noFill/>
                </a:ln>
                <a:solidFill>
                  <a:prstClr val="black"/>
                </a:solidFill>
                <a:effectLst/>
                <a:uLnTx/>
                <a:uFillTx/>
                <a:latin typeface="Barlow"/>
                <a:ea typeface="+mn-ea"/>
                <a:cs typeface="Barlow"/>
              </a:rPr>
              <a:t>Student</a:t>
            </a:r>
            <a:r>
              <a:rPr kumimoji="0" sz="1500" b="0" i="0" u="none" strike="noStrike" kern="1200" cap="none" spc="15" normalizeH="0" baseline="0" noProof="0" dirty="0">
                <a:ln>
                  <a:noFill/>
                </a:ln>
                <a:solidFill>
                  <a:prstClr val="black"/>
                </a:solidFill>
                <a:effectLst/>
                <a:uLnTx/>
                <a:uFillTx/>
                <a:latin typeface="Barlow"/>
                <a:ea typeface="+mn-ea"/>
                <a:cs typeface="Barlow"/>
              </a:rPr>
              <a:t> </a:t>
            </a:r>
            <a:r>
              <a:rPr kumimoji="0" sz="1500" b="0" i="0" u="none" strike="noStrike" kern="1200" cap="none" spc="-10" normalizeH="0" baseline="0" noProof="0" dirty="0">
                <a:ln>
                  <a:noFill/>
                </a:ln>
                <a:solidFill>
                  <a:prstClr val="black"/>
                </a:solidFill>
                <a:effectLst/>
                <a:uLnTx/>
                <a:uFillTx/>
                <a:latin typeface="Barlow"/>
                <a:ea typeface="+mn-ea"/>
                <a:cs typeface="Barlow"/>
              </a:rPr>
              <a:t>Loans:</a:t>
            </a:r>
            <a:r>
              <a:rPr kumimoji="0" sz="1500" b="0" i="0" u="none" strike="noStrike" kern="1200" cap="none" spc="40" normalizeH="0" baseline="0" noProof="0" dirty="0">
                <a:ln>
                  <a:noFill/>
                </a:ln>
                <a:solidFill>
                  <a:prstClr val="black"/>
                </a:solidFill>
                <a:effectLst/>
                <a:uLnTx/>
                <a:uFillTx/>
                <a:latin typeface="Barlow"/>
                <a:ea typeface="+mn-ea"/>
                <a:cs typeface="Barlow"/>
              </a:rPr>
              <a:t> </a:t>
            </a:r>
            <a:r>
              <a:rPr kumimoji="0" sz="1500" b="0" i="0" u="none" strike="noStrike" kern="1200" cap="none" spc="0" normalizeH="0" baseline="0" noProof="0" dirty="0">
                <a:ln>
                  <a:noFill/>
                </a:ln>
                <a:solidFill>
                  <a:prstClr val="black"/>
                </a:solidFill>
                <a:effectLst/>
                <a:uLnTx/>
                <a:uFillTx/>
                <a:latin typeface="Barlow"/>
                <a:ea typeface="+mn-ea"/>
                <a:cs typeface="Barlow"/>
              </a:rPr>
              <a:t>$</a:t>
            </a:r>
            <a:r>
              <a:rPr lang="en-US" sz="1500" dirty="0">
                <a:solidFill>
                  <a:prstClr val="black"/>
                </a:solidFill>
                <a:latin typeface="Barlow"/>
                <a:cs typeface="Barlow"/>
              </a:rPr>
              <a:t>110</a:t>
            </a:r>
            <a:r>
              <a:rPr kumimoji="0" sz="1500" b="0" i="0" u="none" strike="noStrike" kern="1200" cap="none" spc="0" normalizeH="0" baseline="0" noProof="0" dirty="0">
                <a:ln>
                  <a:noFill/>
                </a:ln>
                <a:solidFill>
                  <a:prstClr val="black"/>
                </a:solidFill>
                <a:effectLst/>
                <a:uLnTx/>
                <a:uFillTx/>
                <a:latin typeface="Barlow"/>
                <a:ea typeface="+mn-ea"/>
                <a:cs typeface="Barlow"/>
              </a:rPr>
              <a:t>,000</a:t>
            </a:r>
            <a:r>
              <a:rPr kumimoji="0" lang="en-US" sz="1500" b="0" i="0" u="none" strike="noStrike" kern="1200" cap="none" spc="0" normalizeH="0" baseline="0" noProof="0" dirty="0">
                <a:ln>
                  <a:noFill/>
                </a:ln>
                <a:solidFill>
                  <a:prstClr val="black"/>
                </a:solidFill>
                <a:effectLst/>
                <a:uLnTx/>
                <a:uFillTx/>
                <a:latin typeface="Barlow"/>
                <a:ea typeface="+mn-ea"/>
                <a:cs typeface="Barlow"/>
              </a:rPr>
              <a:t> (Rate 6.5%)</a:t>
            </a:r>
            <a:endParaRPr kumimoji="0" sz="1500" b="0" i="0" u="none" strike="noStrike" kern="1200" cap="none" spc="0" normalizeH="0" baseline="0" noProof="0" dirty="0">
              <a:ln>
                <a:noFill/>
              </a:ln>
              <a:solidFill>
                <a:prstClr val="black"/>
              </a:solidFill>
              <a:effectLst/>
              <a:uLnTx/>
              <a:uFillTx/>
              <a:latin typeface="Barlow"/>
              <a:ea typeface="+mn-ea"/>
              <a:cs typeface="Barlow"/>
            </a:endParaRPr>
          </a:p>
          <a:p>
            <a:pPr marL="184785" marR="0" lvl="0" indent="-172720" algn="l" defTabSz="914400" rtl="0" eaLnBrk="1" fontAlgn="auto" latinLnBrk="0" hangingPunct="1">
              <a:lnSpc>
                <a:spcPct val="100000"/>
              </a:lnSpc>
              <a:spcBef>
                <a:spcPts val="994"/>
              </a:spcBef>
              <a:spcAft>
                <a:spcPts val="0"/>
              </a:spcAft>
              <a:buClrTx/>
              <a:buSzTx/>
              <a:buFont typeface="Arial"/>
              <a:buChar char="•"/>
              <a:tabLst>
                <a:tab pos="185420" algn="l"/>
              </a:tabLst>
              <a:defRPr/>
            </a:pPr>
            <a:r>
              <a:rPr kumimoji="0" sz="1500" b="0" i="0" u="none" strike="noStrike" kern="1200" cap="none" spc="-5" normalizeH="0" baseline="0" noProof="0" dirty="0">
                <a:ln>
                  <a:noFill/>
                </a:ln>
                <a:solidFill>
                  <a:prstClr val="black"/>
                </a:solidFill>
                <a:effectLst/>
                <a:uLnTx/>
                <a:uFillTx/>
                <a:latin typeface="Barlow"/>
                <a:ea typeface="+mn-ea"/>
                <a:cs typeface="Barlow"/>
              </a:rPr>
              <a:t>Annual</a:t>
            </a:r>
            <a:r>
              <a:rPr kumimoji="0" sz="1500" b="0" i="0" u="none" strike="noStrike" kern="1200" cap="none" spc="20" normalizeH="0" baseline="0" noProof="0" dirty="0">
                <a:ln>
                  <a:noFill/>
                </a:ln>
                <a:solidFill>
                  <a:prstClr val="black"/>
                </a:solidFill>
                <a:effectLst/>
                <a:uLnTx/>
                <a:uFillTx/>
                <a:latin typeface="Barlow"/>
                <a:ea typeface="+mn-ea"/>
                <a:cs typeface="Barlow"/>
              </a:rPr>
              <a:t> </a:t>
            </a:r>
            <a:r>
              <a:rPr kumimoji="0" sz="1500" b="0" i="0" u="none" strike="noStrike" kern="1200" cap="none" spc="0" normalizeH="0" baseline="0" noProof="0" dirty="0">
                <a:ln>
                  <a:noFill/>
                </a:ln>
                <a:solidFill>
                  <a:prstClr val="black"/>
                </a:solidFill>
                <a:effectLst/>
                <a:uLnTx/>
                <a:uFillTx/>
                <a:latin typeface="Barlow"/>
                <a:ea typeface="+mn-ea"/>
                <a:cs typeface="Barlow"/>
              </a:rPr>
              <a:t>Adjusted</a:t>
            </a:r>
            <a:r>
              <a:rPr kumimoji="0" sz="1500" b="0" i="0" u="none" strike="noStrike" kern="1200" cap="none" spc="10" normalizeH="0" baseline="0" noProof="0" dirty="0">
                <a:ln>
                  <a:noFill/>
                </a:ln>
                <a:solidFill>
                  <a:prstClr val="black"/>
                </a:solidFill>
                <a:effectLst/>
                <a:uLnTx/>
                <a:uFillTx/>
                <a:latin typeface="Barlow"/>
                <a:ea typeface="+mn-ea"/>
                <a:cs typeface="Barlow"/>
              </a:rPr>
              <a:t> </a:t>
            </a:r>
            <a:r>
              <a:rPr kumimoji="0" sz="1500" b="0" i="0" u="none" strike="noStrike" kern="1200" cap="none" spc="-5" normalizeH="0" baseline="0" noProof="0" dirty="0">
                <a:ln>
                  <a:noFill/>
                </a:ln>
                <a:solidFill>
                  <a:prstClr val="black"/>
                </a:solidFill>
                <a:effectLst/>
                <a:uLnTx/>
                <a:uFillTx/>
                <a:latin typeface="Barlow"/>
                <a:ea typeface="+mn-ea"/>
                <a:cs typeface="Barlow"/>
              </a:rPr>
              <a:t>Gross</a:t>
            </a:r>
            <a:r>
              <a:rPr kumimoji="0" sz="1500" b="0" i="0" u="none" strike="noStrike" kern="1200" cap="none" spc="15" normalizeH="0" baseline="0" noProof="0" dirty="0">
                <a:ln>
                  <a:noFill/>
                </a:ln>
                <a:solidFill>
                  <a:prstClr val="black"/>
                </a:solidFill>
                <a:effectLst/>
                <a:uLnTx/>
                <a:uFillTx/>
                <a:latin typeface="Barlow"/>
                <a:ea typeface="+mn-ea"/>
                <a:cs typeface="Barlow"/>
              </a:rPr>
              <a:t> </a:t>
            </a:r>
            <a:r>
              <a:rPr kumimoji="0" sz="1500" b="0" i="0" u="none" strike="noStrike" kern="1200" cap="none" spc="-5" normalizeH="0" baseline="0" noProof="0" dirty="0">
                <a:ln>
                  <a:noFill/>
                </a:ln>
                <a:solidFill>
                  <a:prstClr val="black"/>
                </a:solidFill>
                <a:effectLst/>
                <a:uLnTx/>
                <a:uFillTx/>
                <a:latin typeface="Barlow"/>
                <a:ea typeface="+mn-ea"/>
                <a:cs typeface="Barlow"/>
              </a:rPr>
              <a:t>Income:</a:t>
            </a:r>
            <a:r>
              <a:rPr kumimoji="0" sz="1500" b="0" i="0" u="none" strike="noStrike" kern="1200" cap="none" spc="25" normalizeH="0" baseline="0" noProof="0" dirty="0">
                <a:ln>
                  <a:noFill/>
                </a:ln>
                <a:solidFill>
                  <a:prstClr val="black"/>
                </a:solidFill>
                <a:effectLst/>
                <a:uLnTx/>
                <a:uFillTx/>
                <a:latin typeface="Barlow"/>
                <a:ea typeface="+mn-ea"/>
                <a:cs typeface="Barlow"/>
              </a:rPr>
              <a:t> </a:t>
            </a:r>
            <a:r>
              <a:rPr kumimoji="0" sz="1500" b="0" i="0" u="none" strike="noStrike" kern="1200" cap="none" spc="0" normalizeH="0" baseline="0" noProof="0" dirty="0">
                <a:ln>
                  <a:noFill/>
                </a:ln>
                <a:solidFill>
                  <a:prstClr val="black"/>
                </a:solidFill>
                <a:effectLst/>
                <a:uLnTx/>
                <a:uFillTx/>
                <a:latin typeface="Barlow"/>
                <a:ea typeface="+mn-ea"/>
                <a:cs typeface="Barlow"/>
              </a:rPr>
              <a:t>$</a:t>
            </a:r>
            <a:r>
              <a:rPr kumimoji="0" lang="en-US" sz="1500" b="0" i="0" u="none" strike="noStrike" kern="1200" cap="none" spc="0" normalizeH="0" baseline="0" noProof="0" dirty="0">
                <a:ln>
                  <a:noFill/>
                </a:ln>
                <a:solidFill>
                  <a:prstClr val="black"/>
                </a:solidFill>
                <a:effectLst/>
                <a:uLnTx/>
                <a:uFillTx/>
                <a:latin typeface="Barlow"/>
                <a:ea typeface="+mn-ea"/>
                <a:cs typeface="Barlow"/>
              </a:rPr>
              <a:t>50,000</a:t>
            </a:r>
            <a:endParaRPr kumimoji="0" sz="1500" b="0" i="0" u="none" strike="noStrike" kern="1200" cap="none" spc="0" normalizeH="0" baseline="0" noProof="0" dirty="0">
              <a:ln>
                <a:noFill/>
              </a:ln>
              <a:solidFill>
                <a:prstClr val="black"/>
              </a:solidFill>
              <a:effectLst/>
              <a:uLnTx/>
              <a:uFillTx/>
              <a:latin typeface="Barlow"/>
              <a:ea typeface="+mn-ea"/>
              <a:cs typeface="Barlow"/>
            </a:endParaRPr>
          </a:p>
          <a:p>
            <a:pPr marL="184785" marR="0" lvl="0" indent="-172720" algn="l" defTabSz="914400" rtl="0" eaLnBrk="1" fontAlgn="auto" latinLnBrk="0" hangingPunct="1">
              <a:lnSpc>
                <a:spcPct val="100000"/>
              </a:lnSpc>
              <a:spcBef>
                <a:spcPts val="1005"/>
              </a:spcBef>
              <a:spcAft>
                <a:spcPts val="0"/>
              </a:spcAft>
              <a:buClrTx/>
              <a:buSzTx/>
              <a:buFont typeface="Arial"/>
              <a:buChar char="•"/>
              <a:tabLst>
                <a:tab pos="185420" algn="l"/>
              </a:tabLst>
              <a:defRPr/>
            </a:pPr>
            <a:r>
              <a:rPr kumimoji="0" sz="1500" b="0" i="0" u="none" strike="noStrike" kern="1200" cap="none" spc="-5" normalizeH="0" baseline="0" noProof="0" dirty="0">
                <a:ln>
                  <a:noFill/>
                </a:ln>
                <a:solidFill>
                  <a:prstClr val="black"/>
                </a:solidFill>
                <a:effectLst/>
                <a:uLnTx/>
                <a:uFillTx/>
                <a:latin typeface="Barlow"/>
                <a:ea typeface="+mn-ea"/>
                <a:cs typeface="Barlow"/>
              </a:rPr>
              <a:t>Household</a:t>
            </a:r>
            <a:r>
              <a:rPr kumimoji="0" sz="1500" b="0" i="0" u="none" strike="noStrike" kern="1200" cap="none" spc="50" normalizeH="0" baseline="0" noProof="0" dirty="0">
                <a:ln>
                  <a:noFill/>
                </a:ln>
                <a:solidFill>
                  <a:prstClr val="black"/>
                </a:solidFill>
                <a:effectLst/>
                <a:uLnTx/>
                <a:uFillTx/>
                <a:latin typeface="Barlow"/>
                <a:ea typeface="+mn-ea"/>
                <a:cs typeface="Barlow"/>
              </a:rPr>
              <a:t> </a:t>
            </a:r>
            <a:r>
              <a:rPr kumimoji="0" sz="1500" b="0" i="0" u="none" strike="noStrike" kern="1200" cap="none" spc="0" normalizeH="0" baseline="0" noProof="0" dirty="0">
                <a:ln>
                  <a:noFill/>
                </a:ln>
                <a:solidFill>
                  <a:prstClr val="black"/>
                </a:solidFill>
                <a:effectLst/>
                <a:uLnTx/>
                <a:uFillTx/>
                <a:latin typeface="Barlow"/>
                <a:ea typeface="+mn-ea"/>
                <a:cs typeface="Barlow"/>
              </a:rPr>
              <a:t>Size:</a:t>
            </a:r>
            <a:r>
              <a:rPr kumimoji="0" sz="1500" b="0" i="0" u="none" strike="noStrike" kern="1200" cap="none" spc="-10" normalizeH="0" baseline="0" noProof="0" dirty="0">
                <a:ln>
                  <a:noFill/>
                </a:ln>
                <a:solidFill>
                  <a:prstClr val="black"/>
                </a:solidFill>
                <a:effectLst/>
                <a:uLnTx/>
                <a:uFillTx/>
                <a:latin typeface="Barlow"/>
                <a:ea typeface="+mn-ea"/>
                <a:cs typeface="Barlow"/>
              </a:rPr>
              <a:t> </a:t>
            </a:r>
            <a:r>
              <a:rPr kumimoji="0" lang="en-US" sz="1500" b="0" i="0" u="none" strike="noStrike" kern="1200" cap="none" spc="10" normalizeH="0" baseline="0" noProof="0" dirty="0">
                <a:ln>
                  <a:noFill/>
                </a:ln>
                <a:solidFill>
                  <a:prstClr val="black"/>
                </a:solidFill>
                <a:effectLst/>
                <a:uLnTx/>
                <a:uFillTx/>
                <a:latin typeface="Barlow"/>
                <a:ea typeface="+mn-ea"/>
                <a:cs typeface="Barlow"/>
              </a:rPr>
              <a:t>2</a:t>
            </a:r>
            <a:endParaRPr kumimoji="0" sz="1500" b="0" i="0" u="none" strike="noStrike" kern="1200" cap="none" spc="0" normalizeH="0" baseline="0" noProof="0" dirty="0">
              <a:ln>
                <a:noFill/>
              </a:ln>
              <a:solidFill>
                <a:prstClr val="black"/>
              </a:solidFill>
              <a:effectLst/>
              <a:uLnTx/>
              <a:uFillTx/>
              <a:latin typeface="Barlow"/>
              <a:ea typeface="+mn-ea"/>
              <a:cs typeface="Barlow"/>
            </a:endParaRPr>
          </a:p>
        </p:txBody>
      </p:sp>
      <p:sp>
        <p:nvSpPr>
          <p:cNvPr id="8" name="Rectangle: Rounded Corners 7">
            <a:extLst>
              <a:ext uri="{FF2B5EF4-FFF2-40B4-BE49-F238E27FC236}">
                <a16:creationId xmlns:a16="http://schemas.microsoft.com/office/drawing/2014/main" id="{C1487B51-149F-41CD-8E84-77443316A8AD}"/>
              </a:ext>
            </a:extLst>
          </p:cNvPr>
          <p:cNvSpPr/>
          <p:nvPr/>
        </p:nvSpPr>
        <p:spPr>
          <a:xfrm>
            <a:off x="533400" y="5390346"/>
            <a:ext cx="7591425" cy="695993"/>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Barlow" panose="00000500000000000000" pitchFamily="2" charset="0"/>
                <a:ea typeface="+mn-ea"/>
                <a:cs typeface="+mn-cs"/>
              </a:rPr>
              <a:t>Eloise cannot afford the payment in the Standard 10-Year Fixed plan and does not want to pay on her loans for 30 years.  An IDR plan is the best option for her.</a:t>
            </a:r>
          </a:p>
        </p:txBody>
      </p:sp>
      <p:sp>
        <p:nvSpPr>
          <p:cNvPr id="3" name="Slide Number Placeholder 2">
            <a:extLst>
              <a:ext uri="{FF2B5EF4-FFF2-40B4-BE49-F238E27FC236}">
                <a16:creationId xmlns:a16="http://schemas.microsoft.com/office/drawing/2014/main" id="{A57503DF-F3B9-4D6E-8FF4-9240E3E97D87}"/>
              </a:ext>
            </a:extLst>
          </p:cNvPr>
          <p:cNvSpPr>
            <a:spLocks noGrp="1"/>
          </p:cNvSpPr>
          <p:nvPr>
            <p:ph type="sldNum" sz="quarter" idx="12"/>
          </p:nvPr>
        </p:nvSpPr>
        <p:spPr/>
        <p:txBody>
          <a:bodyPr/>
          <a:lstStyle/>
          <a:p>
            <a:pPr>
              <a:defRPr/>
            </a:pPr>
            <a:fld id="{E97B734B-BE99-4B13-8B3B-73BDADC290B3}" type="slidenum">
              <a:rPr lang="en-US" smtClean="0"/>
              <a:pPr>
                <a:defRPr/>
              </a:pPr>
              <a:t>19</a:t>
            </a:fld>
            <a:endParaRPr lang="en-US" dirty="0"/>
          </a:p>
        </p:txBody>
      </p:sp>
    </p:spTree>
    <p:extLst>
      <p:ext uri="{BB962C8B-B14F-4D97-AF65-F5344CB8AC3E}">
        <p14:creationId xmlns:p14="http://schemas.microsoft.com/office/powerpoint/2010/main" val="144538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dirty="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1B6C9C-8F8F-440E-B0A0-A60299FB6A78}"/>
              </a:ext>
            </a:extLst>
          </p:cNvPr>
          <p:cNvSpPr>
            <a:spLocks noGrp="1"/>
          </p:cNvSpPr>
          <p:nvPr>
            <p:ph type="title"/>
          </p:nvPr>
        </p:nvSpPr>
        <p:spPr/>
        <p:txBody>
          <a:bodyPr/>
          <a:lstStyle/>
          <a:p>
            <a:r>
              <a:rPr lang="en-US" dirty="0">
                <a:solidFill>
                  <a:srgbClr val="05692F"/>
                </a:solidFill>
                <a:latin typeface="Barlow"/>
              </a:rPr>
              <a:t>Agenda</a:t>
            </a:r>
            <a:endParaRPr lang="en-US" dirty="0">
              <a:solidFill>
                <a:srgbClr val="05692F"/>
              </a:solidFill>
              <a:highlight>
                <a:srgbClr val="FFFF00"/>
              </a:highlight>
              <a:latin typeface="Barlow"/>
            </a:endParaRPr>
          </a:p>
        </p:txBody>
      </p:sp>
      <p:sp>
        <p:nvSpPr>
          <p:cNvPr id="3" name="Content Placeholder 2">
            <a:extLst>
              <a:ext uri="{FF2B5EF4-FFF2-40B4-BE49-F238E27FC236}">
                <a16:creationId xmlns:a16="http://schemas.microsoft.com/office/drawing/2014/main" id="{88C2B920-BCAF-44FA-9996-E983D0135847}"/>
              </a:ext>
            </a:extLst>
          </p:cNvPr>
          <p:cNvSpPr>
            <a:spLocks noGrp="1"/>
          </p:cNvSpPr>
          <p:nvPr>
            <p:ph idx="1"/>
          </p:nvPr>
        </p:nvSpPr>
        <p:spPr/>
        <p:txBody>
          <a:bodyPr vert="horz" lIns="91440" tIns="45720" rIns="91440" bIns="45720" rtlCol="0" anchor="t">
            <a:normAutofit/>
          </a:bodyPr>
          <a:lstStyle/>
          <a:p>
            <a:r>
              <a:rPr lang="en-US" dirty="0"/>
              <a:t>Repayment Plans</a:t>
            </a:r>
          </a:p>
          <a:p>
            <a:pPr lvl="1"/>
            <a:r>
              <a:rPr lang="en-US" dirty="0"/>
              <a:t>Traditional</a:t>
            </a:r>
          </a:p>
          <a:p>
            <a:pPr lvl="1"/>
            <a:r>
              <a:rPr lang="en-US" dirty="0"/>
              <a:t>Income-Driven-Repayment (IDR)</a:t>
            </a:r>
          </a:p>
          <a:p>
            <a:r>
              <a:rPr lang="en-US" dirty="0"/>
              <a:t>Consolidation</a:t>
            </a:r>
          </a:p>
          <a:p>
            <a:r>
              <a:rPr lang="en-US" dirty="0"/>
              <a:t>Managing Loans in Default</a:t>
            </a:r>
          </a:p>
          <a:p>
            <a:pPr lvl="1"/>
            <a:r>
              <a:rPr lang="en-US" dirty="0"/>
              <a:t>Rehabilitation</a:t>
            </a:r>
          </a:p>
          <a:p>
            <a:pPr lvl="1"/>
            <a:r>
              <a:rPr lang="en-US" dirty="0"/>
              <a:t>Consolidation</a:t>
            </a:r>
          </a:p>
          <a:p>
            <a:pPr marL="173736" lvl="1">
              <a:buFont typeface="Arial" panose="020B0604020202020204" pitchFamily="34" charset="0"/>
              <a:buChar char="•"/>
            </a:pPr>
            <a:r>
              <a:rPr lang="en-US" dirty="0"/>
              <a:t>Additional-Information: IDR Plan Detail Table</a:t>
            </a:r>
          </a:p>
          <a:p>
            <a:pPr lvl="1"/>
            <a:endParaRPr lang="en-US" dirty="0"/>
          </a:p>
          <a:p>
            <a:pPr marL="342900" lvl="1" indent="0">
              <a:buNone/>
            </a:pPr>
            <a:endParaRPr lang="en-US" dirty="0"/>
          </a:p>
          <a:p>
            <a:pPr marL="3429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2A051ADD-0BE5-4021-990E-4226091B8C6C}"/>
              </a:ext>
            </a:extLst>
          </p:cNvPr>
          <p:cNvSpPr>
            <a:spLocks noGrp="1"/>
          </p:cNvSpPr>
          <p:nvPr>
            <p:ph type="sldNum" sz="quarter" idx="12"/>
          </p:nvPr>
        </p:nvSpPr>
        <p:spPr/>
        <p:txBody>
          <a:bodyPr/>
          <a:lstStyle/>
          <a:p>
            <a:pPr>
              <a:defRPr/>
            </a:pPr>
            <a:fld id="{E97B734B-BE99-4B13-8B3B-73BDADC290B3}" type="slidenum">
              <a:rPr lang="en-US" smtClean="0"/>
              <a:pPr>
                <a:defRPr/>
              </a:pPr>
              <a:t>2</a:t>
            </a:fld>
            <a:endParaRPr lang="en-US" dirty="0"/>
          </a:p>
        </p:txBody>
      </p:sp>
    </p:spTree>
    <p:extLst>
      <p:ext uri="{BB962C8B-B14F-4D97-AF65-F5344CB8AC3E}">
        <p14:creationId xmlns:p14="http://schemas.microsoft.com/office/powerpoint/2010/main" val="2248820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Meet Chloe…</a:t>
            </a:r>
          </a:p>
        </p:txBody>
      </p:sp>
      <p:pic>
        <p:nvPicPr>
          <p:cNvPr id="4" name="Picture 3">
            <a:extLst>
              <a:ext uri="{FF2B5EF4-FFF2-40B4-BE49-F238E27FC236}">
                <a16:creationId xmlns:a16="http://schemas.microsoft.com/office/drawing/2014/main" id="{1F25E8F8-CC44-4476-B080-C6B365D0D69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3400" y="1607941"/>
            <a:ext cx="1638086" cy="1222861"/>
          </a:xfrm>
          <a:prstGeom prst="rect">
            <a:avLst/>
          </a:prstGeom>
        </p:spPr>
      </p:pic>
      <p:graphicFrame>
        <p:nvGraphicFramePr>
          <p:cNvPr id="6" name="object 11">
            <a:extLst>
              <a:ext uri="{FF2B5EF4-FFF2-40B4-BE49-F238E27FC236}">
                <a16:creationId xmlns:a16="http://schemas.microsoft.com/office/drawing/2014/main" id="{D357BAFD-3416-4537-B7D6-4F2353298192}"/>
              </a:ext>
            </a:extLst>
          </p:cNvPr>
          <p:cNvGraphicFramePr>
            <a:graphicFrameLocks noGrp="1"/>
          </p:cNvGraphicFramePr>
          <p:nvPr/>
        </p:nvGraphicFramePr>
        <p:xfrm>
          <a:off x="533401" y="2987282"/>
          <a:ext cx="7591425" cy="2330567"/>
        </p:xfrm>
        <a:graphic>
          <a:graphicData uri="http://schemas.openxmlformats.org/drawingml/2006/table">
            <a:tbl>
              <a:tblPr firstRow="1" bandRow="1">
                <a:tableStyleId>{2D5ABB26-0587-4C30-8999-92F81FD0307C}</a:tableStyleId>
              </a:tblPr>
              <a:tblGrid>
                <a:gridCol w="2530475">
                  <a:extLst>
                    <a:ext uri="{9D8B030D-6E8A-4147-A177-3AD203B41FA5}">
                      <a16:colId xmlns:a16="http://schemas.microsoft.com/office/drawing/2014/main" val="20000"/>
                    </a:ext>
                  </a:extLst>
                </a:gridCol>
                <a:gridCol w="2530475">
                  <a:extLst>
                    <a:ext uri="{9D8B030D-6E8A-4147-A177-3AD203B41FA5}">
                      <a16:colId xmlns:a16="http://schemas.microsoft.com/office/drawing/2014/main" val="20001"/>
                    </a:ext>
                  </a:extLst>
                </a:gridCol>
                <a:gridCol w="2530475">
                  <a:extLst>
                    <a:ext uri="{9D8B030D-6E8A-4147-A177-3AD203B41FA5}">
                      <a16:colId xmlns:a16="http://schemas.microsoft.com/office/drawing/2014/main" val="3538365492"/>
                    </a:ext>
                  </a:extLst>
                </a:gridCol>
              </a:tblGrid>
              <a:tr h="368896">
                <a:tc>
                  <a:txBody>
                    <a:bodyPr/>
                    <a:lstStyle/>
                    <a:p>
                      <a:pPr>
                        <a:lnSpc>
                          <a:spcPct val="100000"/>
                        </a:lnSpc>
                      </a:pPr>
                      <a:endParaRPr sz="16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56839"/>
                    </a:solidFill>
                  </a:tcPr>
                </a:tc>
                <a:tc>
                  <a:txBody>
                    <a:bodyPr/>
                    <a:lstStyle/>
                    <a:p>
                      <a:pPr marR="81915" algn="r">
                        <a:lnSpc>
                          <a:spcPct val="100000"/>
                        </a:lnSpc>
                        <a:spcBef>
                          <a:spcPts val="365"/>
                        </a:spcBef>
                      </a:pPr>
                      <a:r>
                        <a:rPr lang="en-US" sz="1350" b="1" dirty="0">
                          <a:solidFill>
                            <a:srgbClr val="FFFFFF"/>
                          </a:solidFill>
                          <a:latin typeface="Barlow"/>
                          <a:cs typeface="Barlow"/>
                        </a:rPr>
                        <a:t>Standard 10-Yr Fixed</a:t>
                      </a:r>
                      <a:endParaRPr sz="1350" b="1"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56839"/>
                    </a:solidFill>
                  </a:tcPr>
                </a:tc>
                <a:tc>
                  <a:txBody>
                    <a:bodyPr/>
                    <a:lstStyle/>
                    <a:p>
                      <a:pPr marR="81915" algn="r">
                        <a:lnSpc>
                          <a:spcPct val="100000"/>
                        </a:lnSpc>
                        <a:spcBef>
                          <a:spcPts val="365"/>
                        </a:spcBef>
                      </a:pPr>
                      <a:r>
                        <a:rPr lang="en-US" sz="1350" b="1" dirty="0">
                          <a:solidFill>
                            <a:schemeClr val="bg1"/>
                          </a:solidFill>
                          <a:latin typeface="Barlow"/>
                          <a:cs typeface="Barlow"/>
                        </a:rPr>
                        <a:t>Revised Pay As You Earn (REPAYE)</a:t>
                      </a:r>
                      <a:endParaRPr sz="1350" b="1" dirty="0">
                        <a:solidFill>
                          <a:schemeClr val="bg1"/>
                        </a:solidFill>
                        <a:latin typeface="Barlow"/>
                        <a:cs typeface="Barlow"/>
                      </a:endParaRPr>
                    </a:p>
                  </a:txBody>
                  <a:tcPr marL="0" marR="0" marT="4635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056839"/>
                    </a:solidFill>
                  </a:tcPr>
                </a:tc>
                <a:extLst>
                  <a:ext uri="{0D108BD9-81ED-4DB2-BD59-A6C34878D82A}">
                    <a16:rowId xmlns:a16="http://schemas.microsoft.com/office/drawing/2014/main" val="10000"/>
                  </a:ext>
                </a:extLst>
              </a:tr>
              <a:tr h="370839">
                <a:tc>
                  <a:txBody>
                    <a:bodyPr/>
                    <a:lstStyle/>
                    <a:p>
                      <a:pPr marL="91440">
                        <a:lnSpc>
                          <a:spcPct val="100000"/>
                        </a:lnSpc>
                        <a:spcBef>
                          <a:spcPts val="365"/>
                        </a:spcBef>
                      </a:pPr>
                      <a:r>
                        <a:rPr sz="1350" dirty="0">
                          <a:latin typeface="Barlow"/>
                          <a:cs typeface="Barlow"/>
                        </a:rPr>
                        <a:t>Monthly</a:t>
                      </a:r>
                      <a:r>
                        <a:rPr sz="1350" spc="-45" dirty="0">
                          <a:latin typeface="Barlow"/>
                          <a:cs typeface="Barlow"/>
                        </a:rPr>
                        <a:t> </a:t>
                      </a:r>
                      <a:r>
                        <a:rPr sz="1350" dirty="0">
                          <a:latin typeface="Barlow"/>
                          <a:cs typeface="Barlow"/>
                        </a:rPr>
                        <a:t>Payment</a:t>
                      </a:r>
                      <a:r>
                        <a:rPr sz="1350" spc="-25" dirty="0">
                          <a:latin typeface="Barlow"/>
                          <a:cs typeface="Barlow"/>
                        </a:rPr>
                        <a:t> </a:t>
                      </a:r>
                      <a:r>
                        <a:rPr sz="1350" spc="-5" dirty="0">
                          <a:latin typeface="Barlow"/>
                          <a:cs typeface="Barlow"/>
                        </a:rPr>
                        <a:t>(Start)</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4E2CF"/>
                    </a:solidFill>
                  </a:tcPr>
                </a:tc>
                <a:tc>
                  <a:txBody>
                    <a:bodyPr/>
                    <a:lstStyle/>
                    <a:p>
                      <a:pPr marR="83820" algn="r">
                        <a:lnSpc>
                          <a:spcPct val="100000"/>
                        </a:lnSpc>
                        <a:spcBef>
                          <a:spcPts val="365"/>
                        </a:spcBef>
                      </a:pPr>
                      <a:r>
                        <a:rPr lang="en-US" sz="1350" spc="5" dirty="0">
                          <a:latin typeface="Barlow"/>
                          <a:cs typeface="Barlow"/>
                        </a:rPr>
                        <a:t>$256</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4E2CF"/>
                    </a:solidFill>
                  </a:tcPr>
                </a:tc>
                <a:tc>
                  <a:txBody>
                    <a:bodyPr/>
                    <a:lstStyle/>
                    <a:p>
                      <a:pPr marR="83820" algn="r">
                        <a:lnSpc>
                          <a:spcPct val="100000"/>
                        </a:lnSpc>
                        <a:spcBef>
                          <a:spcPts val="365"/>
                        </a:spcBef>
                      </a:pPr>
                      <a:r>
                        <a:rPr lang="en-US" sz="1350" dirty="0">
                          <a:latin typeface="Barlow"/>
                          <a:cs typeface="Barlow"/>
                        </a:rPr>
                        <a:t>$547</a:t>
                      </a:r>
                      <a:endParaRPr sz="1350" dirty="0">
                        <a:latin typeface="Barlow"/>
                        <a:cs typeface="Barlow"/>
                      </a:endParaRPr>
                    </a:p>
                  </a:txBody>
                  <a:tcPr marL="0" marR="0" marT="46355"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extLst>
                  <a:ext uri="{0D108BD9-81ED-4DB2-BD59-A6C34878D82A}">
                    <a16:rowId xmlns:a16="http://schemas.microsoft.com/office/drawing/2014/main" val="10001"/>
                  </a:ext>
                </a:extLst>
              </a:tr>
              <a:tr h="389374">
                <a:tc>
                  <a:txBody>
                    <a:bodyPr/>
                    <a:lstStyle/>
                    <a:p>
                      <a:pPr marL="90805">
                        <a:lnSpc>
                          <a:spcPct val="100000"/>
                        </a:lnSpc>
                        <a:spcBef>
                          <a:spcPts val="365"/>
                        </a:spcBef>
                      </a:pPr>
                      <a:r>
                        <a:rPr sz="1350" dirty="0">
                          <a:latin typeface="Barlow"/>
                          <a:cs typeface="Barlow"/>
                        </a:rPr>
                        <a:t>Monthly</a:t>
                      </a:r>
                      <a:r>
                        <a:rPr sz="1350" spc="-45" dirty="0">
                          <a:latin typeface="Barlow"/>
                          <a:cs typeface="Barlow"/>
                        </a:rPr>
                        <a:t> </a:t>
                      </a:r>
                      <a:r>
                        <a:rPr sz="1350" dirty="0">
                          <a:latin typeface="Barlow"/>
                          <a:cs typeface="Barlow"/>
                        </a:rPr>
                        <a:t>Payment</a:t>
                      </a:r>
                      <a:r>
                        <a:rPr sz="1350" spc="-30" dirty="0">
                          <a:latin typeface="Barlow"/>
                          <a:cs typeface="Barlow"/>
                        </a:rPr>
                        <a:t> </a:t>
                      </a:r>
                      <a:r>
                        <a:rPr sz="1350" dirty="0">
                          <a:latin typeface="Barlow"/>
                          <a:cs typeface="Barlow"/>
                        </a:rPr>
                        <a:t>(End)</a:t>
                      </a: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R="83820" algn="r">
                        <a:lnSpc>
                          <a:spcPct val="100000"/>
                        </a:lnSpc>
                        <a:spcBef>
                          <a:spcPts val="365"/>
                        </a:spcBef>
                      </a:pPr>
                      <a:r>
                        <a:rPr sz="1350" spc="5" dirty="0">
                          <a:latin typeface="Barlow"/>
                          <a:cs typeface="Barlow"/>
                        </a:rPr>
                        <a:t>$</a:t>
                      </a:r>
                      <a:r>
                        <a:rPr lang="en-US" sz="1350" spc="5" dirty="0">
                          <a:latin typeface="Barlow"/>
                          <a:cs typeface="Barlow"/>
                        </a:rPr>
                        <a:t>256</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R="83820" algn="r">
                        <a:lnSpc>
                          <a:spcPct val="100000"/>
                        </a:lnSpc>
                        <a:spcBef>
                          <a:spcPts val="365"/>
                        </a:spcBef>
                      </a:pPr>
                      <a:r>
                        <a:rPr lang="en-US" sz="1350" dirty="0">
                          <a:latin typeface="Barlow"/>
                          <a:cs typeface="Barlow"/>
                        </a:rPr>
                        <a:t>$600</a:t>
                      </a:r>
                      <a:endParaRPr sz="1350" dirty="0">
                        <a:latin typeface="Barlow"/>
                        <a:cs typeface="Barlow"/>
                      </a:endParaRPr>
                    </a:p>
                  </a:txBody>
                  <a:tcPr marL="0" marR="0" marT="4635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extLst>
                  <a:ext uri="{0D108BD9-81ED-4DB2-BD59-A6C34878D82A}">
                    <a16:rowId xmlns:a16="http://schemas.microsoft.com/office/drawing/2014/main" val="10002"/>
                  </a:ext>
                </a:extLst>
              </a:tr>
              <a:tr h="370840">
                <a:tc>
                  <a:txBody>
                    <a:bodyPr/>
                    <a:lstStyle/>
                    <a:p>
                      <a:pPr marL="91440">
                        <a:lnSpc>
                          <a:spcPct val="100000"/>
                        </a:lnSpc>
                        <a:spcBef>
                          <a:spcPts val="365"/>
                        </a:spcBef>
                      </a:pPr>
                      <a:r>
                        <a:rPr sz="1350" dirty="0">
                          <a:latin typeface="Barlow"/>
                          <a:cs typeface="Barlow"/>
                        </a:rPr>
                        <a:t>Total</a:t>
                      </a:r>
                      <a:r>
                        <a:rPr sz="1350" spc="-35" dirty="0">
                          <a:latin typeface="Barlow"/>
                          <a:cs typeface="Barlow"/>
                        </a:rPr>
                        <a:t> </a:t>
                      </a:r>
                      <a:r>
                        <a:rPr sz="1350" spc="5" dirty="0">
                          <a:latin typeface="Barlow"/>
                          <a:cs typeface="Barlow"/>
                        </a:rPr>
                        <a:t>Paid</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R="83820" algn="r">
                        <a:lnSpc>
                          <a:spcPct val="100000"/>
                        </a:lnSpc>
                        <a:spcBef>
                          <a:spcPts val="365"/>
                        </a:spcBef>
                      </a:pPr>
                      <a:r>
                        <a:rPr sz="1350" spc="5" dirty="0">
                          <a:latin typeface="Barlow"/>
                          <a:cs typeface="Barlow"/>
                        </a:rPr>
                        <a:t>$</a:t>
                      </a:r>
                      <a:r>
                        <a:rPr lang="en-US" sz="1350" spc="5" dirty="0">
                          <a:latin typeface="Barlow"/>
                          <a:cs typeface="Barlow"/>
                        </a:rPr>
                        <a:t>30,731</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R="83820" algn="r">
                        <a:lnSpc>
                          <a:spcPct val="100000"/>
                        </a:lnSpc>
                        <a:spcBef>
                          <a:spcPts val="365"/>
                        </a:spcBef>
                      </a:pPr>
                      <a:r>
                        <a:rPr lang="en-US" sz="1350" dirty="0">
                          <a:latin typeface="Barlow"/>
                          <a:cs typeface="Barlow"/>
                        </a:rPr>
                        <a:t>$27,252</a:t>
                      </a:r>
                      <a:endParaRPr sz="1350" dirty="0">
                        <a:latin typeface="Barlow"/>
                        <a:cs typeface="Barlow"/>
                      </a:endParaRPr>
                    </a:p>
                  </a:txBody>
                  <a:tcPr marL="0" marR="0" marT="4635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extLst>
                  <a:ext uri="{0D108BD9-81ED-4DB2-BD59-A6C34878D82A}">
                    <a16:rowId xmlns:a16="http://schemas.microsoft.com/office/drawing/2014/main" val="10003"/>
                  </a:ext>
                </a:extLst>
              </a:tr>
              <a:tr h="370839">
                <a:tc>
                  <a:txBody>
                    <a:bodyPr/>
                    <a:lstStyle/>
                    <a:p>
                      <a:pPr marL="91440">
                        <a:lnSpc>
                          <a:spcPct val="100000"/>
                        </a:lnSpc>
                        <a:spcBef>
                          <a:spcPts val="365"/>
                        </a:spcBef>
                      </a:pPr>
                      <a:r>
                        <a:rPr sz="1350" spc="5" dirty="0">
                          <a:latin typeface="Barlow"/>
                          <a:cs typeface="Barlow"/>
                        </a:rPr>
                        <a:t>Paid</a:t>
                      </a:r>
                      <a:r>
                        <a:rPr sz="1350" spc="-25" dirty="0">
                          <a:latin typeface="Barlow"/>
                          <a:cs typeface="Barlow"/>
                        </a:rPr>
                        <a:t> </a:t>
                      </a:r>
                      <a:r>
                        <a:rPr sz="1350" spc="-5" dirty="0">
                          <a:latin typeface="Barlow"/>
                          <a:cs typeface="Barlow"/>
                        </a:rPr>
                        <a:t>Off</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R="84455" algn="r">
                        <a:lnSpc>
                          <a:spcPct val="100000"/>
                        </a:lnSpc>
                        <a:spcBef>
                          <a:spcPts val="365"/>
                        </a:spcBef>
                      </a:pPr>
                      <a:r>
                        <a:rPr sz="1350" spc="-25" dirty="0">
                          <a:latin typeface="Barlow"/>
                          <a:cs typeface="Barlow"/>
                        </a:rPr>
                        <a:t> </a:t>
                      </a:r>
                      <a:r>
                        <a:rPr sz="1350" spc="5" dirty="0">
                          <a:latin typeface="Barlow"/>
                          <a:cs typeface="Barlow"/>
                        </a:rPr>
                        <a:t>10</a:t>
                      </a:r>
                      <a:r>
                        <a:rPr sz="1350" spc="-10" dirty="0">
                          <a:latin typeface="Barlow"/>
                          <a:cs typeface="Barlow"/>
                        </a:rPr>
                        <a:t> </a:t>
                      </a:r>
                      <a:r>
                        <a:rPr sz="1350" spc="-5" dirty="0">
                          <a:latin typeface="Barlow"/>
                          <a:cs typeface="Barlow"/>
                        </a:rPr>
                        <a:t>Years</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R="84455" algn="r">
                        <a:lnSpc>
                          <a:spcPct val="100000"/>
                        </a:lnSpc>
                        <a:spcBef>
                          <a:spcPts val="365"/>
                        </a:spcBef>
                      </a:pPr>
                      <a:r>
                        <a:rPr lang="en-US" sz="1350" dirty="0">
                          <a:latin typeface="Barlow"/>
                          <a:cs typeface="Barlow"/>
                        </a:rPr>
                        <a:t>4 Years</a:t>
                      </a:r>
                      <a:endParaRPr sz="1350" dirty="0">
                        <a:latin typeface="Barlow"/>
                        <a:cs typeface="Barlow"/>
                      </a:endParaRPr>
                    </a:p>
                  </a:txBody>
                  <a:tcPr marL="0" marR="0" marT="4635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extLst>
                  <a:ext uri="{0D108BD9-81ED-4DB2-BD59-A6C34878D82A}">
                    <a16:rowId xmlns:a16="http://schemas.microsoft.com/office/drawing/2014/main" val="10004"/>
                  </a:ext>
                </a:extLst>
              </a:tr>
              <a:tr h="370840">
                <a:tc>
                  <a:txBody>
                    <a:bodyPr/>
                    <a:lstStyle/>
                    <a:p>
                      <a:pPr marL="90805">
                        <a:lnSpc>
                          <a:spcPct val="100000"/>
                        </a:lnSpc>
                        <a:spcBef>
                          <a:spcPts val="365"/>
                        </a:spcBef>
                      </a:pPr>
                      <a:r>
                        <a:rPr sz="1350" dirty="0">
                          <a:latin typeface="Barlow"/>
                          <a:cs typeface="Barlow"/>
                        </a:rPr>
                        <a:t>Forgive</a:t>
                      </a:r>
                      <a:r>
                        <a:rPr lang="en-US" sz="1350" dirty="0">
                          <a:latin typeface="Barlow"/>
                          <a:cs typeface="Barlow"/>
                        </a:rPr>
                        <a:t>n Balance</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R="84455" algn="r">
                        <a:lnSpc>
                          <a:spcPct val="100000"/>
                        </a:lnSpc>
                        <a:spcBef>
                          <a:spcPts val="365"/>
                        </a:spcBef>
                      </a:pPr>
                      <a:r>
                        <a:rPr sz="1350" spc="10" dirty="0">
                          <a:latin typeface="Barlow"/>
                          <a:cs typeface="Barlow"/>
                        </a:rPr>
                        <a:t>$0</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R="84455" algn="r">
                        <a:lnSpc>
                          <a:spcPct val="100000"/>
                        </a:lnSpc>
                        <a:spcBef>
                          <a:spcPts val="365"/>
                        </a:spcBef>
                      </a:pPr>
                      <a:r>
                        <a:rPr lang="en-US" sz="1350" dirty="0">
                          <a:latin typeface="Barlow"/>
                          <a:cs typeface="Barlow"/>
                        </a:rPr>
                        <a:t>$0</a:t>
                      </a:r>
                      <a:endParaRPr sz="1350" dirty="0">
                        <a:latin typeface="Barlow"/>
                        <a:cs typeface="Barlow"/>
                      </a:endParaRPr>
                    </a:p>
                  </a:txBody>
                  <a:tcPr marL="0" marR="0" marT="4635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4E2CF"/>
                    </a:solidFill>
                  </a:tcPr>
                </a:tc>
                <a:extLst>
                  <a:ext uri="{0D108BD9-81ED-4DB2-BD59-A6C34878D82A}">
                    <a16:rowId xmlns:a16="http://schemas.microsoft.com/office/drawing/2014/main" val="10005"/>
                  </a:ext>
                </a:extLst>
              </a:tr>
            </a:tbl>
          </a:graphicData>
        </a:graphic>
      </p:graphicFrame>
      <p:sp>
        <p:nvSpPr>
          <p:cNvPr id="7" name="object 3">
            <a:extLst>
              <a:ext uri="{FF2B5EF4-FFF2-40B4-BE49-F238E27FC236}">
                <a16:creationId xmlns:a16="http://schemas.microsoft.com/office/drawing/2014/main" id="{6F6011CB-AEF2-4517-9509-5B6054DB7AB9}"/>
              </a:ext>
            </a:extLst>
          </p:cNvPr>
          <p:cNvSpPr txBox="1"/>
          <p:nvPr/>
        </p:nvSpPr>
        <p:spPr>
          <a:xfrm>
            <a:off x="3034957" y="1741401"/>
            <a:ext cx="4807585" cy="1089401"/>
          </a:xfrm>
          <a:prstGeom prst="rect">
            <a:avLst/>
          </a:prstGeom>
        </p:spPr>
        <p:txBody>
          <a:bodyPr vert="horz" wrap="square" lIns="0" tIns="139065" rIns="0" bIns="0" rtlCol="0">
            <a:spAutoFit/>
          </a:bodyPr>
          <a:lstStyle/>
          <a:p>
            <a:pPr marL="184785" marR="0" lvl="0" indent="-172720" algn="l" defTabSz="914400" rtl="0" eaLnBrk="1" fontAlgn="auto" latinLnBrk="0" hangingPunct="1">
              <a:lnSpc>
                <a:spcPct val="100000"/>
              </a:lnSpc>
              <a:spcBef>
                <a:spcPts val="1095"/>
              </a:spcBef>
              <a:spcAft>
                <a:spcPts val="0"/>
              </a:spcAft>
              <a:buClrTx/>
              <a:buSzTx/>
              <a:buFont typeface="Arial"/>
              <a:buChar char="•"/>
              <a:tabLst>
                <a:tab pos="185420" algn="l"/>
              </a:tabLst>
              <a:defRPr/>
            </a:pPr>
            <a:r>
              <a:rPr kumimoji="0" sz="1500" b="0" i="0" u="none" strike="noStrike" kern="1200" cap="none" spc="-5" normalizeH="0" baseline="0" noProof="0" dirty="0">
                <a:ln>
                  <a:noFill/>
                </a:ln>
                <a:solidFill>
                  <a:prstClr val="black"/>
                </a:solidFill>
                <a:effectLst/>
                <a:uLnTx/>
                <a:uFillTx/>
                <a:latin typeface="Barlow"/>
                <a:ea typeface="+mn-ea"/>
                <a:cs typeface="Barlow"/>
              </a:rPr>
              <a:t>Federal</a:t>
            </a:r>
            <a:r>
              <a:rPr kumimoji="0" sz="1500" b="0" i="0" u="none" strike="noStrike" kern="1200" cap="none" spc="15" normalizeH="0" baseline="0" noProof="0" dirty="0">
                <a:ln>
                  <a:noFill/>
                </a:ln>
                <a:solidFill>
                  <a:prstClr val="black"/>
                </a:solidFill>
                <a:effectLst/>
                <a:uLnTx/>
                <a:uFillTx/>
                <a:latin typeface="Barlow"/>
                <a:ea typeface="+mn-ea"/>
                <a:cs typeface="Barlow"/>
              </a:rPr>
              <a:t> </a:t>
            </a:r>
            <a:r>
              <a:rPr kumimoji="0" sz="1500" b="0" i="0" u="none" strike="noStrike" kern="1200" cap="none" spc="-5" normalizeH="0" baseline="0" noProof="0" dirty="0">
                <a:ln>
                  <a:noFill/>
                </a:ln>
                <a:solidFill>
                  <a:prstClr val="black"/>
                </a:solidFill>
                <a:effectLst/>
                <a:uLnTx/>
                <a:uFillTx/>
                <a:latin typeface="Barlow"/>
                <a:ea typeface="+mn-ea"/>
                <a:cs typeface="Barlow"/>
              </a:rPr>
              <a:t>Student</a:t>
            </a:r>
            <a:r>
              <a:rPr kumimoji="0" sz="1500" b="0" i="0" u="none" strike="noStrike" kern="1200" cap="none" spc="15" normalizeH="0" baseline="0" noProof="0" dirty="0">
                <a:ln>
                  <a:noFill/>
                </a:ln>
                <a:solidFill>
                  <a:prstClr val="black"/>
                </a:solidFill>
                <a:effectLst/>
                <a:uLnTx/>
                <a:uFillTx/>
                <a:latin typeface="Barlow"/>
                <a:ea typeface="+mn-ea"/>
                <a:cs typeface="Barlow"/>
              </a:rPr>
              <a:t> </a:t>
            </a:r>
            <a:r>
              <a:rPr kumimoji="0" sz="1500" b="0" i="0" u="none" strike="noStrike" kern="1200" cap="none" spc="-10" normalizeH="0" baseline="0" noProof="0" dirty="0">
                <a:ln>
                  <a:noFill/>
                </a:ln>
                <a:solidFill>
                  <a:prstClr val="black"/>
                </a:solidFill>
                <a:effectLst/>
                <a:uLnTx/>
                <a:uFillTx/>
                <a:latin typeface="Barlow"/>
                <a:ea typeface="+mn-ea"/>
                <a:cs typeface="Barlow"/>
              </a:rPr>
              <a:t>Loans:</a:t>
            </a:r>
            <a:r>
              <a:rPr kumimoji="0" sz="1500" b="0" i="0" u="none" strike="noStrike" kern="1200" cap="none" spc="40" normalizeH="0" baseline="0" noProof="0" dirty="0">
                <a:ln>
                  <a:noFill/>
                </a:ln>
                <a:solidFill>
                  <a:prstClr val="black"/>
                </a:solidFill>
                <a:effectLst/>
                <a:uLnTx/>
                <a:uFillTx/>
                <a:latin typeface="Barlow"/>
                <a:ea typeface="+mn-ea"/>
                <a:cs typeface="Barlow"/>
              </a:rPr>
              <a:t> </a:t>
            </a:r>
            <a:r>
              <a:rPr kumimoji="0" sz="1500" b="0" i="0" u="none" strike="noStrike" kern="1200" cap="none" spc="0" normalizeH="0" baseline="0" noProof="0" dirty="0">
                <a:ln>
                  <a:noFill/>
                </a:ln>
                <a:solidFill>
                  <a:prstClr val="black"/>
                </a:solidFill>
                <a:effectLst/>
                <a:uLnTx/>
                <a:uFillTx/>
                <a:latin typeface="Barlow"/>
                <a:ea typeface="+mn-ea"/>
                <a:cs typeface="Barlow"/>
              </a:rPr>
              <a:t>$</a:t>
            </a:r>
            <a:r>
              <a:rPr lang="en-US" sz="1500" dirty="0">
                <a:solidFill>
                  <a:prstClr val="black"/>
                </a:solidFill>
                <a:latin typeface="Barlow"/>
                <a:cs typeface="Barlow"/>
              </a:rPr>
              <a:t>25</a:t>
            </a:r>
            <a:r>
              <a:rPr kumimoji="0" lang="en-US" sz="1500" b="0" i="0" u="none" strike="noStrike" kern="1200" cap="none" spc="0" normalizeH="0" baseline="0" noProof="0" dirty="0">
                <a:ln>
                  <a:noFill/>
                </a:ln>
                <a:solidFill>
                  <a:prstClr val="black"/>
                </a:solidFill>
                <a:effectLst/>
                <a:uLnTx/>
                <a:uFillTx/>
                <a:latin typeface="Barlow"/>
                <a:ea typeface="+mn-ea"/>
                <a:cs typeface="Barlow"/>
              </a:rPr>
              <a:t>,000 (Rate </a:t>
            </a:r>
            <a:r>
              <a:rPr lang="en-US" sz="1500" dirty="0">
                <a:solidFill>
                  <a:prstClr val="black"/>
                </a:solidFill>
                <a:latin typeface="Barlow"/>
                <a:cs typeface="Barlow"/>
              </a:rPr>
              <a:t>4.25</a:t>
            </a:r>
            <a:r>
              <a:rPr kumimoji="0" lang="en-US" sz="1500" b="0" i="0" u="none" strike="noStrike" kern="1200" cap="none" spc="0" normalizeH="0" baseline="0" noProof="0" dirty="0">
                <a:ln>
                  <a:noFill/>
                </a:ln>
                <a:solidFill>
                  <a:prstClr val="black"/>
                </a:solidFill>
                <a:effectLst/>
                <a:uLnTx/>
                <a:uFillTx/>
                <a:latin typeface="Barlow"/>
                <a:ea typeface="+mn-ea"/>
                <a:cs typeface="Barlow"/>
              </a:rPr>
              <a:t>%)</a:t>
            </a:r>
            <a:endParaRPr kumimoji="0" sz="1500" b="0" i="0" u="none" strike="noStrike" kern="1200" cap="none" spc="0" normalizeH="0" baseline="0" noProof="0" dirty="0">
              <a:ln>
                <a:noFill/>
              </a:ln>
              <a:solidFill>
                <a:prstClr val="black"/>
              </a:solidFill>
              <a:effectLst/>
              <a:uLnTx/>
              <a:uFillTx/>
              <a:latin typeface="Barlow"/>
              <a:ea typeface="+mn-ea"/>
              <a:cs typeface="Barlow"/>
            </a:endParaRPr>
          </a:p>
          <a:p>
            <a:pPr marL="184785" marR="0" lvl="0" indent="-172720" algn="l" defTabSz="914400" rtl="0" eaLnBrk="1" fontAlgn="auto" latinLnBrk="0" hangingPunct="1">
              <a:lnSpc>
                <a:spcPct val="100000"/>
              </a:lnSpc>
              <a:spcBef>
                <a:spcPts val="994"/>
              </a:spcBef>
              <a:spcAft>
                <a:spcPts val="0"/>
              </a:spcAft>
              <a:buClrTx/>
              <a:buSzTx/>
              <a:buFont typeface="Arial"/>
              <a:buChar char="•"/>
              <a:tabLst>
                <a:tab pos="185420" algn="l"/>
              </a:tabLst>
              <a:defRPr/>
            </a:pPr>
            <a:r>
              <a:rPr kumimoji="0" sz="1500" b="0" i="0" u="none" strike="noStrike" kern="1200" cap="none" spc="-5" normalizeH="0" baseline="0" noProof="0" dirty="0">
                <a:ln>
                  <a:noFill/>
                </a:ln>
                <a:solidFill>
                  <a:prstClr val="black"/>
                </a:solidFill>
                <a:effectLst/>
                <a:uLnTx/>
                <a:uFillTx/>
                <a:latin typeface="Barlow"/>
                <a:ea typeface="+mn-ea"/>
                <a:cs typeface="Barlow"/>
              </a:rPr>
              <a:t>Annual</a:t>
            </a:r>
            <a:r>
              <a:rPr kumimoji="0" sz="1500" b="0" i="0" u="none" strike="noStrike" kern="1200" cap="none" spc="20" normalizeH="0" baseline="0" noProof="0" dirty="0">
                <a:ln>
                  <a:noFill/>
                </a:ln>
                <a:solidFill>
                  <a:prstClr val="black"/>
                </a:solidFill>
                <a:effectLst/>
                <a:uLnTx/>
                <a:uFillTx/>
                <a:latin typeface="Barlow"/>
                <a:ea typeface="+mn-ea"/>
                <a:cs typeface="Barlow"/>
              </a:rPr>
              <a:t> </a:t>
            </a:r>
            <a:r>
              <a:rPr kumimoji="0" sz="1500" b="0" i="0" u="none" strike="noStrike" kern="1200" cap="none" spc="0" normalizeH="0" baseline="0" noProof="0" dirty="0">
                <a:ln>
                  <a:noFill/>
                </a:ln>
                <a:solidFill>
                  <a:prstClr val="black"/>
                </a:solidFill>
                <a:effectLst/>
                <a:uLnTx/>
                <a:uFillTx/>
                <a:latin typeface="Barlow"/>
                <a:ea typeface="+mn-ea"/>
                <a:cs typeface="Barlow"/>
              </a:rPr>
              <a:t>Adjusted</a:t>
            </a:r>
            <a:r>
              <a:rPr kumimoji="0" sz="1500" b="0" i="0" u="none" strike="noStrike" kern="1200" cap="none" spc="10" normalizeH="0" baseline="0" noProof="0" dirty="0">
                <a:ln>
                  <a:noFill/>
                </a:ln>
                <a:solidFill>
                  <a:prstClr val="black"/>
                </a:solidFill>
                <a:effectLst/>
                <a:uLnTx/>
                <a:uFillTx/>
                <a:latin typeface="Barlow"/>
                <a:ea typeface="+mn-ea"/>
                <a:cs typeface="Barlow"/>
              </a:rPr>
              <a:t> </a:t>
            </a:r>
            <a:r>
              <a:rPr kumimoji="0" sz="1500" b="0" i="0" u="none" strike="noStrike" kern="1200" cap="none" spc="-5" normalizeH="0" baseline="0" noProof="0" dirty="0">
                <a:ln>
                  <a:noFill/>
                </a:ln>
                <a:solidFill>
                  <a:prstClr val="black"/>
                </a:solidFill>
                <a:effectLst/>
                <a:uLnTx/>
                <a:uFillTx/>
                <a:latin typeface="Barlow"/>
                <a:ea typeface="+mn-ea"/>
                <a:cs typeface="Barlow"/>
              </a:rPr>
              <a:t>Gross</a:t>
            </a:r>
            <a:r>
              <a:rPr kumimoji="0" sz="1500" b="0" i="0" u="none" strike="noStrike" kern="1200" cap="none" spc="15" normalizeH="0" baseline="0" noProof="0" dirty="0">
                <a:ln>
                  <a:noFill/>
                </a:ln>
                <a:solidFill>
                  <a:prstClr val="black"/>
                </a:solidFill>
                <a:effectLst/>
                <a:uLnTx/>
                <a:uFillTx/>
                <a:latin typeface="Barlow"/>
                <a:ea typeface="+mn-ea"/>
                <a:cs typeface="Barlow"/>
              </a:rPr>
              <a:t> </a:t>
            </a:r>
            <a:r>
              <a:rPr kumimoji="0" sz="1500" b="0" i="0" u="none" strike="noStrike" kern="1200" cap="none" spc="-5" normalizeH="0" baseline="0" noProof="0" dirty="0">
                <a:ln>
                  <a:noFill/>
                </a:ln>
                <a:solidFill>
                  <a:prstClr val="black"/>
                </a:solidFill>
                <a:effectLst/>
                <a:uLnTx/>
                <a:uFillTx/>
                <a:latin typeface="Barlow"/>
                <a:ea typeface="+mn-ea"/>
                <a:cs typeface="Barlow"/>
              </a:rPr>
              <a:t>Income:</a:t>
            </a:r>
            <a:r>
              <a:rPr kumimoji="0" sz="1500" b="0" i="0" u="none" strike="noStrike" kern="1200" cap="none" spc="25" normalizeH="0" baseline="0" noProof="0" dirty="0">
                <a:ln>
                  <a:noFill/>
                </a:ln>
                <a:solidFill>
                  <a:prstClr val="black"/>
                </a:solidFill>
                <a:effectLst/>
                <a:uLnTx/>
                <a:uFillTx/>
                <a:latin typeface="Barlow"/>
                <a:ea typeface="+mn-ea"/>
                <a:cs typeface="Barlow"/>
              </a:rPr>
              <a:t> </a:t>
            </a:r>
            <a:r>
              <a:rPr kumimoji="0" sz="1500" b="0" i="0" u="none" strike="noStrike" kern="1200" cap="none" spc="0" normalizeH="0" baseline="0" noProof="0" dirty="0">
                <a:ln>
                  <a:noFill/>
                </a:ln>
                <a:solidFill>
                  <a:prstClr val="black"/>
                </a:solidFill>
                <a:effectLst/>
                <a:uLnTx/>
                <a:uFillTx/>
                <a:latin typeface="Barlow"/>
                <a:ea typeface="+mn-ea"/>
                <a:cs typeface="Barlow"/>
              </a:rPr>
              <a:t>$</a:t>
            </a:r>
            <a:r>
              <a:rPr lang="en-US" sz="1500" dirty="0">
                <a:solidFill>
                  <a:prstClr val="black"/>
                </a:solidFill>
                <a:latin typeface="Barlow"/>
                <a:cs typeface="Barlow"/>
              </a:rPr>
              <a:t>85,000</a:t>
            </a:r>
            <a:endParaRPr kumimoji="0" sz="1500" b="0" i="0" u="none" strike="noStrike" kern="1200" cap="none" spc="0" normalizeH="0" baseline="0" noProof="0" dirty="0">
              <a:ln>
                <a:noFill/>
              </a:ln>
              <a:solidFill>
                <a:prstClr val="black"/>
              </a:solidFill>
              <a:effectLst/>
              <a:uLnTx/>
              <a:uFillTx/>
              <a:latin typeface="Barlow"/>
              <a:ea typeface="+mn-ea"/>
              <a:cs typeface="Barlow"/>
            </a:endParaRPr>
          </a:p>
          <a:p>
            <a:pPr marL="184785" marR="0" lvl="0" indent="-172720" algn="l" defTabSz="914400" rtl="0" eaLnBrk="1" fontAlgn="auto" latinLnBrk="0" hangingPunct="1">
              <a:lnSpc>
                <a:spcPct val="100000"/>
              </a:lnSpc>
              <a:spcBef>
                <a:spcPts val="1005"/>
              </a:spcBef>
              <a:spcAft>
                <a:spcPts val="0"/>
              </a:spcAft>
              <a:buClrTx/>
              <a:buSzTx/>
              <a:buFont typeface="Arial"/>
              <a:buChar char="•"/>
              <a:tabLst>
                <a:tab pos="185420" algn="l"/>
              </a:tabLst>
              <a:defRPr/>
            </a:pPr>
            <a:r>
              <a:rPr kumimoji="0" sz="1500" b="0" i="0" u="none" strike="noStrike" kern="1200" cap="none" spc="-5" normalizeH="0" baseline="0" noProof="0" dirty="0">
                <a:ln>
                  <a:noFill/>
                </a:ln>
                <a:solidFill>
                  <a:prstClr val="black"/>
                </a:solidFill>
                <a:effectLst/>
                <a:uLnTx/>
                <a:uFillTx/>
                <a:latin typeface="Barlow"/>
                <a:ea typeface="+mn-ea"/>
                <a:cs typeface="Barlow"/>
              </a:rPr>
              <a:t>Household</a:t>
            </a:r>
            <a:r>
              <a:rPr kumimoji="0" sz="1500" b="0" i="0" u="none" strike="noStrike" kern="1200" cap="none" spc="50" normalizeH="0" baseline="0" noProof="0" dirty="0">
                <a:ln>
                  <a:noFill/>
                </a:ln>
                <a:solidFill>
                  <a:prstClr val="black"/>
                </a:solidFill>
                <a:effectLst/>
                <a:uLnTx/>
                <a:uFillTx/>
                <a:latin typeface="Barlow"/>
                <a:ea typeface="+mn-ea"/>
                <a:cs typeface="Barlow"/>
              </a:rPr>
              <a:t> </a:t>
            </a:r>
            <a:r>
              <a:rPr kumimoji="0" sz="1500" b="0" i="0" u="none" strike="noStrike" kern="1200" cap="none" spc="0" normalizeH="0" baseline="0" noProof="0" dirty="0">
                <a:ln>
                  <a:noFill/>
                </a:ln>
                <a:solidFill>
                  <a:prstClr val="black"/>
                </a:solidFill>
                <a:effectLst/>
                <a:uLnTx/>
                <a:uFillTx/>
                <a:latin typeface="Barlow"/>
                <a:ea typeface="+mn-ea"/>
                <a:cs typeface="Barlow"/>
              </a:rPr>
              <a:t>Size:</a:t>
            </a:r>
            <a:r>
              <a:rPr kumimoji="0" sz="1500" b="0" i="0" u="none" strike="noStrike" kern="1200" cap="none" spc="-10" normalizeH="0" baseline="0" noProof="0" dirty="0">
                <a:ln>
                  <a:noFill/>
                </a:ln>
                <a:solidFill>
                  <a:prstClr val="black"/>
                </a:solidFill>
                <a:effectLst/>
                <a:uLnTx/>
                <a:uFillTx/>
                <a:latin typeface="Barlow"/>
                <a:ea typeface="+mn-ea"/>
                <a:cs typeface="Barlow"/>
              </a:rPr>
              <a:t> </a:t>
            </a:r>
            <a:r>
              <a:rPr lang="en-US" sz="1500" spc="10" dirty="0">
                <a:solidFill>
                  <a:prstClr val="black"/>
                </a:solidFill>
                <a:latin typeface="Barlow"/>
                <a:cs typeface="Barlow"/>
              </a:rPr>
              <a:t>1</a:t>
            </a:r>
            <a:endParaRPr kumimoji="0" sz="1500" b="0" i="0" u="none" strike="noStrike" kern="1200" cap="none" spc="0" normalizeH="0" baseline="0" noProof="0" dirty="0">
              <a:ln>
                <a:noFill/>
              </a:ln>
              <a:solidFill>
                <a:prstClr val="black"/>
              </a:solidFill>
              <a:effectLst/>
              <a:uLnTx/>
              <a:uFillTx/>
              <a:latin typeface="Barlow"/>
              <a:ea typeface="+mn-ea"/>
              <a:cs typeface="Barlow"/>
            </a:endParaRPr>
          </a:p>
        </p:txBody>
      </p:sp>
      <p:sp>
        <p:nvSpPr>
          <p:cNvPr id="8" name="Rectangle: Rounded Corners 7">
            <a:extLst>
              <a:ext uri="{FF2B5EF4-FFF2-40B4-BE49-F238E27FC236}">
                <a16:creationId xmlns:a16="http://schemas.microsoft.com/office/drawing/2014/main" id="{C1487B51-149F-41CD-8E84-77443316A8AD}"/>
              </a:ext>
            </a:extLst>
          </p:cNvPr>
          <p:cNvSpPr/>
          <p:nvPr/>
        </p:nvSpPr>
        <p:spPr>
          <a:xfrm>
            <a:off x="533400" y="5390346"/>
            <a:ext cx="7591425" cy="695993"/>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Barlow" panose="00000500000000000000" pitchFamily="2" charset="0"/>
                <a:ea typeface="+mn-ea"/>
                <a:cs typeface="+mn-cs"/>
              </a:rPr>
              <a:t>Chloe’s earnings make IDR plans more expensive than the 10-Year Standard Plan.  She may opt to make higher payments and pay her loans off early.</a:t>
            </a:r>
          </a:p>
        </p:txBody>
      </p:sp>
      <p:sp>
        <p:nvSpPr>
          <p:cNvPr id="3" name="Slide Number Placeholder 2">
            <a:extLst>
              <a:ext uri="{FF2B5EF4-FFF2-40B4-BE49-F238E27FC236}">
                <a16:creationId xmlns:a16="http://schemas.microsoft.com/office/drawing/2014/main" id="{2983DDAE-51DC-4D31-BD61-7E94397BF986}"/>
              </a:ext>
            </a:extLst>
          </p:cNvPr>
          <p:cNvSpPr>
            <a:spLocks noGrp="1"/>
          </p:cNvSpPr>
          <p:nvPr>
            <p:ph type="sldNum" sz="quarter" idx="12"/>
          </p:nvPr>
        </p:nvSpPr>
        <p:spPr/>
        <p:txBody>
          <a:bodyPr/>
          <a:lstStyle/>
          <a:p>
            <a:pPr>
              <a:defRPr/>
            </a:pPr>
            <a:fld id="{E97B734B-BE99-4B13-8B3B-73BDADC290B3}" type="slidenum">
              <a:rPr lang="en-US" smtClean="0"/>
              <a:pPr>
                <a:defRPr/>
              </a:pPr>
              <a:t>20</a:t>
            </a:fld>
            <a:endParaRPr lang="en-US" dirty="0"/>
          </a:p>
        </p:txBody>
      </p:sp>
    </p:spTree>
    <p:extLst>
      <p:ext uri="{BB962C8B-B14F-4D97-AF65-F5344CB8AC3E}">
        <p14:creationId xmlns:p14="http://schemas.microsoft.com/office/powerpoint/2010/main" val="679240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Meet Brian…</a:t>
            </a:r>
          </a:p>
        </p:txBody>
      </p:sp>
      <p:graphicFrame>
        <p:nvGraphicFramePr>
          <p:cNvPr id="6" name="object 11">
            <a:extLst>
              <a:ext uri="{FF2B5EF4-FFF2-40B4-BE49-F238E27FC236}">
                <a16:creationId xmlns:a16="http://schemas.microsoft.com/office/drawing/2014/main" id="{D357BAFD-3416-4537-B7D6-4F2353298192}"/>
              </a:ext>
            </a:extLst>
          </p:cNvPr>
          <p:cNvGraphicFramePr>
            <a:graphicFrameLocks noGrp="1"/>
          </p:cNvGraphicFramePr>
          <p:nvPr>
            <p:extLst>
              <p:ext uri="{D42A27DB-BD31-4B8C-83A1-F6EECF244321}">
                <p14:modId xmlns:p14="http://schemas.microsoft.com/office/powerpoint/2010/main" val="3363887182"/>
              </p:ext>
            </p:extLst>
          </p:nvPr>
        </p:nvGraphicFramePr>
        <p:xfrm>
          <a:off x="533398" y="2987282"/>
          <a:ext cx="7591425" cy="2401739"/>
        </p:xfrm>
        <a:graphic>
          <a:graphicData uri="http://schemas.openxmlformats.org/drawingml/2006/table">
            <a:tbl>
              <a:tblPr firstRow="1" bandRow="1">
                <a:tableStyleId>{2D5ABB26-0587-4C30-8999-92F81FD0307C}</a:tableStyleId>
              </a:tblPr>
              <a:tblGrid>
                <a:gridCol w="1518285">
                  <a:extLst>
                    <a:ext uri="{9D8B030D-6E8A-4147-A177-3AD203B41FA5}">
                      <a16:colId xmlns:a16="http://schemas.microsoft.com/office/drawing/2014/main" val="20000"/>
                    </a:ext>
                  </a:extLst>
                </a:gridCol>
                <a:gridCol w="1518285">
                  <a:extLst>
                    <a:ext uri="{9D8B030D-6E8A-4147-A177-3AD203B41FA5}">
                      <a16:colId xmlns:a16="http://schemas.microsoft.com/office/drawing/2014/main" val="20001"/>
                    </a:ext>
                  </a:extLst>
                </a:gridCol>
                <a:gridCol w="1518285">
                  <a:extLst>
                    <a:ext uri="{9D8B030D-6E8A-4147-A177-3AD203B41FA5}">
                      <a16:colId xmlns:a16="http://schemas.microsoft.com/office/drawing/2014/main" val="3538365492"/>
                    </a:ext>
                  </a:extLst>
                </a:gridCol>
                <a:gridCol w="1518285">
                  <a:extLst>
                    <a:ext uri="{9D8B030D-6E8A-4147-A177-3AD203B41FA5}">
                      <a16:colId xmlns:a16="http://schemas.microsoft.com/office/drawing/2014/main" val="20002"/>
                    </a:ext>
                  </a:extLst>
                </a:gridCol>
                <a:gridCol w="1518285">
                  <a:extLst>
                    <a:ext uri="{9D8B030D-6E8A-4147-A177-3AD203B41FA5}">
                      <a16:colId xmlns:a16="http://schemas.microsoft.com/office/drawing/2014/main" val="5678722"/>
                    </a:ext>
                  </a:extLst>
                </a:gridCol>
              </a:tblGrid>
              <a:tr h="450966">
                <a:tc>
                  <a:txBody>
                    <a:bodyPr/>
                    <a:lstStyle/>
                    <a:p>
                      <a:pPr>
                        <a:lnSpc>
                          <a:spcPct val="100000"/>
                        </a:lnSpc>
                      </a:pPr>
                      <a:endParaRPr sz="16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56839"/>
                    </a:solidFill>
                  </a:tcPr>
                </a:tc>
                <a:tc>
                  <a:txBody>
                    <a:bodyPr/>
                    <a:lstStyle/>
                    <a:p>
                      <a:pPr marR="81915" algn="r">
                        <a:lnSpc>
                          <a:spcPct val="100000"/>
                        </a:lnSpc>
                        <a:spcBef>
                          <a:spcPts val="365"/>
                        </a:spcBef>
                      </a:pPr>
                      <a:r>
                        <a:rPr lang="en-US" sz="1350" b="1" dirty="0">
                          <a:solidFill>
                            <a:srgbClr val="FFFFFF"/>
                          </a:solidFill>
                          <a:latin typeface="Barlow"/>
                          <a:cs typeface="Barlow"/>
                        </a:rPr>
                        <a:t>Standard 10-Yr Fixed</a:t>
                      </a:r>
                      <a:endParaRPr sz="1350" b="1"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56839"/>
                    </a:solidFill>
                  </a:tcPr>
                </a:tc>
                <a:tc>
                  <a:txBody>
                    <a:bodyPr/>
                    <a:lstStyle/>
                    <a:p>
                      <a:pPr marR="81915" algn="r">
                        <a:lnSpc>
                          <a:spcPct val="100000"/>
                        </a:lnSpc>
                        <a:spcBef>
                          <a:spcPts val="365"/>
                        </a:spcBef>
                      </a:pPr>
                      <a:r>
                        <a:rPr lang="en-US" sz="1350" b="1" dirty="0">
                          <a:solidFill>
                            <a:schemeClr val="bg1"/>
                          </a:solidFill>
                          <a:latin typeface="Barlow"/>
                          <a:cs typeface="Barlow"/>
                        </a:rPr>
                        <a:t>Consolidation 30-Yr Fixed</a:t>
                      </a:r>
                      <a:endParaRPr sz="1350" b="1" dirty="0">
                        <a:solidFill>
                          <a:schemeClr val="bg1"/>
                        </a:solidFill>
                        <a:latin typeface="Barlow"/>
                        <a:cs typeface="Barlow"/>
                      </a:endParaRPr>
                    </a:p>
                  </a:txBody>
                  <a:tcPr marL="0" marR="0" marT="4635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056839"/>
                    </a:solidFill>
                  </a:tcPr>
                </a:tc>
                <a:tc>
                  <a:txBody>
                    <a:bodyPr/>
                    <a:lstStyle/>
                    <a:p>
                      <a:pPr marR="83185" algn="r">
                        <a:lnSpc>
                          <a:spcPct val="100000"/>
                        </a:lnSpc>
                        <a:spcBef>
                          <a:spcPts val="365"/>
                        </a:spcBef>
                      </a:pPr>
                      <a:r>
                        <a:rPr lang="en-US" sz="1350" b="1" dirty="0">
                          <a:solidFill>
                            <a:schemeClr val="bg1"/>
                          </a:solidFill>
                          <a:latin typeface="Barlow"/>
                          <a:cs typeface="Barlow"/>
                        </a:rPr>
                        <a:t>REPAYE (10% combined income) </a:t>
                      </a:r>
                      <a:endParaRPr sz="1350" b="1" dirty="0">
                        <a:solidFill>
                          <a:schemeClr val="bg1"/>
                        </a:solidFill>
                        <a:latin typeface="Barlow"/>
                        <a:cs typeface="Barlow"/>
                      </a:endParaRPr>
                    </a:p>
                  </a:txBody>
                  <a:tcPr marL="0" marR="0" marT="4635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a:solidFill>
                        <a:srgbClr val="FFFFFF"/>
                      </a:solidFill>
                      <a:prstDash val="solid"/>
                    </a:lnB>
                    <a:solidFill>
                      <a:srgbClr val="056839"/>
                    </a:solidFill>
                  </a:tcPr>
                </a:tc>
                <a:tc>
                  <a:txBody>
                    <a:bodyPr/>
                    <a:lstStyle/>
                    <a:p>
                      <a:pPr marR="83185" algn="r">
                        <a:lnSpc>
                          <a:spcPct val="100000"/>
                        </a:lnSpc>
                        <a:spcBef>
                          <a:spcPts val="365"/>
                        </a:spcBef>
                      </a:pPr>
                      <a:r>
                        <a:rPr lang="en-US" sz="1350" b="1" dirty="0">
                          <a:solidFill>
                            <a:schemeClr val="bg1"/>
                          </a:solidFill>
                          <a:latin typeface="Barlow"/>
                          <a:cs typeface="Barlow"/>
                        </a:rPr>
                        <a:t>IBR (15% Brian’s income alone)</a:t>
                      </a:r>
                      <a:endParaRPr sz="1350" b="1" dirty="0">
                        <a:solidFill>
                          <a:schemeClr val="bg1"/>
                        </a:solidFill>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056839"/>
                    </a:solidFill>
                  </a:tcPr>
                </a:tc>
                <a:extLst>
                  <a:ext uri="{0D108BD9-81ED-4DB2-BD59-A6C34878D82A}">
                    <a16:rowId xmlns:a16="http://schemas.microsoft.com/office/drawing/2014/main" val="10000"/>
                  </a:ext>
                </a:extLst>
              </a:tr>
              <a:tr h="450966">
                <a:tc>
                  <a:txBody>
                    <a:bodyPr/>
                    <a:lstStyle/>
                    <a:p>
                      <a:pPr marL="91440">
                        <a:lnSpc>
                          <a:spcPct val="100000"/>
                        </a:lnSpc>
                        <a:spcBef>
                          <a:spcPts val="365"/>
                        </a:spcBef>
                      </a:pPr>
                      <a:r>
                        <a:rPr sz="1350" dirty="0">
                          <a:latin typeface="Barlow"/>
                          <a:cs typeface="Barlow"/>
                        </a:rPr>
                        <a:t>Monthly</a:t>
                      </a:r>
                      <a:r>
                        <a:rPr sz="1350" spc="-45" dirty="0">
                          <a:latin typeface="Barlow"/>
                          <a:cs typeface="Barlow"/>
                        </a:rPr>
                        <a:t> </a:t>
                      </a:r>
                      <a:r>
                        <a:rPr sz="1350" dirty="0">
                          <a:latin typeface="Barlow"/>
                          <a:cs typeface="Barlow"/>
                        </a:rPr>
                        <a:t>Payment</a:t>
                      </a:r>
                      <a:r>
                        <a:rPr sz="1350" spc="-25" dirty="0">
                          <a:latin typeface="Barlow"/>
                          <a:cs typeface="Barlow"/>
                        </a:rPr>
                        <a:t> </a:t>
                      </a:r>
                      <a:r>
                        <a:rPr sz="1350" spc="-5" dirty="0">
                          <a:latin typeface="Barlow"/>
                          <a:cs typeface="Barlow"/>
                        </a:rPr>
                        <a:t>(Start)</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4E2CF"/>
                    </a:solidFill>
                  </a:tcPr>
                </a:tc>
                <a:tc>
                  <a:txBody>
                    <a:bodyPr/>
                    <a:lstStyle/>
                    <a:p>
                      <a:pPr marR="83820" algn="r">
                        <a:lnSpc>
                          <a:spcPct val="100000"/>
                        </a:lnSpc>
                        <a:spcBef>
                          <a:spcPts val="365"/>
                        </a:spcBef>
                      </a:pPr>
                      <a:r>
                        <a:rPr sz="1350" spc="5" dirty="0">
                          <a:latin typeface="Barlow"/>
                          <a:cs typeface="Barlow"/>
                        </a:rPr>
                        <a:t>$</a:t>
                      </a:r>
                      <a:r>
                        <a:rPr lang="en-US" sz="1350" spc="5" dirty="0">
                          <a:latin typeface="Barlow"/>
                          <a:cs typeface="Barlow"/>
                        </a:rPr>
                        <a:t>1,499</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4E2CF"/>
                    </a:solidFill>
                  </a:tcPr>
                </a:tc>
                <a:tc>
                  <a:txBody>
                    <a:bodyPr/>
                    <a:lstStyle/>
                    <a:p>
                      <a:pPr marR="83820" algn="r">
                        <a:lnSpc>
                          <a:spcPct val="100000"/>
                        </a:lnSpc>
                        <a:spcBef>
                          <a:spcPts val="365"/>
                        </a:spcBef>
                      </a:pPr>
                      <a:r>
                        <a:rPr lang="en-US" sz="1350" dirty="0">
                          <a:latin typeface="Barlow"/>
                          <a:cs typeface="Barlow"/>
                        </a:rPr>
                        <a:t>$809</a:t>
                      </a:r>
                      <a:endParaRPr sz="1350" dirty="0">
                        <a:latin typeface="Barlow"/>
                        <a:cs typeface="Barlow"/>
                      </a:endParaRPr>
                    </a:p>
                  </a:txBody>
                  <a:tcPr marL="0" marR="0" marT="46355"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tc>
                  <a:txBody>
                    <a:bodyPr/>
                    <a:lstStyle/>
                    <a:p>
                      <a:pPr marR="83185" algn="r">
                        <a:lnSpc>
                          <a:spcPct val="100000"/>
                        </a:lnSpc>
                        <a:spcBef>
                          <a:spcPts val="365"/>
                        </a:spcBef>
                      </a:pPr>
                      <a:r>
                        <a:rPr sz="1350" spc="10" dirty="0">
                          <a:latin typeface="Barlow"/>
                          <a:cs typeface="Barlow"/>
                        </a:rPr>
                        <a:t>$</a:t>
                      </a:r>
                      <a:r>
                        <a:rPr lang="en-US" sz="1350" spc="10" dirty="0">
                          <a:latin typeface="Barlow"/>
                          <a:cs typeface="Barlow"/>
                        </a:rPr>
                        <a:t>642</a:t>
                      </a:r>
                      <a:endParaRPr sz="1350" dirty="0">
                        <a:latin typeface="Barlow"/>
                        <a:cs typeface="Barlow"/>
                      </a:endParaRPr>
                    </a:p>
                  </a:txBody>
                  <a:tcPr marL="0" marR="0" marT="4635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4E2CF"/>
                    </a:solidFill>
                  </a:tcPr>
                </a:tc>
                <a:tc>
                  <a:txBody>
                    <a:bodyPr/>
                    <a:lstStyle/>
                    <a:p>
                      <a:pPr marR="83185" algn="r">
                        <a:lnSpc>
                          <a:spcPct val="100000"/>
                        </a:lnSpc>
                        <a:spcBef>
                          <a:spcPts val="365"/>
                        </a:spcBef>
                      </a:pPr>
                      <a:r>
                        <a:rPr lang="en-US" sz="1350" dirty="0">
                          <a:latin typeface="Barlow"/>
                          <a:cs typeface="Barlow"/>
                        </a:rPr>
                        <a:t>$288</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extLst>
                  <a:ext uri="{0D108BD9-81ED-4DB2-BD59-A6C34878D82A}">
                    <a16:rowId xmlns:a16="http://schemas.microsoft.com/office/drawing/2014/main" val="10001"/>
                  </a:ext>
                </a:extLst>
              </a:tr>
              <a:tr h="450966">
                <a:tc>
                  <a:txBody>
                    <a:bodyPr/>
                    <a:lstStyle/>
                    <a:p>
                      <a:pPr marL="90805">
                        <a:lnSpc>
                          <a:spcPct val="100000"/>
                        </a:lnSpc>
                        <a:spcBef>
                          <a:spcPts val="365"/>
                        </a:spcBef>
                      </a:pPr>
                      <a:r>
                        <a:rPr sz="1350" dirty="0">
                          <a:latin typeface="Barlow"/>
                          <a:cs typeface="Barlow"/>
                        </a:rPr>
                        <a:t>Monthly</a:t>
                      </a:r>
                      <a:r>
                        <a:rPr sz="1350" spc="-45" dirty="0">
                          <a:latin typeface="Barlow"/>
                          <a:cs typeface="Barlow"/>
                        </a:rPr>
                        <a:t> </a:t>
                      </a:r>
                      <a:r>
                        <a:rPr sz="1350" dirty="0">
                          <a:latin typeface="Barlow"/>
                          <a:cs typeface="Barlow"/>
                        </a:rPr>
                        <a:t>Payment</a:t>
                      </a:r>
                      <a:r>
                        <a:rPr sz="1350" spc="-30" dirty="0">
                          <a:latin typeface="Barlow"/>
                          <a:cs typeface="Barlow"/>
                        </a:rPr>
                        <a:t> </a:t>
                      </a:r>
                      <a:r>
                        <a:rPr sz="1350" dirty="0">
                          <a:latin typeface="Barlow"/>
                          <a:cs typeface="Barlow"/>
                        </a:rPr>
                        <a:t>(End)</a:t>
                      </a: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R="83820" algn="r">
                        <a:lnSpc>
                          <a:spcPct val="100000"/>
                        </a:lnSpc>
                        <a:spcBef>
                          <a:spcPts val="365"/>
                        </a:spcBef>
                      </a:pPr>
                      <a:r>
                        <a:rPr sz="1350" spc="5" dirty="0">
                          <a:latin typeface="Barlow"/>
                          <a:cs typeface="Barlow"/>
                        </a:rPr>
                        <a:t>$</a:t>
                      </a:r>
                      <a:r>
                        <a:rPr lang="en-US" sz="1350" spc="5" dirty="0">
                          <a:latin typeface="Barlow"/>
                          <a:cs typeface="Barlow"/>
                        </a:rPr>
                        <a:t>1,499</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R="83820" algn="r">
                        <a:lnSpc>
                          <a:spcPct val="100000"/>
                        </a:lnSpc>
                        <a:spcBef>
                          <a:spcPts val="365"/>
                        </a:spcBef>
                      </a:pPr>
                      <a:r>
                        <a:rPr lang="en-US" sz="1350" dirty="0">
                          <a:latin typeface="Barlow"/>
                          <a:cs typeface="Barlow"/>
                        </a:rPr>
                        <a:t>$809</a:t>
                      </a:r>
                      <a:endParaRPr sz="1350" dirty="0">
                        <a:latin typeface="Barlow"/>
                        <a:cs typeface="Barlow"/>
                      </a:endParaRPr>
                    </a:p>
                  </a:txBody>
                  <a:tcPr marL="0" marR="0" marT="4635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tc>
                  <a:txBody>
                    <a:bodyPr/>
                    <a:lstStyle/>
                    <a:p>
                      <a:pPr marR="83820" algn="r">
                        <a:lnSpc>
                          <a:spcPct val="100000"/>
                        </a:lnSpc>
                        <a:spcBef>
                          <a:spcPts val="365"/>
                        </a:spcBef>
                      </a:pPr>
                      <a:r>
                        <a:rPr sz="1350" spc="5" dirty="0">
                          <a:latin typeface="Barlow"/>
                          <a:cs typeface="Barlow"/>
                        </a:rPr>
                        <a:t>$</a:t>
                      </a:r>
                      <a:r>
                        <a:rPr lang="en-US" sz="1350" spc="5" dirty="0">
                          <a:latin typeface="Barlow"/>
                          <a:cs typeface="Barlow"/>
                        </a:rPr>
                        <a:t>1,177</a:t>
                      </a:r>
                      <a:endParaRPr sz="1350" dirty="0">
                        <a:latin typeface="Barlow"/>
                        <a:cs typeface="Barlow"/>
                      </a:endParaRPr>
                    </a:p>
                  </a:txBody>
                  <a:tcPr marL="0" marR="0" marT="4635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BF0E9"/>
                    </a:solidFill>
                  </a:tcPr>
                </a:tc>
                <a:tc>
                  <a:txBody>
                    <a:bodyPr/>
                    <a:lstStyle/>
                    <a:p>
                      <a:pPr marR="83820" algn="r">
                        <a:lnSpc>
                          <a:spcPct val="100000"/>
                        </a:lnSpc>
                        <a:spcBef>
                          <a:spcPts val="365"/>
                        </a:spcBef>
                      </a:pPr>
                      <a:r>
                        <a:rPr lang="en-US" sz="1350" dirty="0">
                          <a:latin typeface="Barlow"/>
                          <a:cs typeface="Barlow"/>
                        </a:rPr>
                        <a:t>$732</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extLst>
                  <a:ext uri="{0D108BD9-81ED-4DB2-BD59-A6C34878D82A}">
                    <a16:rowId xmlns:a16="http://schemas.microsoft.com/office/drawing/2014/main" val="10002"/>
                  </a:ext>
                </a:extLst>
              </a:tr>
              <a:tr h="342745">
                <a:tc>
                  <a:txBody>
                    <a:bodyPr/>
                    <a:lstStyle/>
                    <a:p>
                      <a:pPr marL="91440">
                        <a:lnSpc>
                          <a:spcPct val="100000"/>
                        </a:lnSpc>
                        <a:spcBef>
                          <a:spcPts val="365"/>
                        </a:spcBef>
                      </a:pPr>
                      <a:r>
                        <a:rPr sz="1350" dirty="0">
                          <a:latin typeface="Barlow"/>
                          <a:cs typeface="Barlow"/>
                        </a:rPr>
                        <a:t>Total</a:t>
                      </a:r>
                      <a:r>
                        <a:rPr sz="1350" spc="-35" dirty="0">
                          <a:latin typeface="Barlow"/>
                          <a:cs typeface="Barlow"/>
                        </a:rPr>
                        <a:t> </a:t>
                      </a:r>
                      <a:r>
                        <a:rPr sz="1350" spc="5" dirty="0">
                          <a:latin typeface="Barlow"/>
                          <a:cs typeface="Barlow"/>
                        </a:rPr>
                        <a:t>Paid</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R="83820" algn="r">
                        <a:lnSpc>
                          <a:spcPct val="100000"/>
                        </a:lnSpc>
                        <a:spcBef>
                          <a:spcPts val="365"/>
                        </a:spcBef>
                      </a:pPr>
                      <a:r>
                        <a:rPr sz="1350" spc="5" dirty="0">
                          <a:latin typeface="Barlow"/>
                          <a:cs typeface="Barlow"/>
                        </a:rPr>
                        <a:t>$1</a:t>
                      </a:r>
                      <a:r>
                        <a:rPr lang="en-US" sz="1350" spc="5" dirty="0">
                          <a:latin typeface="Barlow"/>
                          <a:cs typeface="Barlow"/>
                        </a:rPr>
                        <a:t>79,853</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R="83820" algn="r">
                        <a:lnSpc>
                          <a:spcPct val="100000"/>
                        </a:lnSpc>
                        <a:spcBef>
                          <a:spcPts val="365"/>
                        </a:spcBef>
                      </a:pPr>
                      <a:r>
                        <a:rPr lang="en-US" sz="1350" dirty="0">
                          <a:latin typeface="Barlow"/>
                          <a:cs typeface="Barlow"/>
                        </a:rPr>
                        <a:t>$291,382</a:t>
                      </a:r>
                      <a:endParaRPr sz="1350" dirty="0">
                        <a:latin typeface="Barlow"/>
                        <a:cs typeface="Barlow"/>
                      </a:endParaRPr>
                    </a:p>
                  </a:txBody>
                  <a:tcPr marL="0" marR="0" marT="4635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tc>
                  <a:txBody>
                    <a:bodyPr/>
                    <a:lstStyle/>
                    <a:p>
                      <a:pPr marR="83185" algn="r">
                        <a:lnSpc>
                          <a:spcPct val="100000"/>
                        </a:lnSpc>
                        <a:spcBef>
                          <a:spcPts val="365"/>
                        </a:spcBef>
                      </a:pPr>
                      <a:r>
                        <a:rPr sz="1350" spc="5" dirty="0">
                          <a:latin typeface="Barlow"/>
                          <a:cs typeface="Barlow"/>
                        </a:rPr>
                        <a:t>$</a:t>
                      </a:r>
                      <a:r>
                        <a:rPr lang="en-US" sz="1350" spc="5" dirty="0">
                          <a:latin typeface="Barlow"/>
                          <a:cs typeface="Barlow"/>
                        </a:rPr>
                        <a:t>212,205</a:t>
                      </a:r>
                      <a:endParaRPr sz="1350" dirty="0">
                        <a:latin typeface="Barlow"/>
                        <a:cs typeface="Barlow"/>
                      </a:endParaRPr>
                    </a:p>
                  </a:txBody>
                  <a:tcPr marL="0" marR="0" marT="4635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4E2CF"/>
                    </a:solidFill>
                  </a:tcPr>
                </a:tc>
                <a:tc>
                  <a:txBody>
                    <a:bodyPr/>
                    <a:lstStyle/>
                    <a:p>
                      <a:pPr marR="83185" algn="r">
                        <a:lnSpc>
                          <a:spcPct val="100000"/>
                        </a:lnSpc>
                        <a:spcBef>
                          <a:spcPts val="365"/>
                        </a:spcBef>
                      </a:pPr>
                      <a:r>
                        <a:rPr lang="en-US" sz="1350" dirty="0">
                          <a:latin typeface="Barlow"/>
                          <a:cs typeface="Barlow"/>
                        </a:rPr>
                        <a:t>$144,576</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extLst>
                  <a:ext uri="{0D108BD9-81ED-4DB2-BD59-A6C34878D82A}">
                    <a16:rowId xmlns:a16="http://schemas.microsoft.com/office/drawing/2014/main" val="10003"/>
                  </a:ext>
                </a:extLst>
              </a:tr>
              <a:tr h="342744">
                <a:tc>
                  <a:txBody>
                    <a:bodyPr/>
                    <a:lstStyle/>
                    <a:p>
                      <a:pPr marL="91440">
                        <a:lnSpc>
                          <a:spcPct val="100000"/>
                        </a:lnSpc>
                        <a:spcBef>
                          <a:spcPts val="365"/>
                        </a:spcBef>
                      </a:pPr>
                      <a:r>
                        <a:rPr sz="1350" spc="5" dirty="0">
                          <a:latin typeface="Barlow"/>
                          <a:cs typeface="Barlow"/>
                        </a:rPr>
                        <a:t>Paid</a:t>
                      </a:r>
                      <a:r>
                        <a:rPr sz="1350" spc="-25" dirty="0">
                          <a:latin typeface="Barlow"/>
                          <a:cs typeface="Barlow"/>
                        </a:rPr>
                        <a:t> </a:t>
                      </a:r>
                      <a:r>
                        <a:rPr sz="1350" spc="-5" dirty="0">
                          <a:latin typeface="Barlow"/>
                          <a:cs typeface="Barlow"/>
                        </a:rPr>
                        <a:t>Off</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R="84455" algn="r">
                        <a:lnSpc>
                          <a:spcPct val="100000"/>
                        </a:lnSpc>
                        <a:spcBef>
                          <a:spcPts val="365"/>
                        </a:spcBef>
                      </a:pPr>
                      <a:r>
                        <a:rPr sz="1350" spc="-25" dirty="0">
                          <a:latin typeface="Barlow"/>
                          <a:cs typeface="Barlow"/>
                        </a:rPr>
                        <a:t> </a:t>
                      </a:r>
                      <a:r>
                        <a:rPr sz="1350" spc="5" dirty="0">
                          <a:latin typeface="Barlow"/>
                          <a:cs typeface="Barlow"/>
                        </a:rPr>
                        <a:t>10</a:t>
                      </a:r>
                      <a:r>
                        <a:rPr sz="1350" spc="-10" dirty="0">
                          <a:latin typeface="Barlow"/>
                          <a:cs typeface="Barlow"/>
                        </a:rPr>
                        <a:t> </a:t>
                      </a:r>
                      <a:r>
                        <a:rPr sz="1350" spc="-5" dirty="0">
                          <a:latin typeface="Barlow"/>
                          <a:cs typeface="Barlow"/>
                        </a:rPr>
                        <a:t>Years</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R="84455" algn="r">
                        <a:lnSpc>
                          <a:spcPct val="100000"/>
                        </a:lnSpc>
                        <a:spcBef>
                          <a:spcPts val="365"/>
                        </a:spcBef>
                      </a:pPr>
                      <a:r>
                        <a:rPr lang="en-US" sz="1350" dirty="0">
                          <a:latin typeface="Barlow"/>
                          <a:cs typeface="Barlow"/>
                        </a:rPr>
                        <a:t>30 Years</a:t>
                      </a:r>
                      <a:endParaRPr sz="1350" dirty="0">
                        <a:latin typeface="Barlow"/>
                        <a:cs typeface="Barlow"/>
                      </a:endParaRPr>
                    </a:p>
                  </a:txBody>
                  <a:tcPr marL="0" marR="0" marT="4635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tc>
                  <a:txBody>
                    <a:bodyPr/>
                    <a:lstStyle/>
                    <a:p>
                      <a:pPr marR="84455" algn="r">
                        <a:lnSpc>
                          <a:spcPct val="100000"/>
                        </a:lnSpc>
                        <a:spcBef>
                          <a:spcPts val="365"/>
                        </a:spcBef>
                      </a:pPr>
                      <a:r>
                        <a:rPr sz="1350" spc="-25" dirty="0">
                          <a:latin typeface="Barlow"/>
                          <a:cs typeface="Barlow"/>
                        </a:rPr>
                        <a:t> </a:t>
                      </a:r>
                      <a:r>
                        <a:rPr lang="en-US" sz="1350" spc="5" dirty="0">
                          <a:latin typeface="Barlow"/>
                          <a:cs typeface="Barlow"/>
                        </a:rPr>
                        <a:t>2</a:t>
                      </a:r>
                      <a:r>
                        <a:rPr sz="1350" spc="5" dirty="0">
                          <a:latin typeface="Barlow"/>
                          <a:cs typeface="Barlow"/>
                        </a:rPr>
                        <a:t>0</a:t>
                      </a:r>
                      <a:r>
                        <a:rPr sz="1350" spc="-10" dirty="0">
                          <a:latin typeface="Barlow"/>
                          <a:cs typeface="Barlow"/>
                        </a:rPr>
                        <a:t> </a:t>
                      </a:r>
                      <a:r>
                        <a:rPr sz="1350" spc="-5" dirty="0">
                          <a:latin typeface="Barlow"/>
                          <a:cs typeface="Barlow"/>
                        </a:rPr>
                        <a:t>Years</a:t>
                      </a:r>
                      <a:endParaRPr sz="1350" dirty="0">
                        <a:latin typeface="Barlow"/>
                        <a:cs typeface="Barlow"/>
                      </a:endParaRPr>
                    </a:p>
                  </a:txBody>
                  <a:tcPr marL="0" marR="0" marT="4635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BF0E9"/>
                    </a:solidFill>
                  </a:tcPr>
                </a:tc>
                <a:tc>
                  <a:txBody>
                    <a:bodyPr/>
                    <a:lstStyle/>
                    <a:p>
                      <a:pPr marR="84455" algn="r">
                        <a:lnSpc>
                          <a:spcPct val="100000"/>
                        </a:lnSpc>
                        <a:spcBef>
                          <a:spcPts val="365"/>
                        </a:spcBef>
                      </a:pPr>
                      <a:r>
                        <a:rPr lang="en-US" sz="1350" dirty="0">
                          <a:latin typeface="Barlow"/>
                          <a:cs typeface="Barlow"/>
                        </a:rPr>
                        <a:t>25 Years</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extLst>
                  <a:ext uri="{0D108BD9-81ED-4DB2-BD59-A6C34878D82A}">
                    <a16:rowId xmlns:a16="http://schemas.microsoft.com/office/drawing/2014/main" val="10004"/>
                  </a:ext>
                </a:extLst>
              </a:tr>
              <a:tr h="342745">
                <a:tc>
                  <a:txBody>
                    <a:bodyPr/>
                    <a:lstStyle/>
                    <a:p>
                      <a:pPr marL="90805">
                        <a:lnSpc>
                          <a:spcPct val="100000"/>
                        </a:lnSpc>
                        <a:spcBef>
                          <a:spcPts val="365"/>
                        </a:spcBef>
                      </a:pPr>
                      <a:r>
                        <a:rPr sz="1350" dirty="0">
                          <a:latin typeface="Barlow"/>
                          <a:cs typeface="Barlow"/>
                        </a:rPr>
                        <a:t>Forgive</a:t>
                      </a:r>
                      <a:r>
                        <a:rPr lang="en-US" sz="1350" dirty="0">
                          <a:latin typeface="Barlow"/>
                          <a:cs typeface="Barlow"/>
                        </a:rPr>
                        <a:t>n Balance</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R="84455" algn="r">
                        <a:lnSpc>
                          <a:spcPct val="100000"/>
                        </a:lnSpc>
                        <a:spcBef>
                          <a:spcPts val="365"/>
                        </a:spcBef>
                      </a:pPr>
                      <a:r>
                        <a:rPr sz="1350" spc="10" dirty="0">
                          <a:latin typeface="Barlow"/>
                          <a:cs typeface="Barlow"/>
                        </a:rPr>
                        <a:t>$0</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R="84455" algn="r">
                        <a:lnSpc>
                          <a:spcPct val="100000"/>
                        </a:lnSpc>
                        <a:spcBef>
                          <a:spcPts val="365"/>
                        </a:spcBef>
                      </a:pPr>
                      <a:r>
                        <a:rPr lang="en-US" sz="1350" dirty="0">
                          <a:latin typeface="Barlow"/>
                          <a:cs typeface="Barlow"/>
                        </a:rPr>
                        <a:t>$0</a:t>
                      </a:r>
                      <a:endParaRPr sz="1350" dirty="0">
                        <a:latin typeface="Barlow"/>
                        <a:cs typeface="Barlow"/>
                      </a:endParaRPr>
                    </a:p>
                  </a:txBody>
                  <a:tcPr marL="0" marR="0" marT="4635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4E2CF"/>
                    </a:solidFill>
                  </a:tcPr>
                </a:tc>
                <a:tc>
                  <a:txBody>
                    <a:bodyPr/>
                    <a:lstStyle/>
                    <a:p>
                      <a:pPr marR="84455" algn="r">
                        <a:lnSpc>
                          <a:spcPct val="100000"/>
                        </a:lnSpc>
                        <a:spcBef>
                          <a:spcPts val="365"/>
                        </a:spcBef>
                      </a:pPr>
                      <a:r>
                        <a:rPr lang="en-US" sz="1350" dirty="0">
                          <a:latin typeface="Barlow"/>
                          <a:cs typeface="Barlow"/>
                        </a:rPr>
                        <a:t>$62,264</a:t>
                      </a:r>
                      <a:endParaRPr sz="1350" dirty="0">
                        <a:latin typeface="Barlow"/>
                        <a:cs typeface="Barlow"/>
                      </a:endParaRPr>
                    </a:p>
                  </a:txBody>
                  <a:tcPr marL="0" marR="0" marT="4635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4E2CF"/>
                    </a:solidFill>
                  </a:tcPr>
                </a:tc>
                <a:tc>
                  <a:txBody>
                    <a:bodyPr/>
                    <a:lstStyle/>
                    <a:p>
                      <a:pPr marR="84455" algn="r">
                        <a:lnSpc>
                          <a:spcPct val="100000"/>
                        </a:lnSpc>
                        <a:spcBef>
                          <a:spcPts val="365"/>
                        </a:spcBef>
                      </a:pPr>
                      <a:r>
                        <a:rPr lang="en-US" sz="1350" dirty="0">
                          <a:latin typeface="Barlow"/>
                          <a:cs typeface="Barlow"/>
                        </a:rPr>
                        <a:t>$193,606</a:t>
                      </a:r>
                      <a:endParaRPr sz="1350" dirty="0">
                        <a:latin typeface="Barlow"/>
                        <a:cs typeface="Barlow"/>
                      </a:endParaRPr>
                    </a:p>
                  </a:txBody>
                  <a:tcPr marL="0" marR="0" marT="4635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4E2CF"/>
                    </a:solidFill>
                  </a:tcPr>
                </a:tc>
                <a:extLst>
                  <a:ext uri="{0D108BD9-81ED-4DB2-BD59-A6C34878D82A}">
                    <a16:rowId xmlns:a16="http://schemas.microsoft.com/office/drawing/2014/main" val="10005"/>
                  </a:ext>
                </a:extLst>
              </a:tr>
            </a:tbl>
          </a:graphicData>
        </a:graphic>
      </p:graphicFrame>
      <p:sp>
        <p:nvSpPr>
          <p:cNvPr id="7" name="object 3">
            <a:extLst>
              <a:ext uri="{FF2B5EF4-FFF2-40B4-BE49-F238E27FC236}">
                <a16:creationId xmlns:a16="http://schemas.microsoft.com/office/drawing/2014/main" id="{6F6011CB-AEF2-4517-9509-5B6054DB7AB9}"/>
              </a:ext>
            </a:extLst>
          </p:cNvPr>
          <p:cNvSpPr txBox="1"/>
          <p:nvPr/>
        </p:nvSpPr>
        <p:spPr>
          <a:xfrm>
            <a:off x="3103783" y="1382329"/>
            <a:ext cx="4807585" cy="1448473"/>
          </a:xfrm>
          <a:prstGeom prst="rect">
            <a:avLst/>
          </a:prstGeom>
        </p:spPr>
        <p:txBody>
          <a:bodyPr vert="horz" wrap="square" lIns="0" tIns="139065" rIns="0" bIns="0" rtlCol="0">
            <a:spAutoFit/>
          </a:bodyPr>
          <a:lstStyle/>
          <a:p>
            <a:pPr marR="0" lvl="0" algn="l" defTabSz="914400" rtl="0" eaLnBrk="1" fontAlgn="auto" latinLnBrk="0" hangingPunct="1">
              <a:lnSpc>
                <a:spcPct val="100000"/>
              </a:lnSpc>
              <a:spcBef>
                <a:spcPts val="1095"/>
              </a:spcBef>
              <a:spcAft>
                <a:spcPts val="0"/>
              </a:spcAft>
              <a:buClrTx/>
              <a:buSzTx/>
              <a:buFont typeface="Arial"/>
              <a:buChar char="•"/>
              <a:tabLst>
                <a:tab pos="185420" algn="l"/>
              </a:tabLst>
              <a:defRPr/>
            </a:pPr>
            <a:r>
              <a:rPr kumimoji="0" sz="1500" b="0" i="0" u="none" strike="noStrike" kern="1200" cap="none" spc="-5" normalizeH="0" baseline="0" noProof="0" dirty="0">
                <a:ln>
                  <a:noFill/>
                </a:ln>
                <a:solidFill>
                  <a:prstClr val="black"/>
                </a:solidFill>
                <a:effectLst/>
                <a:uLnTx/>
                <a:uFillTx/>
                <a:latin typeface="Barlow"/>
                <a:ea typeface="+mn-ea"/>
                <a:cs typeface="Barlow"/>
              </a:rPr>
              <a:t>Federal</a:t>
            </a:r>
            <a:r>
              <a:rPr kumimoji="0" sz="1500" b="0" i="0" u="none" strike="noStrike" kern="1200" cap="none" spc="15" normalizeH="0" baseline="0" noProof="0" dirty="0">
                <a:ln>
                  <a:noFill/>
                </a:ln>
                <a:solidFill>
                  <a:prstClr val="black"/>
                </a:solidFill>
                <a:effectLst/>
                <a:uLnTx/>
                <a:uFillTx/>
                <a:latin typeface="Barlow"/>
                <a:ea typeface="+mn-ea"/>
                <a:cs typeface="Barlow"/>
              </a:rPr>
              <a:t> </a:t>
            </a:r>
            <a:r>
              <a:rPr kumimoji="0" sz="1500" b="0" i="0" u="none" strike="noStrike" kern="1200" cap="none" spc="-5" normalizeH="0" baseline="0" noProof="0" dirty="0">
                <a:ln>
                  <a:noFill/>
                </a:ln>
                <a:solidFill>
                  <a:prstClr val="black"/>
                </a:solidFill>
                <a:effectLst/>
                <a:uLnTx/>
                <a:uFillTx/>
                <a:latin typeface="Barlow"/>
                <a:ea typeface="+mn-ea"/>
                <a:cs typeface="Barlow"/>
              </a:rPr>
              <a:t>Student</a:t>
            </a:r>
            <a:r>
              <a:rPr kumimoji="0" sz="1500" b="0" i="0" u="none" strike="noStrike" kern="1200" cap="none" spc="15" normalizeH="0" baseline="0" noProof="0" dirty="0">
                <a:ln>
                  <a:noFill/>
                </a:ln>
                <a:solidFill>
                  <a:prstClr val="black"/>
                </a:solidFill>
                <a:effectLst/>
                <a:uLnTx/>
                <a:uFillTx/>
                <a:latin typeface="Barlow"/>
                <a:ea typeface="+mn-ea"/>
                <a:cs typeface="Barlow"/>
              </a:rPr>
              <a:t> </a:t>
            </a:r>
            <a:r>
              <a:rPr kumimoji="0" sz="1500" b="0" i="0" u="none" strike="noStrike" kern="1200" cap="none" spc="-10" normalizeH="0" baseline="0" noProof="0" dirty="0">
                <a:ln>
                  <a:noFill/>
                </a:ln>
                <a:solidFill>
                  <a:prstClr val="black"/>
                </a:solidFill>
                <a:effectLst/>
                <a:uLnTx/>
                <a:uFillTx/>
                <a:latin typeface="Barlow"/>
                <a:ea typeface="+mn-ea"/>
                <a:cs typeface="Barlow"/>
              </a:rPr>
              <a:t>Loans:</a:t>
            </a:r>
            <a:r>
              <a:rPr kumimoji="0" sz="1500" b="0" i="0" u="none" strike="noStrike" kern="1200" cap="none" spc="40" normalizeH="0" baseline="0" noProof="0" dirty="0">
                <a:ln>
                  <a:noFill/>
                </a:ln>
                <a:solidFill>
                  <a:prstClr val="black"/>
                </a:solidFill>
                <a:effectLst/>
                <a:uLnTx/>
                <a:uFillTx/>
                <a:latin typeface="Barlow"/>
                <a:ea typeface="+mn-ea"/>
                <a:cs typeface="Barlow"/>
              </a:rPr>
              <a:t> </a:t>
            </a:r>
            <a:r>
              <a:rPr kumimoji="0" sz="1500" b="0" i="0" u="none" strike="noStrike" kern="1200" cap="none" spc="0" normalizeH="0" baseline="0" noProof="0" dirty="0">
                <a:ln>
                  <a:noFill/>
                </a:ln>
                <a:solidFill>
                  <a:prstClr val="black"/>
                </a:solidFill>
                <a:effectLst/>
                <a:uLnTx/>
                <a:uFillTx/>
                <a:latin typeface="Barlow"/>
                <a:ea typeface="+mn-ea"/>
                <a:cs typeface="Barlow"/>
              </a:rPr>
              <a:t>$</a:t>
            </a:r>
            <a:r>
              <a:rPr lang="en-US" sz="1500" dirty="0">
                <a:solidFill>
                  <a:prstClr val="black"/>
                </a:solidFill>
                <a:latin typeface="Barlow"/>
                <a:cs typeface="Barlow"/>
              </a:rPr>
              <a:t>135</a:t>
            </a:r>
            <a:r>
              <a:rPr kumimoji="0" sz="1500" b="0" i="0" u="none" strike="noStrike" kern="1200" cap="none" spc="0" normalizeH="0" baseline="0" noProof="0" dirty="0">
                <a:ln>
                  <a:noFill/>
                </a:ln>
                <a:solidFill>
                  <a:prstClr val="black"/>
                </a:solidFill>
                <a:effectLst/>
                <a:uLnTx/>
                <a:uFillTx/>
                <a:latin typeface="Barlow"/>
                <a:ea typeface="+mn-ea"/>
                <a:cs typeface="Barlow"/>
              </a:rPr>
              <a:t>,000</a:t>
            </a:r>
            <a:r>
              <a:rPr kumimoji="0" lang="en-US" sz="1500" b="0" i="0" u="none" strike="noStrike" kern="1200" cap="none" spc="0" normalizeH="0" baseline="0" noProof="0" dirty="0">
                <a:ln>
                  <a:noFill/>
                </a:ln>
                <a:solidFill>
                  <a:prstClr val="black"/>
                </a:solidFill>
                <a:effectLst/>
                <a:uLnTx/>
                <a:uFillTx/>
                <a:latin typeface="Barlow"/>
                <a:ea typeface="+mn-ea"/>
                <a:cs typeface="Barlow"/>
              </a:rPr>
              <a:t> (Rate 6.0%)</a:t>
            </a:r>
            <a:endParaRPr kumimoji="0" sz="1500" b="0" i="0" u="none" strike="noStrike" kern="1200" cap="none" spc="0" normalizeH="0" baseline="0" noProof="0" dirty="0">
              <a:ln>
                <a:noFill/>
              </a:ln>
              <a:solidFill>
                <a:prstClr val="black"/>
              </a:solidFill>
              <a:effectLst/>
              <a:uLnTx/>
              <a:uFillTx/>
              <a:latin typeface="Barlow"/>
              <a:ea typeface="+mn-ea"/>
              <a:cs typeface="Barlow"/>
            </a:endParaRPr>
          </a:p>
          <a:p>
            <a:pPr marR="0" lvl="0" algn="l" defTabSz="914400" rtl="0" eaLnBrk="1" fontAlgn="auto" latinLnBrk="0" hangingPunct="1">
              <a:lnSpc>
                <a:spcPct val="100000"/>
              </a:lnSpc>
              <a:spcBef>
                <a:spcPts val="994"/>
              </a:spcBef>
              <a:spcAft>
                <a:spcPts val="0"/>
              </a:spcAft>
              <a:buClrTx/>
              <a:buSzTx/>
              <a:buFont typeface="Arial"/>
              <a:buChar char="•"/>
              <a:tabLst>
                <a:tab pos="185420" algn="l"/>
              </a:tabLst>
              <a:defRPr/>
            </a:pPr>
            <a:r>
              <a:rPr kumimoji="0" sz="1500" b="0" i="0" u="none" strike="noStrike" kern="1200" cap="none" spc="-5" normalizeH="0" baseline="0" noProof="0" dirty="0">
                <a:ln>
                  <a:noFill/>
                </a:ln>
                <a:solidFill>
                  <a:prstClr val="black"/>
                </a:solidFill>
                <a:effectLst/>
                <a:uLnTx/>
                <a:uFillTx/>
                <a:latin typeface="Barlow"/>
                <a:ea typeface="+mn-ea"/>
                <a:cs typeface="Barlow"/>
              </a:rPr>
              <a:t>Annual</a:t>
            </a:r>
            <a:r>
              <a:rPr kumimoji="0" sz="1500" b="0" i="0" u="none" strike="noStrike" kern="1200" cap="none" spc="20" normalizeH="0" baseline="0" noProof="0" dirty="0">
                <a:ln>
                  <a:noFill/>
                </a:ln>
                <a:solidFill>
                  <a:prstClr val="black"/>
                </a:solidFill>
                <a:effectLst/>
                <a:uLnTx/>
                <a:uFillTx/>
                <a:latin typeface="Barlow"/>
                <a:ea typeface="+mn-ea"/>
                <a:cs typeface="Barlow"/>
              </a:rPr>
              <a:t> </a:t>
            </a:r>
            <a:r>
              <a:rPr kumimoji="0" sz="1500" b="0" i="0" u="none" strike="noStrike" kern="1200" cap="none" spc="0" normalizeH="0" baseline="0" noProof="0" dirty="0">
                <a:ln>
                  <a:noFill/>
                </a:ln>
                <a:solidFill>
                  <a:prstClr val="black"/>
                </a:solidFill>
                <a:effectLst/>
                <a:uLnTx/>
                <a:uFillTx/>
                <a:latin typeface="Barlow"/>
                <a:ea typeface="+mn-ea"/>
                <a:cs typeface="Barlow"/>
              </a:rPr>
              <a:t>Adjusted</a:t>
            </a:r>
            <a:r>
              <a:rPr kumimoji="0" sz="1500" b="0" i="0" u="none" strike="noStrike" kern="1200" cap="none" spc="10" normalizeH="0" baseline="0" noProof="0" dirty="0">
                <a:ln>
                  <a:noFill/>
                </a:ln>
                <a:solidFill>
                  <a:prstClr val="black"/>
                </a:solidFill>
                <a:effectLst/>
                <a:uLnTx/>
                <a:uFillTx/>
                <a:latin typeface="Barlow"/>
                <a:ea typeface="+mn-ea"/>
                <a:cs typeface="Barlow"/>
              </a:rPr>
              <a:t> </a:t>
            </a:r>
            <a:r>
              <a:rPr kumimoji="0" sz="1500" b="0" i="0" u="none" strike="noStrike" kern="1200" cap="none" spc="-5" normalizeH="0" baseline="0" noProof="0" dirty="0">
                <a:ln>
                  <a:noFill/>
                </a:ln>
                <a:solidFill>
                  <a:prstClr val="black"/>
                </a:solidFill>
                <a:effectLst/>
                <a:uLnTx/>
                <a:uFillTx/>
                <a:latin typeface="Barlow"/>
                <a:ea typeface="+mn-ea"/>
                <a:cs typeface="Barlow"/>
              </a:rPr>
              <a:t>Gross</a:t>
            </a:r>
            <a:r>
              <a:rPr kumimoji="0" sz="1500" b="0" i="0" u="none" strike="noStrike" kern="1200" cap="none" spc="15" normalizeH="0" baseline="0" noProof="0" dirty="0">
                <a:ln>
                  <a:noFill/>
                </a:ln>
                <a:solidFill>
                  <a:prstClr val="black"/>
                </a:solidFill>
                <a:effectLst/>
                <a:uLnTx/>
                <a:uFillTx/>
                <a:latin typeface="Barlow"/>
                <a:ea typeface="+mn-ea"/>
                <a:cs typeface="Barlow"/>
              </a:rPr>
              <a:t> </a:t>
            </a:r>
            <a:r>
              <a:rPr kumimoji="0" sz="1500" b="0" i="0" u="none" strike="noStrike" kern="1200" cap="none" spc="-5" normalizeH="0" baseline="0" noProof="0" dirty="0">
                <a:ln>
                  <a:noFill/>
                </a:ln>
                <a:solidFill>
                  <a:prstClr val="black"/>
                </a:solidFill>
                <a:effectLst/>
                <a:uLnTx/>
                <a:uFillTx/>
                <a:latin typeface="Barlow"/>
                <a:ea typeface="+mn-ea"/>
                <a:cs typeface="Barlow"/>
              </a:rPr>
              <a:t>Income</a:t>
            </a:r>
            <a:r>
              <a:rPr lang="en-US" sz="1500" spc="-5" dirty="0">
                <a:solidFill>
                  <a:prstClr val="black"/>
                </a:solidFill>
                <a:latin typeface="Barlow"/>
                <a:cs typeface="Barlow"/>
              </a:rPr>
              <a:t> Combined: $110,000</a:t>
            </a:r>
            <a:endParaRPr kumimoji="0" lang="en-US" sz="1500" b="0" i="0" u="none" strike="noStrike" kern="1200" cap="none" spc="0" normalizeH="0" baseline="0" noProof="0" dirty="0">
              <a:ln>
                <a:noFill/>
              </a:ln>
              <a:solidFill>
                <a:prstClr val="black"/>
              </a:solidFill>
              <a:effectLst/>
              <a:uLnTx/>
              <a:uFillTx/>
              <a:latin typeface="Barlow"/>
              <a:ea typeface="+mn-ea"/>
              <a:cs typeface="Barlow"/>
            </a:endParaRPr>
          </a:p>
          <a:p>
            <a:pPr marR="0" lvl="0" algn="l" defTabSz="914400" rtl="0" eaLnBrk="1" fontAlgn="auto" latinLnBrk="0" hangingPunct="1">
              <a:lnSpc>
                <a:spcPct val="100000"/>
              </a:lnSpc>
              <a:spcBef>
                <a:spcPts val="994"/>
              </a:spcBef>
              <a:spcAft>
                <a:spcPts val="0"/>
              </a:spcAft>
              <a:buClrTx/>
              <a:buSzTx/>
              <a:buFont typeface="Arial"/>
              <a:buChar char="•"/>
              <a:tabLst>
                <a:tab pos="185420" algn="l"/>
              </a:tabLst>
              <a:defRPr/>
            </a:pPr>
            <a:r>
              <a:rPr lang="en-US" sz="1500" dirty="0">
                <a:solidFill>
                  <a:prstClr val="black"/>
                </a:solidFill>
                <a:latin typeface="Barlow"/>
                <a:cs typeface="Barlow"/>
              </a:rPr>
              <a:t>Annual Adjusted Gross Income Brian: $56,000</a:t>
            </a:r>
            <a:endParaRPr kumimoji="0" lang="en-US" sz="1500" b="0" i="0" u="none" strike="noStrike" kern="1200" cap="none" spc="0" normalizeH="0" baseline="0" noProof="0" dirty="0">
              <a:ln>
                <a:noFill/>
              </a:ln>
              <a:solidFill>
                <a:prstClr val="black"/>
              </a:solidFill>
              <a:effectLst/>
              <a:uLnTx/>
              <a:uFillTx/>
              <a:latin typeface="Barlow"/>
              <a:ea typeface="+mn-ea"/>
              <a:cs typeface="Barlow"/>
            </a:endParaRPr>
          </a:p>
          <a:p>
            <a:pPr marR="0" lvl="0" algn="l" defTabSz="914400" rtl="0" eaLnBrk="1" fontAlgn="auto" latinLnBrk="0" hangingPunct="1">
              <a:lnSpc>
                <a:spcPct val="100000"/>
              </a:lnSpc>
              <a:spcBef>
                <a:spcPts val="1005"/>
              </a:spcBef>
              <a:spcAft>
                <a:spcPts val="0"/>
              </a:spcAft>
              <a:buClrTx/>
              <a:buSzTx/>
              <a:buFont typeface="Arial"/>
              <a:buChar char="•"/>
              <a:tabLst>
                <a:tab pos="185420" algn="l"/>
              </a:tabLst>
              <a:defRPr/>
            </a:pPr>
            <a:r>
              <a:rPr kumimoji="0" sz="1500" b="0" i="0" u="none" strike="noStrike" kern="1200" cap="none" spc="-5" normalizeH="0" baseline="0" noProof="0" dirty="0">
                <a:ln>
                  <a:noFill/>
                </a:ln>
                <a:solidFill>
                  <a:prstClr val="black"/>
                </a:solidFill>
                <a:effectLst/>
                <a:uLnTx/>
                <a:uFillTx/>
                <a:latin typeface="Barlow"/>
                <a:ea typeface="+mn-ea"/>
                <a:cs typeface="Barlow"/>
              </a:rPr>
              <a:t>Household</a:t>
            </a:r>
            <a:r>
              <a:rPr kumimoji="0" sz="1500" b="0" i="0" u="none" strike="noStrike" kern="1200" cap="none" spc="50" normalizeH="0" baseline="0" noProof="0" dirty="0">
                <a:ln>
                  <a:noFill/>
                </a:ln>
                <a:solidFill>
                  <a:prstClr val="black"/>
                </a:solidFill>
                <a:effectLst/>
                <a:uLnTx/>
                <a:uFillTx/>
                <a:latin typeface="Barlow"/>
                <a:ea typeface="+mn-ea"/>
                <a:cs typeface="Barlow"/>
              </a:rPr>
              <a:t> </a:t>
            </a:r>
            <a:r>
              <a:rPr kumimoji="0" sz="1500" b="0" i="0" u="none" strike="noStrike" kern="1200" cap="none" spc="0" normalizeH="0" baseline="0" noProof="0" dirty="0">
                <a:ln>
                  <a:noFill/>
                </a:ln>
                <a:solidFill>
                  <a:prstClr val="black"/>
                </a:solidFill>
                <a:effectLst/>
                <a:uLnTx/>
                <a:uFillTx/>
                <a:latin typeface="Barlow"/>
                <a:ea typeface="+mn-ea"/>
                <a:cs typeface="Barlow"/>
              </a:rPr>
              <a:t>Size:</a:t>
            </a:r>
            <a:r>
              <a:rPr kumimoji="0" sz="1500" b="0" i="0" u="none" strike="noStrike" kern="1200" cap="none" spc="-10" normalizeH="0" baseline="0" noProof="0" dirty="0">
                <a:ln>
                  <a:noFill/>
                </a:ln>
                <a:solidFill>
                  <a:prstClr val="black"/>
                </a:solidFill>
                <a:effectLst/>
                <a:uLnTx/>
                <a:uFillTx/>
                <a:latin typeface="Barlow"/>
                <a:ea typeface="+mn-ea"/>
                <a:cs typeface="Barlow"/>
              </a:rPr>
              <a:t> </a:t>
            </a:r>
            <a:r>
              <a:rPr kumimoji="0" lang="en-US" sz="1500" b="0" i="0" u="none" strike="noStrike" kern="1200" cap="none" spc="10" normalizeH="0" baseline="0" noProof="0" dirty="0">
                <a:ln>
                  <a:noFill/>
                </a:ln>
                <a:solidFill>
                  <a:prstClr val="black"/>
                </a:solidFill>
                <a:effectLst/>
                <a:uLnTx/>
                <a:uFillTx/>
                <a:latin typeface="Barlow"/>
                <a:ea typeface="+mn-ea"/>
                <a:cs typeface="Barlow"/>
              </a:rPr>
              <a:t>3</a:t>
            </a:r>
            <a:r>
              <a:rPr lang="en-US" sz="1500" spc="10" dirty="0">
                <a:solidFill>
                  <a:prstClr val="black"/>
                </a:solidFill>
                <a:latin typeface="Barlow"/>
                <a:cs typeface="Barlow"/>
              </a:rPr>
              <a:t> (Married, filing taxes jointly)</a:t>
            </a:r>
            <a:endParaRPr kumimoji="0" sz="1500" b="0" i="0" u="none" strike="noStrike" kern="1200" cap="none" spc="0" normalizeH="0" baseline="0" noProof="0" dirty="0">
              <a:ln>
                <a:noFill/>
              </a:ln>
              <a:solidFill>
                <a:prstClr val="black"/>
              </a:solidFill>
              <a:effectLst/>
              <a:uLnTx/>
              <a:uFillTx/>
              <a:latin typeface="Barlow"/>
              <a:ea typeface="+mn-ea"/>
              <a:cs typeface="Barlow"/>
            </a:endParaRPr>
          </a:p>
        </p:txBody>
      </p:sp>
      <p:sp>
        <p:nvSpPr>
          <p:cNvPr id="8" name="Rectangle: Rounded Corners 7">
            <a:extLst>
              <a:ext uri="{FF2B5EF4-FFF2-40B4-BE49-F238E27FC236}">
                <a16:creationId xmlns:a16="http://schemas.microsoft.com/office/drawing/2014/main" id="{C1487B51-149F-41CD-8E84-77443316A8AD}"/>
              </a:ext>
            </a:extLst>
          </p:cNvPr>
          <p:cNvSpPr/>
          <p:nvPr/>
        </p:nvSpPr>
        <p:spPr>
          <a:xfrm>
            <a:off x="533398" y="5523078"/>
            <a:ext cx="7591425" cy="622084"/>
          </a:xfrm>
          <a:prstGeom prst="roundRect">
            <a:avLst/>
          </a:prstGeom>
          <a:solidFill>
            <a:srgbClr val="E8C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Barlow" panose="00000500000000000000" pitchFamily="2" charset="0"/>
              </a:rPr>
              <a:t>Brian’s loans are too old to qualify for PAYE or IBR for New Borrowers. 15% of Brian’s income alone is cheaper than 10% of the combined income of he and his wife.  He may consider changing his tax filing status.  </a:t>
            </a:r>
            <a:endParaRPr kumimoji="0" lang="en-US" sz="1400" b="1" i="0" u="none" strike="noStrike" kern="1200" cap="none" spc="0" normalizeH="0" baseline="0" noProof="0" dirty="0">
              <a:ln>
                <a:noFill/>
              </a:ln>
              <a:solidFill>
                <a:schemeClr val="tx1"/>
              </a:solidFill>
              <a:effectLst/>
              <a:uLnTx/>
              <a:uFillTx/>
              <a:latin typeface="Barlow" panose="00000500000000000000" pitchFamily="2" charset="0"/>
              <a:ea typeface="+mn-ea"/>
              <a:cs typeface="+mn-cs"/>
            </a:endParaRPr>
          </a:p>
        </p:txBody>
      </p:sp>
      <p:pic>
        <p:nvPicPr>
          <p:cNvPr id="9" name="Picture 8">
            <a:extLst>
              <a:ext uri="{FF2B5EF4-FFF2-40B4-BE49-F238E27FC236}">
                <a16:creationId xmlns:a16="http://schemas.microsoft.com/office/drawing/2014/main" id="{50B5471F-2AAB-4192-A3C7-D2615385A53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3398" y="1596362"/>
            <a:ext cx="1315068" cy="1234440"/>
          </a:xfrm>
          <a:prstGeom prst="rect">
            <a:avLst/>
          </a:prstGeom>
        </p:spPr>
      </p:pic>
      <p:sp>
        <p:nvSpPr>
          <p:cNvPr id="3" name="Slide Number Placeholder 2">
            <a:extLst>
              <a:ext uri="{FF2B5EF4-FFF2-40B4-BE49-F238E27FC236}">
                <a16:creationId xmlns:a16="http://schemas.microsoft.com/office/drawing/2014/main" id="{5E47CF0D-4363-4E06-8DC0-A3CCED46B97E}"/>
              </a:ext>
            </a:extLst>
          </p:cNvPr>
          <p:cNvSpPr>
            <a:spLocks noGrp="1"/>
          </p:cNvSpPr>
          <p:nvPr>
            <p:ph type="sldNum" sz="quarter" idx="12"/>
          </p:nvPr>
        </p:nvSpPr>
        <p:spPr/>
        <p:txBody>
          <a:bodyPr/>
          <a:lstStyle/>
          <a:p>
            <a:pPr>
              <a:defRPr/>
            </a:pPr>
            <a:fld id="{E97B734B-BE99-4B13-8B3B-73BDADC290B3}" type="slidenum">
              <a:rPr lang="en-US" smtClean="0"/>
              <a:pPr>
                <a:defRPr/>
              </a:pPr>
              <a:t>21</a:t>
            </a:fld>
            <a:endParaRPr lang="en-US" dirty="0"/>
          </a:p>
        </p:txBody>
      </p:sp>
    </p:spTree>
    <p:extLst>
      <p:ext uri="{BB962C8B-B14F-4D97-AF65-F5344CB8AC3E}">
        <p14:creationId xmlns:p14="http://schemas.microsoft.com/office/powerpoint/2010/main" val="3579424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Deferment and Forbearance</a:t>
            </a:r>
          </a:p>
        </p:txBody>
      </p:sp>
      <p:sp>
        <p:nvSpPr>
          <p:cNvPr id="4" name="Content Placeholder 2">
            <a:extLst>
              <a:ext uri="{FF2B5EF4-FFF2-40B4-BE49-F238E27FC236}">
                <a16:creationId xmlns:a16="http://schemas.microsoft.com/office/drawing/2014/main" id="{66296F80-2A61-4A74-8B6A-B0BD32431E59}"/>
              </a:ext>
            </a:extLst>
          </p:cNvPr>
          <p:cNvSpPr>
            <a:spLocks noGrp="1"/>
          </p:cNvSpPr>
          <p:nvPr>
            <p:ph idx="1"/>
          </p:nvPr>
        </p:nvSpPr>
        <p:spPr>
          <a:xfrm>
            <a:off x="533400" y="1716330"/>
            <a:ext cx="7315200" cy="3720909"/>
          </a:xfrm>
        </p:spPr>
        <p:txBody>
          <a:bodyPr>
            <a:normAutofit/>
          </a:bodyPr>
          <a:lstStyle/>
          <a:p>
            <a:r>
              <a:rPr lang="en-US" dirty="0"/>
              <a:t>Offer “short-term” relief from student loan payments.  </a:t>
            </a:r>
          </a:p>
          <a:p>
            <a:pPr lvl="1">
              <a:buFont typeface="Barlow" panose="00000500000000000000" pitchFamily="2" charset="0"/>
              <a:buChar char="−"/>
            </a:pPr>
            <a:r>
              <a:rPr lang="en-US" dirty="0"/>
              <a:t>Interest may not accrue on some loans during a </a:t>
            </a:r>
            <a:r>
              <a:rPr lang="en-US" b="1" dirty="0"/>
              <a:t>defermen</a:t>
            </a:r>
            <a:r>
              <a:rPr lang="en-US" dirty="0"/>
              <a:t>t but will accrue on all loans in </a:t>
            </a:r>
            <a:r>
              <a:rPr lang="en-US" b="1" dirty="0"/>
              <a:t>forbearance</a:t>
            </a:r>
            <a:r>
              <a:rPr lang="en-US" dirty="0"/>
              <a:t>. </a:t>
            </a:r>
          </a:p>
          <a:p>
            <a:pPr lvl="1">
              <a:buFont typeface="Barlow" panose="00000500000000000000" pitchFamily="2" charset="0"/>
              <a:buChar char="−"/>
            </a:pPr>
            <a:r>
              <a:rPr lang="en-US" dirty="0"/>
              <a:t>Limits on how many can be taken over the life of a loan apply.</a:t>
            </a:r>
          </a:p>
          <a:p>
            <a:r>
              <a:rPr lang="en-US" dirty="0"/>
              <a:t>These options may be right if your client can’t make a partial or full payment temporarily. If their financial situation is ongoing, </a:t>
            </a:r>
            <a:r>
              <a:rPr lang="en-US" b="1" dirty="0"/>
              <a:t>IDR plans are usually a better alternative.</a:t>
            </a:r>
          </a:p>
          <a:p>
            <a:r>
              <a:rPr lang="en-US" dirty="0"/>
              <a:t>Suspended payments or payments made during Deferment or Forbearance </a:t>
            </a:r>
            <a:r>
              <a:rPr lang="en-US" b="1" dirty="0"/>
              <a:t>won’t count towards loan forgiveness.</a:t>
            </a:r>
          </a:p>
        </p:txBody>
      </p:sp>
      <p:sp>
        <p:nvSpPr>
          <p:cNvPr id="7" name="Rectangle: Rounded Corners 6">
            <a:extLst>
              <a:ext uri="{FF2B5EF4-FFF2-40B4-BE49-F238E27FC236}">
                <a16:creationId xmlns:a16="http://schemas.microsoft.com/office/drawing/2014/main" id="{A19EC672-0335-4279-AD9D-9543D8BB247B}"/>
              </a:ext>
            </a:extLst>
          </p:cNvPr>
          <p:cNvSpPr/>
          <p:nvPr/>
        </p:nvSpPr>
        <p:spPr>
          <a:xfrm>
            <a:off x="533400" y="5365354"/>
            <a:ext cx="7315200" cy="762000"/>
          </a:xfrm>
          <a:prstGeom prst="roundRect">
            <a:avLst/>
          </a:prstGeom>
          <a:solidFill>
            <a:srgbClr val="E8C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tx1"/>
                </a:solidFill>
                <a:latin typeface="Barlow" panose="00000500000000000000" pitchFamily="2" charset="0"/>
              </a:rPr>
              <a:t>Caution: </a:t>
            </a:r>
            <a:r>
              <a:rPr lang="en-US" sz="1500" dirty="0">
                <a:solidFill>
                  <a:schemeClr val="tx1"/>
                </a:solidFill>
                <a:latin typeface="Barlow" panose="00000500000000000000" pitchFamily="2" charset="0"/>
              </a:rPr>
              <a:t>Servicers push struggling borrowers into Deferment and Forbearance.  Each time they expire, unpaid interest capitalizes.  This can add unnecessary costs to a loan.</a:t>
            </a:r>
          </a:p>
        </p:txBody>
      </p:sp>
      <p:sp>
        <p:nvSpPr>
          <p:cNvPr id="3" name="Slide Number Placeholder 2">
            <a:extLst>
              <a:ext uri="{FF2B5EF4-FFF2-40B4-BE49-F238E27FC236}">
                <a16:creationId xmlns:a16="http://schemas.microsoft.com/office/drawing/2014/main" id="{5E6003C5-3CC9-4DED-9EB0-916877E84CC0}"/>
              </a:ext>
            </a:extLst>
          </p:cNvPr>
          <p:cNvSpPr>
            <a:spLocks noGrp="1"/>
          </p:cNvSpPr>
          <p:nvPr>
            <p:ph type="sldNum" sz="quarter" idx="12"/>
          </p:nvPr>
        </p:nvSpPr>
        <p:spPr/>
        <p:txBody>
          <a:bodyPr/>
          <a:lstStyle/>
          <a:p>
            <a:pPr>
              <a:defRPr/>
            </a:pPr>
            <a:fld id="{E97B734B-BE99-4B13-8B3B-73BDADC290B3}" type="slidenum">
              <a:rPr lang="en-US" smtClean="0"/>
              <a:pPr>
                <a:defRPr/>
              </a:pPr>
              <a:t>22</a:t>
            </a:fld>
            <a:endParaRPr lang="en-US" dirty="0"/>
          </a:p>
        </p:txBody>
      </p:sp>
    </p:spTree>
    <p:extLst>
      <p:ext uri="{BB962C8B-B14F-4D97-AF65-F5344CB8AC3E}">
        <p14:creationId xmlns:p14="http://schemas.microsoft.com/office/powerpoint/2010/main" val="900803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0462-BFB0-42FC-A12D-FF2346AF92E6}"/>
              </a:ext>
            </a:extLst>
          </p:cNvPr>
          <p:cNvSpPr>
            <a:spLocks noGrp="1"/>
          </p:cNvSpPr>
          <p:nvPr>
            <p:ph type="title"/>
          </p:nvPr>
        </p:nvSpPr>
        <p:spPr>
          <a:xfrm>
            <a:off x="623888" y="1635743"/>
            <a:ext cx="7886700" cy="2852737"/>
          </a:xfrm>
        </p:spPr>
        <p:txBody>
          <a:bodyPr/>
          <a:lstStyle/>
          <a:p>
            <a:r>
              <a:rPr lang="en-US" dirty="0"/>
              <a:t>Consolidation</a:t>
            </a:r>
          </a:p>
        </p:txBody>
      </p:sp>
      <p:sp>
        <p:nvSpPr>
          <p:cNvPr id="3" name="Text Placeholder 2">
            <a:extLst>
              <a:ext uri="{FF2B5EF4-FFF2-40B4-BE49-F238E27FC236}">
                <a16:creationId xmlns:a16="http://schemas.microsoft.com/office/drawing/2014/main" id="{2E3BA0CC-777F-4BA6-9349-CC8EAF589511}"/>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131816A5-35A8-4F3D-82BF-E2A000166DAE}"/>
              </a:ext>
            </a:extLst>
          </p:cNvPr>
          <p:cNvSpPr>
            <a:spLocks noGrp="1"/>
          </p:cNvSpPr>
          <p:nvPr>
            <p:ph type="sldNum" sz="quarter" idx="12"/>
          </p:nvPr>
        </p:nvSpPr>
        <p:spPr/>
        <p:txBody>
          <a:bodyPr/>
          <a:lstStyle/>
          <a:p>
            <a:pPr>
              <a:defRPr/>
            </a:pPr>
            <a:fld id="{E97B734B-BE99-4B13-8B3B-73BDADC290B3}" type="slidenum">
              <a:rPr lang="en-US" smtClean="0"/>
              <a:pPr>
                <a:defRPr/>
              </a:pPr>
              <a:t>23</a:t>
            </a:fld>
            <a:endParaRPr lang="en-US" dirty="0"/>
          </a:p>
        </p:txBody>
      </p:sp>
    </p:spTree>
    <p:extLst>
      <p:ext uri="{BB962C8B-B14F-4D97-AF65-F5344CB8AC3E}">
        <p14:creationId xmlns:p14="http://schemas.microsoft.com/office/powerpoint/2010/main" val="2092391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Consolidation Basics</a:t>
            </a:r>
          </a:p>
        </p:txBody>
      </p:sp>
      <p:sp>
        <p:nvSpPr>
          <p:cNvPr id="8" name="object 3">
            <a:extLst>
              <a:ext uri="{FF2B5EF4-FFF2-40B4-BE49-F238E27FC236}">
                <a16:creationId xmlns:a16="http://schemas.microsoft.com/office/drawing/2014/main" id="{F6BFF95D-1748-4AF5-AAE1-CC58E6E85BF9}"/>
              </a:ext>
            </a:extLst>
          </p:cNvPr>
          <p:cNvSpPr txBox="1"/>
          <p:nvPr/>
        </p:nvSpPr>
        <p:spPr>
          <a:xfrm>
            <a:off x="533400" y="1451461"/>
            <a:ext cx="7728022" cy="4321696"/>
          </a:xfrm>
          <a:prstGeom prst="rect">
            <a:avLst/>
          </a:prstGeom>
        </p:spPr>
        <p:txBody>
          <a:bodyPr vert="horz" wrap="square" lIns="0" tIns="172720" rIns="0" bIns="0" rtlCol="0">
            <a:spAutoFit/>
          </a:bodyPr>
          <a:lstStyle/>
          <a:p>
            <a:pPr marL="356616" lvl="1" indent="-342900" algn="just">
              <a:spcBef>
                <a:spcPts val="300"/>
              </a:spcBef>
              <a:buFont typeface="Arial" panose="020B0604020202020204" pitchFamily="34" charset="0"/>
              <a:buChar char="•"/>
              <a:tabLst>
                <a:tab pos="185420" algn="l"/>
              </a:tabLst>
            </a:pPr>
            <a:r>
              <a:rPr lang="en-US" sz="2000" spc="-5" dirty="0">
                <a:latin typeface="Barlow"/>
                <a:cs typeface="Barlow"/>
              </a:rPr>
              <a:t>Consolidation combines existing federal student loans (Direct subsidized &amp; unsubsidized, FFEL, Perkins, Plus loans) into one or two “Direct Consolidation Loans”.   </a:t>
            </a:r>
          </a:p>
          <a:p>
            <a:pPr marL="813816" lvl="2" indent="-342900" algn="just">
              <a:spcBef>
                <a:spcPts val="300"/>
              </a:spcBef>
              <a:buFont typeface="Courier New" panose="02070309020205020404" pitchFamily="49" charset="0"/>
              <a:buChar char="-"/>
              <a:tabLst>
                <a:tab pos="185420" algn="l"/>
              </a:tabLst>
            </a:pPr>
            <a:r>
              <a:rPr lang="en-US" spc="-5" dirty="0">
                <a:latin typeface="Barlow"/>
                <a:cs typeface="Barlow"/>
              </a:rPr>
              <a:t>All subsidized loans will become one Direct Consolidation Subsidized loan and all unsubsidized loans will become one Direct Consolidation Unsubsidized loan. </a:t>
            </a:r>
          </a:p>
          <a:p>
            <a:pPr marL="470916" lvl="2" algn="just">
              <a:tabLst>
                <a:tab pos="185420" algn="l"/>
              </a:tabLst>
            </a:pPr>
            <a:endParaRPr lang="en-US" spc="-5" dirty="0">
              <a:latin typeface="Barlow"/>
              <a:cs typeface="Barlow"/>
            </a:endParaRPr>
          </a:p>
          <a:p>
            <a:pPr marL="356616" lvl="1" indent="-342900" algn="just">
              <a:buFont typeface="Arial" panose="020B0604020202020204" pitchFamily="34" charset="0"/>
              <a:buChar char="•"/>
              <a:tabLst>
                <a:tab pos="185420" algn="l"/>
              </a:tabLst>
            </a:pPr>
            <a:r>
              <a:rPr lang="en-US" sz="2000" spc="-5" dirty="0">
                <a:latin typeface="Barlow"/>
                <a:cs typeface="Barlow"/>
              </a:rPr>
              <a:t>You cannot consolidate federal student loans with private student loans.</a:t>
            </a:r>
          </a:p>
          <a:p>
            <a:pPr marL="13716" lvl="1" algn="just">
              <a:tabLst>
                <a:tab pos="185420" algn="l"/>
              </a:tabLst>
            </a:pPr>
            <a:endParaRPr lang="en-US" sz="2000" spc="-5" dirty="0">
              <a:latin typeface="Barlow"/>
              <a:cs typeface="Barlow"/>
            </a:endParaRPr>
          </a:p>
          <a:p>
            <a:pPr marL="356616" lvl="1" indent="-342900" algn="just">
              <a:buFont typeface="Arial" panose="020B0604020202020204" pitchFamily="34" charset="0"/>
              <a:buChar char="•"/>
              <a:tabLst>
                <a:tab pos="185420" algn="l"/>
              </a:tabLst>
            </a:pPr>
            <a:r>
              <a:rPr lang="en-US" sz="2000" spc="-5" dirty="0">
                <a:latin typeface="Barlow"/>
                <a:cs typeface="Barlow"/>
              </a:rPr>
              <a:t>You cannot lower the interest rate by consolidating in the federal system.  </a:t>
            </a:r>
          </a:p>
          <a:p>
            <a:pPr marL="356616" lvl="1" indent="-342900" algn="just">
              <a:buFont typeface="Arial" panose="020B0604020202020204" pitchFamily="34" charset="0"/>
              <a:buChar char="•"/>
              <a:tabLst>
                <a:tab pos="185420" algn="l"/>
              </a:tabLst>
            </a:pPr>
            <a:endParaRPr lang="en-US" sz="2000" spc="-5" dirty="0">
              <a:latin typeface="Barlow"/>
              <a:cs typeface="Barlow"/>
            </a:endParaRPr>
          </a:p>
          <a:p>
            <a:pPr marL="356616" lvl="1" indent="-342900">
              <a:buFont typeface="Arial" panose="020B0604020202020204" pitchFamily="34" charset="0"/>
              <a:buChar char="•"/>
              <a:tabLst>
                <a:tab pos="185420" algn="l"/>
              </a:tabLst>
            </a:pPr>
            <a:endParaRPr lang="en-US" sz="1750" spc="-5" dirty="0">
              <a:latin typeface="Barlow"/>
              <a:cs typeface="Barlow"/>
            </a:endParaRPr>
          </a:p>
        </p:txBody>
      </p:sp>
      <p:sp>
        <p:nvSpPr>
          <p:cNvPr id="6" name="Slide Number Placeholder 5">
            <a:extLst>
              <a:ext uri="{FF2B5EF4-FFF2-40B4-BE49-F238E27FC236}">
                <a16:creationId xmlns:a16="http://schemas.microsoft.com/office/drawing/2014/main" id="{19420952-EBAB-4415-A3DB-5529BF426A86}"/>
              </a:ext>
            </a:extLst>
          </p:cNvPr>
          <p:cNvSpPr>
            <a:spLocks noGrp="1"/>
          </p:cNvSpPr>
          <p:nvPr>
            <p:ph type="sldNum" sz="quarter" idx="12"/>
          </p:nvPr>
        </p:nvSpPr>
        <p:spPr/>
        <p:txBody>
          <a:bodyPr/>
          <a:lstStyle/>
          <a:p>
            <a:pPr>
              <a:defRPr/>
            </a:pPr>
            <a:fld id="{E97B734B-BE99-4B13-8B3B-73BDADC290B3}" type="slidenum">
              <a:rPr lang="en-US" smtClean="0"/>
              <a:pPr>
                <a:defRPr/>
              </a:pPr>
              <a:t>24</a:t>
            </a:fld>
            <a:endParaRPr lang="en-US" dirty="0"/>
          </a:p>
        </p:txBody>
      </p:sp>
    </p:spTree>
    <p:extLst>
      <p:ext uri="{BB962C8B-B14F-4D97-AF65-F5344CB8AC3E}">
        <p14:creationId xmlns:p14="http://schemas.microsoft.com/office/powerpoint/2010/main" val="3035921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Consolidation Basics, (Cont’d)</a:t>
            </a:r>
          </a:p>
        </p:txBody>
      </p:sp>
      <p:sp>
        <p:nvSpPr>
          <p:cNvPr id="4" name="object 3">
            <a:extLst>
              <a:ext uri="{FF2B5EF4-FFF2-40B4-BE49-F238E27FC236}">
                <a16:creationId xmlns:a16="http://schemas.microsoft.com/office/drawing/2014/main" id="{1108ACB2-F553-41E1-8C6F-B0F879098928}"/>
              </a:ext>
            </a:extLst>
          </p:cNvPr>
          <p:cNvSpPr txBox="1"/>
          <p:nvPr/>
        </p:nvSpPr>
        <p:spPr>
          <a:xfrm>
            <a:off x="533400" y="1715729"/>
            <a:ext cx="7728022" cy="2905924"/>
          </a:xfrm>
          <a:prstGeom prst="rect">
            <a:avLst/>
          </a:prstGeom>
        </p:spPr>
        <p:txBody>
          <a:bodyPr vert="horz" wrap="square" lIns="0" tIns="172720" rIns="0" bIns="0" rtlCol="0">
            <a:spAutoFit/>
          </a:bodyPr>
          <a:lstStyle/>
          <a:p>
            <a:pPr marL="356616" lvl="1" indent="-342900" algn="just">
              <a:buFont typeface="Arial" panose="020B0604020202020204" pitchFamily="34" charset="0"/>
              <a:buChar char="•"/>
              <a:tabLst>
                <a:tab pos="185420" algn="l"/>
              </a:tabLst>
            </a:pPr>
            <a:r>
              <a:rPr lang="en-US" sz="2000" spc="-5" dirty="0">
                <a:latin typeface="Barlow"/>
                <a:cs typeface="Barlow"/>
              </a:rPr>
              <a:t>Almost all loans are eligible for consolidation and in some instances, you can consolidate a single loan.</a:t>
            </a:r>
          </a:p>
          <a:p>
            <a:pPr marL="356616" lvl="1" indent="-342900" algn="just">
              <a:buFont typeface="Arial" panose="020B0604020202020204" pitchFamily="34" charset="0"/>
              <a:buChar char="•"/>
              <a:tabLst>
                <a:tab pos="185420" algn="l"/>
              </a:tabLst>
            </a:pPr>
            <a:endParaRPr lang="en-US" sz="2000" spc="-5" dirty="0">
              <a:latin typeface="Barlow"/>
              <a:cs typeface="Barlow"/>
            </a:endParaRPr>
          </a:p>
          <a:p>
            <a:pPr marL="356616" lvl="1" indent="-342900" algn="just">
              <a:buFont typeface="Arial" panose="020B0604020202020204" pitchFamily="34" charset="0"/>
              <a:buChar char="•"/>
              <a:tabLst>
                <a:tab pos="185420" algn="l"/>
              </a:tabLst>
            </a:pPr>
            <a:r>
              <a:rPr lang="en-US" sz="2000" spc="-5" dirty="0">
                <a:latin typeface="Barlow"/>
                <a:cs typeface="Barlow"/>
              </a:rPr>
              <a:t>Unpaid interest will capitalize (be added to principal) upon consolidation.</a:t>
            </a:r>
          </a:p>
          <a:p>
            <a:pPr marL="356616" lvl="1" indent="-342900" algn="just">
              <a:buFont typeface="Arial" panose="020B0604020202020204" pitchFamily="34" charset="0"/>
              <a:buChar char="•"/>
              <a:tabLst>
                <a:tab pos="185420" algn="l"/>
              </a:tabLst>
            </a:pPr>
            <a:endParaRPr lang="en-US" sz="2000" spc="-5" dirty="0">
              <a:latin typeface="Barlow"/>
              <a:cs typeface="Barlow"/>
            </a:endParaRPr>
          </a:p>
          <a:p>
            <a:pPr marL="356616" lvl="1" indent="-342900" algn="just">
              <a:buFont typeface="Arial" panose="020B0604020202020204" pitchFamily="34" charset="0"/>
              <a:buChar char="•"/>
              <a:tabLst>
                <a:tab pos="185420" algn="l"/>
              </a:tabLst>
            </a:pPr>
            <a:r>
              <a:rPr lang="en-US" sz="2000" spc="-5" dirty="0">
                <a:latin typeface="Barlow"/>
                <a:cs typeface="Barlow"/>
              </a:rPr>
              <a:t>Consolidation </a:t>
            </a:r>
            <a:r>
              <a:rPr lang="en-US" sz="2000" u="sng" spc="-5" dirty="0">
                <a:latin typeface="Barlow"/>
                <a:cs typeface="Barlow"/>
              </a:rPr>
              <a:t>MUST</a:t>
            </a:r>
            <a:r>
              <a:rPr lang="en-US" sz="2000" spc="-5" dirty="0">
                <a:latin typeface="Barlow"/>
                <a:cs typeface="Barlow"/>
              </a:rPr>
              <a:t> be done strategically.  Improper consolidation can cause great harm to the borrower.</a:t>
            </a:r>
          </a:p>
          <a:p>
            <a:pPr marL="356616" lvl="1" indent="-342900">
              <a:buFont typeface="Arial" panose="020B0604020202020204" pitchFamily="34" charset="0"/>
              <a:buChar char="•"/>
              <a:tabLst>
                <a:tab pos="185420" algn="l"/>
              </a:tabLst>
            </a:pPr>
            <a:endParaRPr lang="en-US" sz="1750" spc="-5" dirty="0">
              <a:latin typeface="Barlow"/>
              <a:cs typeface="Barlow"/>
            </a:endParaRPr>
          </a:p>
        </p:txBody>
      </p:sp>
      <p:sp>
        <p:nvSpPr>
          <p:cNvPr id="3" name="Slide Number Placeholder 2">
            <a:extLst>
              <a:ext uri="{FF2B5EF4-FFF2-40B4-BE49-F238E27FC236}">
                <a16:creationId xmlns:a16="http://schemas.microsoft.com/office/drawing/2014/main" id="{6FE34DB0-1AED-4D4B-8AD9-43B3B9CD640E}"/>
              </a:ext>
            </a:extLst>
          </p:cNvPr>
          <p:cNvSpPr>
            <a:spLocks noGrp="1"/>
          </p:cNvSpPr>
          <p:nvPr>
            <p:ph type="sldNum" sz="quarter" idx="12"/>
          </p:nvPr>
        </p:nvSpPr>
        <p:spPr/>
        <p:txBody>
          <a:bodyPr/>
          <a:lstStyle/>
          <a:p>
            <a:pPr>
              <a:defRPr/>
            </a:pPr>
            <a:fld id="{E97B734B-BE99-4B13-8B3B-73BDADC290B3}" type="slidenum">
              <a:rPr lang="en-US" smtClean="0"/>
              <a:pPr>
                <a:defRPr/>
              </a:pPr>
              <a:t>25</a:t>
            </a:fld>
            <a:endParaRPr lang="en-US" dirty="0"/>
          </a:p>
        </p:txBody>
      </p:sp>
    </p:spTree>
    <p:extLst>
      <p:ext uri="{BB962C8B-B14F-4D97-AF65-F5344CB8AC3E}">
        <p14:creationId xmlns:p14="http://schemas.microsoft.com/office/powerpoint/2010/main" val="1711995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Consolidation: Effect on Interest Rates</a:t>
            </a:r>
          </a:p>
        </p:txBody>
      </p:sp>
      <p:sp>
        <p:nvSpPr>
          <p:cNvPr id="5" name="object 3">
            <a:extLst>
              <a:ext uri="{FF2B5EF4-FFF2-40B4-BE49-F238E27FC236}">
                <a16:creationId xmlns:a16="http://schemas.microsoft.com/office/drawing/2014/main" id="{051BDFB6-4D43-4539-B965-656E585827E3}"/>
              </a:ext>
            </a:extLst>
          </p:cNvPr>
          <p:cNvSpPr txBox="1"/>
          <p:nvPr/>
        </p:nvSpPr>
        <p:spPr>
          <a:xfrm>
            <a:off x="533400" y="1595118"/>
            <a:ext cx="7728022" cy="2367315"/>
          </a:xfrm>
          <a:prstGeom prst="rect">
            <a:avLst/>
          </a:prstGeom>
        </p:spPr>
        <p:txBody>
          <a:bodyPr vert="horz" wrap="square" lIns="0" tIns="172720" rIns="0" bIns="0" rtlCol="0">
            <a:spAutoFit/>
          </a:bodyPr>
          <a:lstStyle/>
          <a:p>
            <a:pPr marL="356616" lvl="1" indent="-342900">
              <a:buFont typeface="Arial" panose="020B0604020202020204" pitchFamily="34" charset="0"/>
              <a:buChar char="•"/>
              <a:tabLst>
                <a:tab pos="185420" algn="l"/>
              </a:tabLst>
            </a:pPr>
            <a:r>
              <a:rPr lang="en-US" sz="2000" spc="-5" dirty="0">
                <a:latin typeface="Barlow"/>
                <a:cs typeface="Barlow"/>
              </a:rPr>
              <a:t>Consolidation within the federal student loan system </a:t>
            </a:r>
            <a:r>
              <a:rPr lang="en-US" sz="2000" u="sng" spc="-5" dirty="0">
                <a:latin typeface="Barlow"/>
                <a:cs typeface="Barlow"/>
              </a:rPr>
              <a:t>IS NOT</a:t>
            </a:r>
            <a:r>
              <a:rPr lang="en-US" sz="2000" spc="-5" dirty="0">
                <a:latin typeface="Barlow"/>
                <a:cs typeface="Barlow"/>
              </a:rPr>
              <a:t> the same as refinancing in the private sector!</a:t>
            </a:r>
          </a:p>
          <a:p>
            <a:pPr marL="356616" lvl="1" indent="-342900">
              <a:buFont typeface="Arial" panose="020B0604020202020204" pitchFamily="34" charset="0"/>
              <a:buChar char="•"/>
              <a:tabLst>
                <a:tab pos="185420" algn="l"/>
              </a:tabLst>
            </a:pPr>
            <a:endParaRPr lang="en-US" sz="2000" spc="-5" dirty="0">
              <a:latin typeface="Barlow"/>
              <a:cs typeface="Barlow"/>
            </a:endParaRPr>
          </a:p>
          <a:p>
            <a:pPr marL="356616" lvl="2" indent="-342900">
              <a:buFont typeface="Arial" panose="020B0604020202020204" pitchFamily="34" charset="0"/>
              <a:buChar char="•"/>
              <a:tabLst>
                <a:tab pos="185420" algn="l"/>
              </a:tabLst>
            </a:pPr>
            <a:r>
              <a:rPr lang="en-US" sz="2000" spc="-5" dirty="0">
                <a:latin typeface="Barlow"/>
                <a:cs typeface="Barlow"/>
              </a:rPr>
              <a:t>The interest rate of the new consolidation loan will be the weighted average of the rates on the loans being consolidated, rounded up to the nearest 1/8</a:t>
            </a:r>
            <a:r>
              <a:rPr lang="en-US" sz="2000" spc="-5" baseline="30000" dirty="0">
                <a:latin typeface="Barlow"/>
                <a:cs typeface="Barlow"/>
              </a:rPr>
              <a:t>th</a:t>
            </a:r>
            <a:r>
              <a:rPr lang="en-US" sz="2000" spc="-5" dirty="0">
                <a:latin typeface="Barlow"/>
                <a:cs typeface="Barlow"/>
              </a:rPr>
              <a:t> of a percent.  </a:t>
            </a:r>
          </a:p>
          <a:p>
            <a:pPr marL="356616" lvl="1" indent="-342900">
              <a:buFont typeface="Arial" panose="020B0604020202020204" pitchFamily="34" charset="0"/>
              <a:buChar char="•"/>
              <a:tabLst>
                <a:tab pos="185420" algn="l"/>
              </a:tabLst>
            </a:pPr>
            <a:endParaRPr lang="en-US" sz="1750" spc="-5" dirty="0">
              <a:latin typeface="Barlow"/>
              <a:cs typeface="Barlow"/>
            </a:endParaRPr>
          </a:p>
        </p:txBody>
      </p:sp>
      <p:sp>
        <p:nvSpPr>
          <p:cNvPr id="3" name="Slide Number Placeholder 2">
            <a:extLst>
              <a:ext uri="{FF2B5EF4-FFF2-40B4-BE49-F238E27FC236}">
                <a16:creationId xmlns:a16="http://schemas.microsoft.com/office/drawing/2014/main" id="{555069B7-329F-4FE5-A8D8-F30857EC4831}"/>
              </a:ext>
            </a:extLst>
          </p:cNvPr>
          <p:cNvSpPr>
            <a:spLocks noGrp="1"/>
          </p:cNvSpPr>
          <p:nvPr>
            <p:ph type="sldNum" sz="quarter" idx="12"/>
          </p:nvPr>
        </p:nvSpPr>
        <p:spPr/>
        <p:txBody>
          <a:bodyPr/>
          <a:lstStyle/>
          <a:p>
            <a:pPr>
              <a:defRPr/>
            </a:pPr>
            <a:fld id="{E97B734B-BE99-4B13-8B3B-73BDADC290B3}" type="slidenum">
              <a:rPr lang="en-US" smtClean="0"/>
              <a:pPr>
                <a:defRPr/>
              </a:pPr>
              <a:t>26</a:t>
            </a:fld>
            <a:endParaRPr lang="en-US" dirty="0"/>
          </a:p>
        </p:txBody>
      </p:sp>
    </p:spTree>
    <p:extLst>
      <p:ext uri="{BB962C8B-B14F-4D97-AF65-F5344CB8AC3E}">
        <p14:creationId xmlns:p14="http://schemas.microsoft.com/office/powerpoint/2010/main" val="342213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Consolidation: Effect on Interest Rates, (Cont’d)</a:t>
            </a:r>
          </a:p>
        </p:txBody>
      </p:sp>
      <p:pic>
        <p:nvPicPr>
          <p:cNvPr id="4" name="Picture 3">
            <a:extLst>
              <a:ext uri="{FF2B5EF4-FFF2-40B4-BE49-F238E27FC236}">
                <a16:creationId xmlns:a16="http://schemas.microsoft.com/office/drawing/2014/main" id="{F1321201-BC8B-4B65-858C-353B7289C2F4}"/>
              </a:ext>
            </a:extLst>
          </p:cNvPr>
          <p:cNvPicPr>
            <a:picLocks noChangeAspect="1"/>
          </p:cNvPicPr>
          <p:nvPr/>
        </p:nvPicPr>
        <p:blipFill rotWithShape="1">
          <a:blip r:embed="rId3"/>
          <a:srcRect l="3226" t="29566" r="55484" b="19394"/>
          <a:stretch/>
        </p:blipFill>
        <p:spPr>
          <a:xfrm>
            <a:off x="533400" y="1612490"/>
            <a:ext cx="7285703" cy="4100053"/>
          </a:xfrm>
          <a:prstGeom prst="rect">
            <a:avLst/>
          </a:prstGeom>
        </p:spPr>
      </p:pic>
      <p:sp>
        <p:nvSpPr>
          <p:cNvPr id="7" name="Slide Number Placeholder 6">
            <a:extLst>
              <a:ext uri="{FF2B5EF4-FFF2-40B4-BE49-F238E27FC236}">
                <a16:creationId xmlns:a16="http://schemas.microsoft.com/office/drawing/2014/main" id="{46AAD98D-434C-41C2-9FC4-05D3FF6CA04A}"/>
              </a:ext>
            </a:extLst>
          </p:cNvPr>
          <p:cNvSpPr>
            <a:spLocks noGrp="1"/>
          </p:cNvSpPr>
          <p:nvPr>
            <p:ph type="sldNum" sz="quarter" idx="12"/>
          </p:nvPr>
        </p:nvSpPr>
        <p:spPr/>
        <p:txBody>
          <a:bodyPr/>
          <a:lstStyle/>
          <a:p>
            <a:pPr>
              <a:defRPr/>
            </a:pPr>
            <a:fld id="{E97B734B-BE99-4B13-8B3B-73BDADC290B3}" type="slidenum">
              <a:rPr lang="en-US" smtClean="0"/>
              <a:pPr>
                <a:defRPr/>
              </a:pPr>
              <a:t>27</a:t>
            </a:fld>
            <a:endParaRPr lang="en-US" dirty="0"/>
          </a:p>
        </p:txBody>
      </p:sp>
    </p:spTree>
    <p:extLst>
      <p:ext uri="{BB962C8B-B14F-4D97-AF65-F5344CB8AC3E}">
        <p14:creationId xmlns:p14="http://schemas.microsoft.com/office/powerpoint/2010/main" val="1340899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Why Consolidate?</a:t>
            </a:r>
          </a:p>
        </p:txBody>
      </p:sp>
      <p:sp>
        <p:nvSpPr>
          <p:cNvPr id="4" name="TextBox 3">
            <a:extLst>
              <a:ext uri="{FF2B5EF4-FFF2-40B4-BE49-F238E27FC236}">
                <a16:creationId xmlns:a16="http://schemas.microsoft.com/office/drawing/2014/main" id="{4CE25315-A7F4-4C39-9A91-A8D888CF9E9A}"/>
              </a:ext>
            </a:extLst>
          </p:cNvPr>
          <p:cNvSpPr txBox="1"/>
          <p:nvPr/>
        </p:nvSpPr>
        <p:spPr>
          <a:xfrm>
            <a:off x="533400" y="1618609"/>
            <a:ext cx="7635240" cy="4262705"/>
          </a:xfrm>
          <a:prstGeom prst="rect">
            <a:avLst/>
          </a:prstGeom>
          <a:noFill/>
        </p:spPr>
        <p:txBody>
          <a:bodyPr wrap="square" rtlCol="0">
            <a:spAutoFit/>
          </a:bodyPr>
          <a:lstStyle/>
          <a:p>
            <a:pPr marL="182880" marR="0" lvl="0" indent="-173736"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Barlow" panose="00000500000000000000"/>
                <a:ea typeface="+mn-ea"/>
                <a:cs typeface="+mn-cs"/>
              </a:rPr>
              <a:t>Makes it administratively easier to track fewer loans with fewer servicers and payments.  It’s particularly helpful when pursuing forgiveness and discharge eligibility.</a:t>
            </a:r>
          </a:p>
          <a:p>
            <a:pPr marL="182880" marR="0" lvl="0" indent="-173736"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2000" dirty="0">
                <a:solidFill>
                  <a:prstClr val="black"/>
                </a:solidFill>
                <a:latin typeface="Barlow" panose="00000500000000000000"/>
              </a:rPr>
              <a:t>Expands repayment options: FFEL loans are only eligible for the IBR plan calculated at 15% of discretionary income.  Perkins and Parent Plus loans are not eligible for any IDR plans.</a:t>
            </a:r>
          </a:p>
          <a:p>
            <a:pPr marL="182880" marR="0" lvl="0" indent="-173736"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Barlow" panose="00000500000000000000"/>
                <a:ea typeface="+mn-ea"/>
                <a:cs typeface="+mn-cs"/>
              </a:rPr>
              <a:t>Makes loans eligible for forgiveness programs: FFEL, Perkins and Parent Plus loans </a:t>
            </a:r>
            <a:r>
              <a:rPr lang="en-US" sz="2000" dirty="0">
                <a:solidFill>
                  <a:prstClr val="black"/>
                </a:solidFill>
                <a:latin typeface="Barlow" panose="00000500000000000000"/>
              </a:rPr>
              <a:t>must be consolidated into Direct loans to qualify for PSLF.</a:t>
            </a:r>
          </a:p>
          <a:p>
            <a:pPr marL="182880" marR="0" lvl="0" indent="-173736"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Barlow" panose="00000500000000000000"/>
                <a:ea typeface="+mn-ea"/>
                <a:cs typeface="+mn-cs"/>
              </a:rPr>
              <a:t>To cure a </a:t>
            </a:r>
            <a:r>
              <a:rPr kumimoji="0" lang="en-US" sz="2100" b="0" i="0" u="none" strike="noStrike" kern="1200" cap="none" spc="0" normalizeH="0" baseline="0" noProof="0" dirty="0">
                <a:ln>
                  <a:noFill/>
                </a:ln>
                <a:solidFill>
                  <a:prstClr val="black"/>
                </a:solidFill>
                <a:effectLst/>
                <a:uLnTx/>
                <a:uFillTx/>
                <a:latin typeface="Barlow" panose="00000500000000000000"/>
                <a:ea typeface="+mn-ea"/>
                <a:cs typeface="+mn-cs"/>
              </a:rPr>
              <a:t>default.</a:t>
            </a:r>
            <a:endParaRPr kumimoji="0" lang="en-US" sz="1800" b="0" i="0" u="none" strike="noStrike" kern="1200" cap="none" spc="0" normalizeH="0" baseline="0" noProof="0" dirty="0">
              <a:ln>
                <a:noFill/>
              </a:ln>
              <a:solidFill>
                <a:prstClr val="black"/>
              </a:solidFill>
              <a:effectLst/>
              <a:uLnTx/>
              <a:uFillTx/>
              <a:latin typeface="Barlow" panose="00000500000000000000"/>
              <a:ea typeface="+mn-ea"/>
              <a:cs typeface="+mn-cs"/>
            </a:endParaRPr>
          </a:p>
          <a:p>
            <a:pPr marL="800100" marR="0" lvl="1" indent="-342900" algn="l" defTabSz="9144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endParaRPr lang="en-US" dirty="0">
              <a:solidFill>
                <a:prstClr val="black"/>
              </a:solidFill>
              <a:latin typeface="Barlow" panose="00000500000000000000"/>
            </a:endParaRPr>
          </a:p>
          <a:p>
            <a:pPr marL="457200" marR="0" lvl="1" indent="0" algn="l" defTabSz="914400" rtl="0" eaLnBrk="1" fontAlgn="auto" latinLnBrk="0" hangingPunct="1">
              <a:lnSpc>
                <a:spcPct val="100000"/>
              </a:lnSpc>
              <a:spcBef>
                <a:spcPts val="300"/>
              </a:spcBef>
              <a:spcAft>
                <a:spcPts val="3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arlow" panose="00000500000000000000"/>
              <a:ea typeface="+mn-ea"/>
              <a:cs typeface="+mn-cs"/>
            </a:endParaRPr>
          </a:p>
        </p:txBody>
      </p:sp>
      <p:sp>
        <p:nvSpPr>
          <p:cNvPr id="3" name="Slide Number Placeholder 2">
            <a:extLst>
              <a:ext uri="{FF2B5EF4-FFF2-40B4-BE49-F238E27FC236}">
                <a16:creationId xmlns:a16="http://schemas.microsoft.com/office/drawing/2014/main" id="{FFCAE6AD-7CA5-41BF-84F1-63B0C06028E6}"/>
              </a:ext>
            </a:extLst>
          </p:cNvPr>
          <p:cNvSpPr>
            <a:spLocks noGrp="1"/>
          </p:cNvSpPr>
          <p:nvPr>
            <p:ph type="sldNum" sz="quarter" idx="12"/>
          </p:nvPr>
        </p:nvSpPr>
        <p:spPr/>
        <p:txBody>
          <a:bodyPr/>
          <a:lstStyle/>
          <a:p>
            <a:pPr>
              <a:defRPr/>
            </a:pPr>
            <a:fld id="{E97B734B-BE99-4B13-8B3B-73BDADC290B3}" type="slidenum">
              <a:rPr lang="en-US" smtClean="0"/>
              <a:pPr>
                <a:defRPr/>
              </a:pPr>
              <a:t>28</a:t>
            </a:fld>
            <a:endParaRPr lang="en-US" dirty="0"/>
          </a:p>
        </p:txBody>
      </p:sp>
    </p:spTree>
    <p:extLst>
      <p:ext uri="{BB962C8B-B14F-4D97-AF65-F5344CB8AC3E}">
        <p14:creationId xmlns:p14="http://schemas.microsoft.com/office/powerpoint/2010/main" val="3994627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Reasons Not To Consolidate</a:t>
            </a:r>
          </a:p>
        </p:txBody>
      </p:sp>
      <p:sp>
        <p:nvSpPr>
          <p:cNvPr id="5" name="TextBox 4">
            <a:extLst>
              <a:ext uri="{FF2B5EF4-FFF2-40B4-BE49-F238E27FC236}">
                <a16:creationId xmlns:a16="http://schemas.microsoft.com/office/drawing/2014/main" id="{4B0E8584-B867-4448-9D60-A00E3408ABB3}"/>
              </a:ext>
            </a:extLst>
          </p:cNvPr>
          <p:cNvSpPr txBox="1"/>
          <p:nvPr/>
        </p:nvSpPr>
        <p:spPr>
          <a:xfrm>
            <a:off x="533400" y="1617407"/>
            <a:ext cx="7635240" cy="2477601"/>
          </a:xfrm>
          <a:prstGeom prst="rect">
            <a:avLst/>
          </a:prstGeom>
          <a:noFill/>
        </p:spPr>
        <p:txBody>
          <a:bodyPr wrap="square" rtlCol="0">
            <a:spAutoFit/>
          </a:bodyPr>
          <a:lstStyle/>
          <a:p>
            <a:pPr marL="182880" marR="0" lvl="0" indent="-173736"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Barlow" panose="00000500000000000000"/>
                <a:ea typeface="+mn-ea"/>
                <a:cs typeface="+mn-cs"/>
              </a:rPr>
              <a:t>Resets the Qualifying payment count clock for IDR and PSLF forgiveness</a:t>
            </a:r>
          </a:p>
          <a:p>
            <a:pPr marL="182880" marR="0" lvl="0" indent="-173736"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2000" dirty="0">
                <a:solidFill>
                  <a:prstClr val="black"/>
                </a:solidFill>
                <a:latin typeface="Barlow" panose="00000500000000000000"/>
              </a:rPr>
              <a:t>Combining certain types of loans may limit your repayment options: a consolidation loan that contains a Parent Plus loan will only be eligible for the ICR plan.</a:t>
            </a:r>
            <a:r>
              <a:rPr kumimoji="0" lang="en-US" sz="2000" i="0" u="none" strike="noStrike" kern="1200" cap="none" spc="0" normalizeH="0" baseline="0" noProof="0" dirty="0">
                <a:ln>
                  <a:noFill/>
                </a:ln>
                <a:solidFill>
                  <a:prstClr val="black"/>
                </a:solidFill>
                <a:effectLst/>
                <a:uLnTx/>
                <a:uFillTx/>
                <a:latin typeface="Barlow" panose="00000500000000000000"/>
                <a:ea typeface="+mn-ea"/>
                <a:cs typeface="+mn-cs"/>
              </a:rPr>
              <a:t> </a:t>
            </a:r>
          </a:p>
          <a:p>
            <a:pPr marL="182880" marR="0" lvl="0" indent="-173736"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2000" dirty="0">
                <a:solidFill>
                  <a:prstClr val="black"/>
                </a:solidFill>
                <a:latin typeface="Barlow" panose="00000500000000000000"/>
              </a:rPr>
              <a:t>You can do partial or even single consolidations to avoid these mistakes!.</a:t>
            </a:r>
            <a:endParaRPr kumimoji="0" lang="en-US" sz="200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D3C5792E-8041-44B5-AB50-06EC05995333}"/>
              </a:ext>
            </a:extLst>
          </p:cNvPr>
          <p:cNvSpPr/>
          <p:nvPr/>
        </p:nvSpPr>
        <p:spPr>
          <a:xfrm>
            <a:off x="533400" y="4542390"/>
            <a:ext cx="7635240" cy="1016422"/>
          </a:xfrm>
          <a:prstGeom prst="roundRect">
            <a:avLst/>
          </a:prstGeom>
          <a:solidFill>
            <a:srgbClr val="E8C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Barlow" panose="00000500000000000000" pitchFamily="2" charset="0"/>
              </a:rPr>
              <a:t>Always encourage clients to get help before consolidating loans! Improperly consolidated loans can be very harmful!</a:t>
            </a:r>
          </a:p>
        </p:txBody>
      </p:sp>
      <p:sp>
        <p:nvSpPr>
          <p:cNvPr id="3" name="Slide Number Placeholder 2">
            <a:extLst>
              <a:ext uri="{FF2B5EF4-FFF2-40B4-BE49-F238E27FC236}">
                <a16:creationId xmlns:a16="http://schemas.microsoft.com/office/drawing/2014/main" id="{390D9A3D-0575-419D-A82E-B67A1F238EC8}"/>
              </a:ext>
            </a:extLst>
          </p:cNvPr>
          <p:cNvSpPr>
            <a:spLocks noGrp="1"/>
          </p:cNvSpPr>
          <p:nvPr>
            <p:ph type="sldNum" sz="quarter" idx="12"/>
          </p:nvPr>
        </p:nvSpPr>
        <p:spPr/>
        <p:txBody>
          <a:bodyPr/>
          <a:lstStyle/>
          <a:p>
            <a:pPr>
              <a:defRPr/>
            </a:pPr>
            <a:fld id="{E97B734B-BE99-4B13-8B3B-73BDADC290B3}" type="slidenum">
              <a:rPr lang="en-US" smtClean="0"/>
              <a:pPr>
                <a:defRPr/>
              </a:pPr>
              <a:t>29</a:t>
            </a:fld>
            <a:endParaRPr lang="en-US" dirty="0"/>
          </a:p>
        </p:txBody>
      </p:sp>
    </p:spTree>
    <p:extLst>
      <p:ext uri="{BB962C8B-B14F-4D97-AF65-F5344CB8AC3E}">
        <p14:creationId xmlns:p14="http://schemas.microsoft.com/office/powerpoint/2010/main" val="17371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0462-BFB0-42FC-A12D-FF2346AF92E6}"/>
              </a:ext>
            </a:extLst>
          </p:cNvPr>
          <p:cNvSpPr>
            <a:spLocks noGrp="1"/>
          </p:cNvSpPr>
          <p:nvPr>
            <p:ph type="title"/>
          </p:nvPr>
        </p:nvSpPr>
        <p:spPr>
          <a:xfrm>
            <a:off x="623888" y="1635743"/>
            <a:ext cx="7886700" cy="2852737"/>
          </a:xfrm>
        </p:spPr>
        <p:txBody>
          <a:bodyPr/>
          <a:lstStyle/>
          <a:p>
            <a:r>
              <a:rPr lang="en-US" dirty="0"/>
              <a:t>Repayment Plans</a:t>
            </a:r>
            <a:endParaRPr lang="en-US" dirty="0">
              <a:highlight>
                <a:srgbClr val="FFFF00"/>
              </a:highlight>
            </a:endParaRPr>
          </a:p>
        </p:txBody>
      </p:sp>
      <p:sp>
        <p:nvSpPr>
          <p:cNvPr id="3" name="Text Placeholder 2">
            <a:extLst>
              <a:ext uri="{FF2B5EF4-FFF2-40B4-BE49-F238E27FC236}">
                <a16:creationId xmlns:a16="http://schemas.microsoft.com/office/drawing/2014/main" id="{2E3BA0CC-777F-4BA6-9349-CC8EAF589511}"/>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16A775BC-68A9-4143-8D60-6B383612CF97}"/>
              </a:ext>
            </a:extLst>
          </p:cNvPr>
          <p:cNvSpPr>
            <a:spLocks noGrp="1"/>
          </p:cNvSpPr>
          <p:nvPr>
            <p:ph type="sldNum" sz="quarter" idx="12"/>
          </p:nvPr>
        </p:nvSpPr>
        <p:spPr/>
        <p:txBody>
          <a:bodyPr/>
          <a:lstStyle/>
          <a:p>
            <a:pPr>
              <a:defRPr/>
            </a:pPr>
            <a:fld id="{E97B734B-BE99-4B13-8B3B-73BDADC290B3}" type="slidenum">
              <a:rPr lang="en-US" smtClean="0"/>
              <a:pPr>
                <a:defRPr/>
              </a:pPr>
              <a:t>3</a:t>
            </a:fld>
            <a:endParaRPr lang="en-US" dirty="0"/>
          </a:p>
        </p:txBody>
      </p:sp>
    </p:spTree>
    <p:extLst>
      <p:ext uri="{BB962C8B-B14F-4D97-AF65-F5344CB8AC3E}">
        <p14:creationId xmlns:p14="http://schemas.microsoft.com/office/powerpoint/2010/main" val="3870487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Case Study: Jackson, Pre-Consolidation</a:t>
            </a:r>
          </a:p>
        </p:txBody>
      </p:sp>
      <p:pic>
        <p:nvPicPr>
          <p:cNvPr id="6" name="Picture 5">
            <a:extLst>
              <a:ext uri="{FF2B5EF4-FFF2-40B4-BE49-F238E27FC236}">
                <a16:creationId xmlns:a16="http://schemas.microsoft.com/office/drawing/2014/main" id="{422E911C-31E8-4380-9EC4-BAC671A92DB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4405" y="1499399"/>
            <a:ext cx="1257300" cy="1222861"/>
          </a:xfrm>
          <a:prstGeom prst="rect">
            <a:avLst/>
          </a:prstGeom>
        </p:spPr>
      </p:pic>
      <p:sp>
        <p:nvSpPr>
          <p:cNvPr id="8" name="TextBox 7">
            <a:extLst>
              <a:ext uri="{FF2B5EF4-FFF2-40B4-BE49-F238E27FC236}">
                <a16:creationId xmlns:a16="http://schemas.microsoft.com/office/drawing/2014/main" id="{9A4DF459-7CB3-411F-97C5-2BDE85F87C4C}"/>
              </a:ext>
            </a:extLst>
          </p:cNvPr>
          <p:cNvSpPr txBox="1"/>
          <p:nvPr/>
        </p:nvSpPr>
        <p:spPr>
          <a:xfrm>
            <a:off x="2460523" y="1451461"/>
            <a:ext cx="6477000" cy="1477328"/>
          </a:xfrm>
          <a:prstGeom prst="rect">
            <a:avLst/>
          </a:prstGeom>
          <a:noFill/>
        </p:spPr>
        <p:txBody>
          <a:bodyPr wrap="square" rtlCol="0">
            <a:spAutoFit/>
          </a:bodyPr>
          <a:lstStyle/>
          <a:p>
            <a:pPr marL="285750" indent="-285750">
              <a:buFont typeface="Arial" panose="020B0604020202020204" pitchFamily="34" charset="0"/>
              <a:buChar char="•"/>
            </a:pPr>
            <a:r>
              <a:rPr lang="en-US" sz="1500" dirty="0"/>
              <a:t>Loan Balance- $153,000</a:t>
            </a:r>
          </a:p>
          <a:p>
            <a:pPr marL="285750" indent="-285750">
              <a:buFont typeface="Arial" panose="020B0604020202020204" pitchFamily="34" charset="0"/>
              <a:buChar char="•"/>
            </a:pPr>
            <a:r>
              <a:rPr lang="en-US" sz="1500" dirty="0"/>
              <a:t>Interest Rate- 6.36%</a:t>
            </a:r>
          </a:p>
          <a:p>
            <a:pPr marL="285750" indent="-285750">
              <a:buFont typeface="Arial" panose="020B0604020202020204" pitchFamily="34" charset="0"/>
              <a:buChar char="•"/>
            </a:pPr>
            <a:r>
              <a:rPr lang="en-US" sz="1500" dirty="0"/>
              <a:t>Number of Loans- 12</a:t>
            </a:r>
          </a:p>
          <a:p>
            <a:pPr marL="285750" indent="-285750">
              <a:buFont typeface="Arial" panose="020B0604020202020204" pitchFamily="34" charset="0"/>
              <a:buChar char="•"/>
            </a:pPr>
            <a:r>
              <a:rPr lang="en-US" sz="1500" dirty="0"/>
              <a:t>Loan Type- Direct Subsidized &amp; Unsubsidized, Perkins, FFELP Consolidation, Graduate PLUS.</a:t>
            </a:r>
          </a:p>
          <a:p>
            <a:pPr marL="285750" indent="-285750">
              <a:buFont typeface="Arial" panose="020B0604020202020204" pitchFamily="34" charset="0"/>
              <a:buChar char="•"/>
            </a:pPr>
            <a:r>
              <a:rPr lang="en-US" sz="1500" dirty="0"/>
              <a:t>Eligible for PSLF- $102,500 (67%).</a:t>
            </a:r>
          </a:p>
        </p:txBody>
      </p:sp>
      <p:sp>
        <p:nvSpPr>
          <p:cNvPr id="9" name="TextBox 8">
            <a:extLst>
              <a:ext uri="{FF2B5EF4-FFF2-40B4-BE49-F238E27FC236}">
                <a16:creationId xmlns:a16="http://schemas.microsoft.com/office/drawing/2014/main" id="{D154351D-79AD-4B96-B3F8-58F86145211F}"/>
              </a:ext>
            </a:extLst>
          </p:cNvPr>
          <p:cNvSpPr txBox="1"/>
          <p:nvPr/>
        </p:nvSpPr>
        <p:spPr>
          <a:xfrm>
            <a:off x="584405" y="2928789"/>
            <a:ext cx="7543800" cy="31700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Jackson just finished his master’s degree in Social Work.</a:t>
            </a:r>
          </a:p>
          <a:p>
            <a:pPr marL="285750" indent="-285750">
              <a:spcBef>
                <a:spcPts val="600"/>
              </a:spcBef>
              <a:buFont typeface="Arial" panose="020B0604020202020204" pitchFamily="34" charset="0"/>
              <a:buChar char="•"/>
            </a:pPr>
            <a:r>
              <a:rPr lang="en-US" sz="2000" dirty="0"/>
              <a:t>He had been working full-time in the public service sector prior to earning his graduate degree and will start a job with the City of New York shortly.</a:t>
            </a:r>
          </a:p>
          <a:p>
            <a:pPr marL="285750" indent="-285750">
              <a:spcBef>
                <a:spcPts val="600"/>
              </a:spcBef>
              <a:buFont typeface="Arial" panose="020B0604020202020204" pitchFamily="34" charset="0"/>
              <a:buChar char="•"/>
            </a:pPr>
            <a:r>
              <a:rPr lang="en-US" sz="2000" dirty="0"/>
              <a:t>He plans to pursue Public Service Loan Forgiveness (PSLF) and already has accumulated 20 qualifying payments (out of 120 required) on some of his loans.</a:t>
            </a:r>
          </a:p>
          <a:p>
            <a:pPr marL="285750" indent="-285750">
              <a:spcBef>
                <a:spcPts val="600"/>
              </a:spcBef>
              <a:buFont typeface="Arial" panose="020B0604020202020204" pitchFamily="34" charset="0"/>
              <a:buChar char="•"/>
            </a:pPr>
            <a:r>
              <a:rPr lang="en-US" sz="2000" dirty="0"/>
              <a:t>But about one third of his loans don’t qualify for the PSLF program.</a:t>
            </a:r>
          </a:p>
          <a:p>
            <a:pPr marL="285750" indent="-285750">
              <a:spcBef>
                <a:spcPts val="600"/>
              </a:spcBef>
              <a:buFont typeface="Arial" panose="020B0604020202020204" pitchFamily="34" charset="0"/>
              <a:buChar char="•"/>
            </a:pPr>
            <a:r>
              <a:rPr lang="en-US" sz="2000" dirty="0"/>
              <a:t>What should he do? </a:t>
            </a:r>
          </a:p>
        </p:txBody>
      </p:sp>
      <p:sp>
        <p:nvSpPr>
          <p:cNvPr id="3" name="Slide Number Placeholder 2">
            <a:extLst>
              <a:ext uri="{FF2B5EF4-FFF2-40B4-BE49-F238E27FC236}">
                <a16:creationId xmlns:a16="http://schemas.microsoft.com/office/drawing/2014/main" id="{422CF849-604B-43D3-B1C8-FCC7582A827D}"/>
              </a:ext>
            </a:extLst>
          </p:cNvPr>
          <p:cNvSpPr>
            <a:spLocks noGrp="1"/>
          </p:cNvSpPr>
          <p:nvPr>
            <p:ph type="sldNum" sz="quarter" idx="12"/>
          </p:nvPr>
        </p:nvSpPr>
        <p:spPr/>
        <p:txBody>
          <a:bodyPr/>
          <a:lstStyle/>
          <a:p>
            <a:pPr>
              <a:defRPr/>
            </a:pPr>
            <a:fld id="{E97B734B-BE99-4B13-8B3B-73BDADC290B3}" type="slidenum">
              <a:rPr lang="en-US" smtClean="0"/>
              <a:pPr>
                <a:defRPr/>
              </a:pPr>
              <a:t>30</a:t>
            </a:fld>
            <a:endParaRPr lang="en-US" dirty="0"/>
          </a:p>
        </p:txBody>
      </p:sp>
    </p:spTree>
    <p:extLst>
      <p:ext uri="{BB962C8B-B14F-4D97-AF65-F5344CB8AC3E}">
        <p14:creationId xmlns:p14="http://schemas.microsoft.com/office/powerpoint/2010/main" val="1904135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Case Study: Jackson, Post-Consolidation</a:t>
            </a:r>
          </a:p>
        </p:txBody>
      </p:sp>
      <p:pic>
        <p:nvPicPr>
          <p:cNvPr id="6" name="Picture 5">
            <a:extLst>
              <a:ext uri="{FF2B5EF4-FFF2-40B4-BE49-F238E27FC236}">
                <a16:creationId xmlns:a16="http://schemas.microsoft.com/office/drawing/2014/main" id="{422E911C-31E8-4380-9EC4-BAC671A92DB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4405" y="1499399"/>
            <a:ext cx="1257300" cy="1222861"/>
          </a:xfrm>
          <a:prstGeom prst="rect">
            <a:avLst/>
          </a:prstGeom>
        </p:spPr>
      </p:pic>
      <p:sp>
        <p:nvSpPr>
          <p:cNvPr id="7" name="TextBox 6">
            <a:extLst>
              <a:ext uri="{FF2B5EF4-FFF2-40B4-BE49-F238E27FC236}">
                <a16:creationId xmlns:a16="http://schemas.microsoft.com/office/drawing/2014/main" id="{E6A91E38-BC38-481B-A988-6A2F07C3F1D6}"/>
              </a:ext>
            </a:extLst>
          </p:cNvPr>
          <p:cNvSpPr txBox="1"/>
          <p:nvPr/>
        </p:nvSpPr>
        <p:spPr>
          <a:xfrm>
            <a:off x="2382519" y="1488439"/>
            <a:ext cx="6228081" cy="1246495"/>
          </a:xfrm>
          <a:prstGeom prst="rect">
            <a:avLst/>
          </a:prstGeom>
          <a:noFill/>
        </p:spPr>
        <p:txBody>
          <a:bodyPr wrap="square" rtlCol="0">
            <a:spAutoFit/>
          </a:bodyPr>
          <a:lstStyle/>
          <a:p>
            <a:pPr marL="285750" indent="-285750">
              <a:buFont typeface="Arial" panose="020B0604020202020204" pitchFamily="34" charset="0"/>
              <a:buChar char="•"/>
            </a:pPr>
            <a:r>
              <a:rPr lang="en-US" sz="1500" dirty="0"/>
              <a:t>Loan Balance- $153,000</a:t>
            </a:r>
          </a:p>
          <a:p>
            <a:pPr marL="285750" indent="-285750">
              <a:buFont typeface="Arial" panose="020B0604020202020204" pitchFamily="34" charset="0"/>
              <a:buChar char="•"/>
            </a:pPr>
            <a:r>
              <a:rPr lang="en-US" sz="1500" dirty="0"/>
              <a:t>Interest Rate- 6.39%</a:t>
            </a:r>
          </a:p>
          <a:p>
            <a:pPr marL="285750" indent="-285750">
              <a:buFont typeface="Arial" panose="020B0604020202020204" pitchFamily="34" charset="0"/>
              <a:buChar char="•"/>
            </a:pPr>
            <a:r>
              <a:rPr lang="en-US" sz="1500" dirty="0"/>
              <a:t>Number of Loans- 8</a:t>
            </a:r>
          </a:p>
          <a:p>
            <a:pPr marL="285750" indent="-285750">
              <a:buFont typeface="Arial" panose="020B0604020202020204" pitchFamily="34" charset="0"/>
              <a:buChar char="•"/>
            </a:pPr>
            <a:r>
              <a:rPr lang="en-US" sz="1500" dirty="0"/>
              <a:t>Loan Type- Direct Subsidized &amp; Unsubsidized, Direct Consolidation</a:t>
            </a:r>
          </a:p>
          <a:p>
            <a:pPr marL="285750" indent="-285750">
              <a:buFont typeface="Arial" panose="020B0604020202020204" pitchFamily="34" charset="0"/>
              <a:buChar char="•"/>
            </a:pPr>
            <a:r>
              <a:rPr lang="en-US" sz="1500" dirty="0"/>
              <a:t>Eligible for PSLF- $153,000 (100%).</a:t>
            </a:r>
          </a:p>
        </p:txBody>
      </p:sp>
      <p:sp>
        <p:nvSpPr>
          <p:cNvPr id="10" name="TextBox 9">
            <a:extLst>
              <a:ext uri="{FF2B5EF4-FFF2-40B4-BE49-F238E27FC236}">
                <a16:creationId xmlns:a16="http://schemas.microsoft.com/office/drawing/2014/main" id="{A9131B85-2C43-4676-BD14-308650F5F944}"/>
              </a:ext>
            </a:extLst>
          </p:cNvPr>
          <p:cNvSpPr txBox="1"/>
          <p:nvPr/>
        </p:nvSpPr>
        <p:spPr>
          <a:xfrm>
            <a:off x="533400" y="2848856"/>
            <a:ext cx="7543800" cy="417037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Jackson did a partial consolidation of only the loans that did not qualify for PSLF and those that he had made no payments on yet.  </a:t>
            </a:r>
          </a:p>
          <a:p>
            <a:pPr marL="285750" indent="-285750">
              <a:spcBef>
                <a:spcPts val="600"/>
              </a:spcBef>
              <a:buFont typeface="Arial" panose="020B0604020202020204" pitchFamily="34" charset="0"/>
              <a:buChar char="•"/>
            </a:pPr>
            <a:r>
              <a:rPr lang="en-US" sz="2000" dirty="0"/>
              <a:t>He excluded the loans for which he’d already accumulated some qualifying payments, thus not resetting the PSLF count clock back on those loans.</a:t>
            </a:r>
          </a:p>
          <a:p>
            <a:pPr marL="285750" indent="-285750">
              <a:spcBef>
                <a:spcPts val="600"/>
              </a:spcBef>
              <a:buFont typeface="Arial" panose="020B0604020202020204" pitchFamily="34" charset="0"/>
              <a:buChar char="•"/>
            </a:pPr>
            <a:r>
              <a:rPr lang="en-US" sz="2000" dirty="0"/>
              <a:t>All his loans now qualify for PSLF and by consolidating his FFELP and Perkins loans into Direct Consolidation loans, he has access to cheaper repayment options.</a:t>
            </a:r>
          </a:p>
          <a:p>
            <a:pPr marL="285750" indent="-285750">
              <a:spcBef>
                <a:spcPts val="600"/>
              </a:spcBef>
              <a:buFont typeface="Arial" panose="020B0604020202020204" pitchFamily="34" charset="0"/>
              <a:buChar char="•"/>
            </a:pPr>
            <a:r>
              <a:rPr lang="en-US" sz="2000" dirty="0"/>
              <a:t>Potential case savings over the life of the loans: About $30,000.</a:t>
            </a:r>
          </a:p>
          <a:p>
            <a:pPr marL="285750" indent="-285750">
              <a:spcBef>
                <a:spcPts val="600"/>
              </a:spcBef>
              <a:buFont typeface="Arial" panose="020B0604020202020204" pitchFamily="34" charset="0"/>
              <a:buChar char="•"/>
            </a:pPr>
            <a:endParaRPr lang="en-US" sz="2000" dirty="0"/>
          </a:p>
          <a:p>
            <a:pPr marL="285750" indent="-285750">
              <a:spcBef>
                <a:spcPts val="600"/>
              </a:spcBef>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3" name="Slide Number Placeholder 2">
            <a:extLst>
              <a:ext uri="{FF2B5EF4-FFF2-40B4-BE49-F238E27FC236}">
                <a16:creationId xmlns:a16="http://schemas.microsoft.com/office/drawing/2014/main" id="{159481A5-DA61-4D2A-9DAD-098101B729E0}"/>
              </a:ext>
            </a:extLst>
          </p:cNvPr>
          <p:cNvSpPr>
            <a:spLocks noGrp="1"/>
          </p:cNvSpPr>
          <p:nvPr>
            <p:ph type="sldNum" sz="quarter" idx="12"/>
          </p:nvPr>
        </p:nvSpPr>
        <p:spPr/>
        <p:txBody>
          <a:bodyPr/>
          <a:lstStyle/>
          <a:p>
            <a:pPr>
              <a:defRPr/>
            </a:pPr>
            <a:fld id="{E97B734B-BE99-4B13-8B3B-73BDADC290B3}" type="slidenum">
              <a:rPr lang="en-US" smtClean="0"/>
              <a:pPr>
                <a:defRPr/>
              </a:pPr>
              <a:t>31</a:t>
            </a:fld>
            <a:endParaRPr lang="en-US" dirty="0"/>
          </a:p>
        </p:txBody>
      </p:sp>
    </p:spTree>
    <p:extLst>
      <p:ext uri="{BB962C8B-B14F-4D97-AF65-F5344CB8AC3E}">
        <p14:creationId xmlns:p14="http://schemas.microsoft.com/office/powerpoint/2010/main" val="469655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Case Study: Jackson</a:t>
            </a:r>
          </a:p>
        </p:txBody>
      </p:sp>
      <p:pic>
        <p:nvPicPr>
          <p:cNvPr id="8" name="Picture 7">
            <a:extLst>
              <a:ext uri="{FF2B5EF4-FFF2-40B4-BE49-F238E27FC236}">
                <a16:creationId xmlns:a16="http://schemas.microsoft.com/office/drawing/2014/main" id="{94530889-682A-4A84-865C-422F34328ADC}"/>
              </a:ext>
            </a:extLst>
          </p:cNvPr>
          <p:cNvPicPr>
            <a:picLocks noChangeAspect="1"/>
          </p:cNvPicPr>
          <p:nvPr/>
        </p:nvPicPr>
        <p:blipFill rotWithShape="1">
          <a:blip r:embed="rId3"/>
          <a:srcRect l="1936" t="29593" r="50753" b="10573"/>
          <a:stretch/>
        </p:blipFill>
        <p:spPr>
          <a:xfrm>
            <a:off x="533401" y="1533832"/>
            <a:ext cx="7381568" cy="4571999"/>
          </a:xfrm>
          <a:prstGeom prst="rect">
            <a:avLst/>
          </a:prstGeom>
        </p:spPr>
      </p:pic>
      <p:sp>
        <p:nvSpPr>
          <p:cNvPr id="9" name="Slide Number Placeholder 8">
            <a:extLst>
              <a:ext uri="{FF2B5EF4-FFF2-40B4-BE49-F238E27FC236}">
                <a16:creationId xmlns:a16="http://schemas.microsoft.com/office/drawing/2014/main" id="{FF7EB20F-3505-4123-B40F-7EEB5A8625A3}"/>
              </a:ext>
            </a:extLst>
          </p:cNvPr>
          <p:cNvSpPr>
            <a:spLocks noGrp="1"/>
          </p:cNvSpPr>
          <p:nvPr>
            <p:ph type="sldNum" sz="quarter" idx="12"/>
          </p:nvPr>
        </p:nvSpPr>
        <p:spPr/>
        <p:txBody>
          <a:bodyPr/>
          <a:lstStyle/>
          <a:p>
            <a:pPr>
              <a:defRPr/>
            </a:pPr>
            <a:fld id="{E97B734B-BE99-4B13-8B3B-73BDADC290B3}" type="slidenum">
              <a:rPr lang="en-US" smtClean="0"/>
              <a:pPr>
                <a:defRPr/>
              </a:pPr>
              <a:t>32</a:t>
            </a:fld>
            <a:endParaRPr lang="en-US" dirty="0"/>
          </a:p>
        </p:txBody>
      </p:sp>
    </p:spTree>
    <p:extLst>
      <p:ext uri="{BB962C8B-B14F-4D97-AF65-F5344CB8AC3E}">
        <p14:creationId xmlns:p14="http://schemas.microsoft.com/office/powerpoint/2010/main" val="4172356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0462-BFB0-42FC-A12D-FF2346AF92E6}"/>
              </a:ext>
            </a:extLst>
          </p:cNvPr>
          <p:cNvSpPr>
            <a:spLocks noGrp="1"/>
          </p:cNvSpPr>
          <p:nvPr>
            <p:ph type="title"/>
          </p:nvPr>
        </p:nvSpPr>
        <p:spPr>
          <a:xfrm>
            <a:off x="623888" y="1635743"/>
            <a:ext cx="7886700" cy="2852737"/>
          </a:xfrm>
        </p:spPr>
        <p:txBody>
          <a:bodyPr/>
          <a:lstStyle/>
          <a:p>
            <a:r>
              <a:rPr lang="en-US" dirty="0"/>
              <a:t>Managing Defaulted Student Loans</a:t>
            </a:r>
          </a:p>
        </p:txBody>
      </p:sp>
      <p:sp>
        <p:nvSpPr>
          <p:cNvPr id="3" name="Text Placeholder 2">
            <a:extLst>
              <a:ext uri="{FF2B5EF4-FFF2-40B4-BE49-F238E27FC236}">
                <a16:creationId xmlns:a16="http://schemas.microsoft.com/office/drawing/2014/main" id="{2E3BA0CC-777F-4BA6-9349-CC8EAF589511}"/>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AAE593FE-3F1A-4169-B69A-D16F17EC0377}"/>
              </a:ext>
            </a:extLst>
          </p:cNvPr>
          <p:cNvSpPr>
            <a:spLocks noGrp="1"/>
          </p:cNvSpPr>
          <p:nvPr>
            <p:ph type="sldNum" sz="quarter" idx="12"/>
          </p:nvPr>
        </p:nvSpPr>
        <p:spPr/>
        <p:txBody>
          <a:bodyPr/>
          <a:lstStyle/>
          <a:p>
            <a:pPr>
              <a:defRPr/>
            </a:pPr>
            <a:fld id="{E97B734B-BE99-4B13-8B3B-73BDADC290B3}" type="slidenum">
              <a:rPr lang="en-US" smtClean="0"/>
              <a:pPr>
                <a:defRPr/>
              </a:pPr>
              <a:t>33</a:t>
            </a:fld>
            <a:endParaRPr lang="en-US" dirty="0"/>
          </a:p>
        </p:txBody>
      </p:sp>
    </p:spTree>
    <p:extLst>
      <p:ext uri="{BB962C8B-B14F-4D97-AF65-F5344CB8AC3E}">
        <p14:creationId xmlns:p14="http://schemas.microsoft.com/office/powerpoint/2010/main" val="2995038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Defaulting on Federal Student Loans</a:t>
            </a:r>
          </a:p>
        </p:txBody>
      </p:sp>
      <p:sp>
        <p:nvSpPr>
          <p:cNvPr id="5" name="TextBox 4">
            <a:extLst>
              <a:ext uri="{FF2B5EF4-FFF2-40B4-BE49-F238E27FC236}">
                <a16:creationId xmlns:a16="http://schemas.microsoft.com/office/drawing/2014/main" id="{7190EAD5-6980-4149-BAC0-3ADB83795607}"/>
              </a:ext>
            </a:extLst>
          </p:cNvPr>
          <p:cNvSpPr txBox="1"/>
          <p:nvPr/>
        </p:nvSpPr>
        <p:spPr>
          <a:xfrm>
            <a:off x="533400" y="1771302"/>
            <a:ext cx="7635240" cy="3016210"/>
          </a:xfrm>
          <a:prstGeom prst="rect">
            <a:avLst/>
          </a:prstGeom>
          <a:noFill/>
        </p:spPr>
        <p:txBody>
          <a:bodyPr wrap="square" rtlCol="0">
            <a:spAutoFit/>
          </a:bodyPr>
          <a:lstStyle/>
          <a:p>
            <a:pPr marL="182880" marR="0" lvl="0" indent="-173736"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Barlow" panose="00000500000000000000"/>
                <a:ea typeface="+mn-ea"/>
                <a:cs typeface="+mn-cs"/>
              </a:rPr>
              <a:t>After 270 days of non-payment or paying less than the required amount, most federal student loans are at risk of default. (Perkins loans can default sooner).</a:t>
            </a:r>
          </a:p>
          <a:p>
            <a:pPr marL="182880" marR="0" lvl="0" indent="-173736"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2000" dirty="0">
                <a:solidFill>
                  <a:prstClr val="black"/>
                </a:solidFill>
                <a:latin typeface="Barlow" panose="00000500000000000000"/>
              </a:rPr>
              <a:t>Once defaulted, loans are due immediately and in full.</a:t>
            </a:r>
            <a:endParaRPr kumimoji="0" lang="en-US" sz="2000" i="0" u="none" strike="noStrike" kern="1200" cap="none" spc="0" normalizeH="0" baseline="0" noProof="0" dirty="0">
              <a:ln>
                <a:noFill/>
              </a:ln>
              <a:solidFill>
                <a:prstClr val="black"/>
              </a:solidFill>
              <a:effectLst/>
              <a:uLnTx/>
              <a:uFillTx/>
              <a:latin typeface="Barlow" panose="00000500000000000000"/>
              <a:ea typeface="+mn-ea"/>
              <a:cs typeface="+mn-cs"/>
            </a:endParaRPr>
          </a:p>
          <a:p>
            <a:pPr marL="182880" marR="0" lvl="0" indent="-173736"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2000" dirty="0">
                <a:solidFill>
                  <a:prstClr val="black"/>
                </a:solidFill>
                <a:latin typeface="Barlow" panose="00000500000000000000"/>
              </a:rPr>
              <a:t>The borrower is no longer eligible for Title IV funding (financial aid). </a:t>
            </a:r>
          </a:p>
          <a:p>
            <a:pPr marL="182880" marR="0" lvl="0" indent="-173736"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Barlow" panose="00000500000000000000"/>
                <a:ea typeface="+mn-ea"/>
                <a:cs typeface="+mn-cs"/>
              </a:rPr>
              <a:t>Wages are subject to garnishment, tax refunds may be inter</a:t>
            </a:r>
            <a:r>
              <a:rPr lang="en-US" sz="2000" dirty="0">
                <a:solidFill>
                  <a:prstClr val="black"/>
                </a:solidFill>
                <a:latin typeface="Barlow" panose="00000500000000000000"/>
              </a:rPr>
              <a:t>cepted and benefits such as Social Security can be offset.</a:t>
            </a:r>
          </a:p>
          <a:p>
            <a:pPr marL="182880" marR="0" lvl="0" indent="-173736"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Barlow" panose="00000500000000000000"/>
                <a:ea typeface="+mn-ea"/>
                <a:cs typeface="+mn-cs"/>
              </a:rPr>
              <a:t>Most defaults occur for borrowers with low loan balances.</a:t>
            </a:r>
          </a:p>
        </p:txBody>
      </p:sp>
      <p:sp>
        <p:nvSpPr>
          <p:cNvPr id="3" name="Slide Number Placeholder 2">
            <a:extLst>
              <a:ext uri="{FF2B5EF4-FFF2-40B4-BE49-F238E27FC236}">
                <a16:creationId xmlns:a16="http://schemas.microsoft.com/office/drawing/2014/main" id="{C8C05CC7-E6BA-46B2-9B88-9448900501AB}"/>
              </a:ext>
            </a:extLst>
          </p:cNvPr>
          <p:cNvSpPr>
            <a:spLocks noGrp="1"/>
          </p:cNvSpPr>
          <p:nvPr>
            <p:ph type="sldNum" sz="quarter" idx="12"/>
          </p:nvPr>
        </p:nvSpPr>
        <p:spPr/>
        <p:txBody>
          <a:bodyPr/>
          <a:lstStyle/>
          <a:p>
            <a:pPr>
              <a:defRPr/>
            </a:pPr>
            <a:fld id="{E97B734B-BE99-4B13-8B3B-73BDADC290B3}" type="slidenum">
              <a:rPr lang="en-US" smtClean="0"/>
              <a:pPr>
                <a:defRPr/>
              </a:pPr>
              <a:t>34</a:t>
            </a:fld>
            <a:endParaRPr lang="en-US" dirty="0"/>
          </a:p>
        </p:txBody>
      </p:sp>
    </p:spTree>
    <p:extLst>
      <p:ext uri="{BB962C8B-B14F-4D97-AF65-F5344CB8AC3E}">
        <p14:creationId xmlns:p14="http://schemas.microsoft.com/office/powerpoint/2010/main" val="283490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Top Reasons Borrowers Default</a:t>
            </a:r>
          </a:p>
        </p:txBody>
      </p:sp>
      <p:sp>
        <p:nvSpPr>
          <p:cNvPr id="5" name="TextBox 4">
            <a:extLst>
              <a:ext uri="{FF2B5EF4-FFF2-40B4-BE49-F238E27FC236}">
                <a16:creationId xmlns:a16="http://schemas.microsoft.com/office/drawing/2014/main" id="{7190EAD5-6980-4149-BAC0-3ADB83795607}"/>
              </a:ext>
            </a:extLst>
          </p:cNvPr>
          <p:cNvSpPr txBox="1"/>
          <p:nvPr/>
        </p:nvSpPr>
        <p:spPr>
          <a:xfrm>
            <a:off x="533400" y="1771302"/>
            <a:ext cx="7635240" cy="3439403"/>
          </a:xfrm>
          <a:prstGeom prst="rect">
            <a:avLst/>
          </a:prstGeom>
          <a:noFill/>
        </p:spPr>
        <p:txBody>
          <a:bodyPr wrap="square" rtlCol="0">
            <a:spAutoFit/>
          </a:bodyPr>
          <a:lstStyle/>
          <a:p>
            <a:pPr marL="182880" marR="0" lvl="0" indent="-173736"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Barlow" panose="00000500000000000000"/>
                <a:ea typeface="+mn-ea"/>
                <a:cs typeface="+mn-cs"/>
              </a:rPr>
              <a:t>They can’t afford payments and don’t realize there </a:t>
            </a:r>
            <a:r>
              <a:rPr lang="en-US" sz="2000" dirty="0">
                <a:solidFill>
                  <a:prstClr val="black"/>
                </a:solidFill>
                <a:latin typeface="Barlow" panose="00000500000000000000"/>
              </a:rPr>
              <a:t>may be cheaper alternatives.</a:t>
            </a:r>
          </a:p>
          <a:p>
            <a:pPr marL="182880" marR="0" lvl="0" indent="-173736"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2000" dirty="0">
                <a:solidFill>
                  <a:prstClr val="black"/>
                </a:solidFill>
                <a:latin typeface="Barlow" panose="00000500000000000000"/>
              </a:rPr>
              <a:t>They cannot keep up with the administrative requirements to keep their loans in good standing.</a:t>
            </a:r>
          </a:p>
          <a:p>
            <a:pPr marL="182880" marR="0" lvl="0" indent="-173736"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2000" dirty="0">
                <a:solidFill>
                  <a:prstClr val="black"/>
                </a:solidFill>
                <a:latin typeface="Barlow" panose="00000500000000000000"/>
              </a:rPr>
              <a:t>They</a:t>
            </a:r>
            <a:r>
              <a:rPr kumimoji="0" lang="en-US" sz="2000" i="0" u="none" strike="noStrike" kern="1200" cap="none" spc="0" normalizeH="0" baseline="0" noProof="0" dirty="0">
                <a:ln>
                  <a:noFill/>
                </a:ln>
                <a:solidFill>
                  <a:prstClr val="black"/>
                </a:solidFill>
                <a:effectLst/>
                <a:uLnTx/>
                <a:uFillTx/>
                <a:latin typeface="Barlow" panose="00000500000000000000"/>
                <a:ea typeface="+mn-ea"/>
                <a:cs typeface="+mn-cs"/>
              </a:rPr>
              <a:t> didn’t graduate and therefore think they don’t have to pay.  </a:t>
            </a:r>
          </a:p>
          <a:p>
            <a:pPr marL="182880" marR="0" lvl="0" indent="-173736"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2000" dirty="0">
                <a:solidFill>
                  <a:prstClr val="black"/>
                </a:solidFill>
                <a:latin typeface="Barlow" panose="00000500000000000000"/>
              </a:rPr>
              <a:t>Scams: Borrower is making payments thinking they’re being applied to their loans, but they’re not!</a:t>
            </a:r>
          </a:p>
          <a:p>
            <a:pPr marL="182880" marR="0" lvl="0" indent="-173736"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Barlow" panose="00000500000000000000"/>
                <a:ea typeface="+mn-ea"/>
                <a:cs typeface="+mn-cs"/>
              </a:rPr>
              <a:t>They’ve lost track of their loans and servicer.</a:t>
            </a:r>
          </a:p>
          <a:p>
            <a:pPr marL="182880" marR="0" lvl="0" indent="-173736"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endParaRPr kumimoji="0" lang="en-US" sz="2000" i="0" u="none" strike="noStrike" kern="1200" cap="none" spc="0" normalizeH="0" baseline="0" noProof="0" dirty="0">
              <a:ln>
                <a:noFill/>
              </a:ln>
              <a:solidFill>
                <a:prstClr val="black"/>
              </a:solidFill>
              <a:effectLst/>
              <a:uLnTx/>
              <a:uFillTx/>
              <a:latin typeface="Barlow" panose="00000500000000000000"/>
              <a:ea typeface="+mn-ea"/>
              <a:cs typeface="+mn-cs"/>
            </a:endParaRPr>
          </a:p>
        </p:txBody>
      </p:sp>
      <p:sp>
        <p:nvSpPr>
          <p:cNvPr id="3" name="Slide Number Placeholder 2">
            <a:extLst>
              <a:ext uri="{FF2B5EF4-FFF2-40B4-BE49-F238E27FC236}">
                <a16:creationId xmlns:a16="http://schemas.microsoft.com/office/drawing/2014/main" id="{F4CCD06F-DED7-4025-942F-DF6F359FDD1B}"/>
              </a:ext>
            </a:extLst>
          </p:cNvPr>
          <p:cNvSpPr>
            <a:spLocks noGrp="1"/>
          </p:cNvSpPr>
          <p:nvPr>
            <p:ph type="sldNum" sz="quarter" idx="12"/>
          </p:nvPr>
        </p:nvSpPr>
        <p:spPr/>
        <p:txBody>
          <a:bodyPr/>
          <a:lstStyle/>
          <a:p>
            <a:pPr>
              <a:defRPr/>
            </a:pPr>
            <a:fld id="{E97B734B-BE99-4B13-8B3B-73BDADC290B3}" type="slidenum">
              <a:rPr lang="en-US" smtClean="0"/>
              <a:pPr>
                <a:defRPr/>
              </a:pPr>
              <a:t>35</a:t>
            </a:fld>
            <a:endParaRPr lang="en-US" dirty="0"/>
          </a:p>
        </p:txBody>
      </p:sp>
    </p:spTree>
    <p:extLst>
      <p:ext uri="{BB962C8B-B14F-4D97-AF65-F5344CB8AC3E}">
        <p14:creationId xmlns:p14="http://schemas.microsoft.com/office/powerpoint/2010/main" val="1951155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Curing Defaults</a:t>
            </a:r>
          </a:p>
        </p:txBody>
      </p:sp>
      <p:sp>
        <p:nvSpPr>
          <p:cNvPr id="4" name="object 6">
            <a:extLst>
              <a:ext uri="{FF2B5EF4-FFF2-40B4-BE49-F238E27FC236}">
                <a16:creationId xmlns:a16="http://schemas.microsoft.com/office/drawing/2014/main" id="{2EFDB52A-9723-4AEC-9B29-39B957CA4A58}"/>
              </a:ext>
            </a:extLst>
          </p:cNvPr>
          <p:cNvSpPr txBox="1"/>
          <p:nvPr/>
        </p:nvSpPr>
        <p:spPr>
          <a:xfrm>
            <a:off x="533400" y="1496909"/>
            <a:ext cx="8312784" cy="3482492"/>
          </a:xfrm>
          <a:prstGeom prst="rect">
            <a:avLst/>
          </a:prstGeom>
        </p:spPr>
        <p:txBody>
          <a:bodyPr vert="horz" wrap="square" lIns="0" tIns="137795" rIns="0" bIns="0" rtlCol="0">
            <a:spAutoFit/>
          </a:bodyPr>
          <a:lstStyle/>
          <a:p>
            <a:pPr marL="363855" marR="406400" indent="-172720">
              <a:lnSpc>
                <a:spcPct val="110000"/>
              </a:lnSpc>
              <a:buFont typeface="Arial"/>
              <a:buChar char="•"/>
              <a:tabLst>
                <a:tab pos="364490" algn="l"/>
              </a:tabLst>
            </a:pPr>
            <a:r>
              <a:rPr sz="2000" dirty="0">
                <a:latin typeface="Barlow"/>
                <a:cs typeface="Barlow"/>
              </a:rPr>
              <a:t>If</a:t>
            </a:r>
            <a:r>
              <a:rPr sz="2000" spc="-15" dirty="0">
                <a:latin typeface="Barlow"/>
                <a:cs typeface="Barlow"/>
              </a:rPr>
              <a:t> </a:t>
            </a:r>
            <a:r>
              <a:rPr lang="en-US" sz="2000" spc="-5" dirty="0">
                <a:latin typeface="Barlow"/>
                <a:cs typeface="Barlow"/>
              </a:rPr>
              <a:t>student loans are managed </a:t>
            </a:r>
            <a:r>
              <a:rPr sz="2000" spc="-5" dirty="0">
                <a:latin typeface="Barlow"/>
                <a:cs typeface="Barlow"/>
              </a:rPr>
              <a:t>properly,</a:t>
            </a:r>
            <a:r>
              <a:rPr sz="2000" spc="-10" dirty="0">
                <a:latin typeface="Barlow"/>
                <a:cs typeface="Barlow"/>
              </a:rPr>
              <a:t> </a:t>
            </a:r>
            <a:r>
              <a:rPr sz="2000" dirty="0">
                <a:latin typeface="Barlow"/>
                <a:cs typeface="Barlow"/>
              </a:rPr>
              <a:t>there</a:t>
            </a:r>
            <a:r>
              <a:rPr sz="2000" spc="-20" dirty="0">
                <a:latin typeface="Barlow"/>
                <a:cs typeface="Barlow"/>
              </a:rPr>
              <a:t> </a:t>
            </a:r>
            <a:r>
              <a:rPr sz="2000" dirty="0">
                <a:latin typeface="Barlow"/>
                <a:cs typeface="Barlow"/>
              </a:rPr>
              <a:t>should</a:t>
            </a:r>
            <a:r>
              <a:rPr sz="2000" spc="-35" dirty="0">
                <a:latin typeface="Barlow"/>
                <a:cs typeface="Barlow"/>
              </a:rPr>
              <a:t> </a:t>
            </a:r>
            <a:r>
              <a:rPr sz="2000" spc="5" dirty="0">
                <a:latin typeface="Barlow"/>
                <a:cs typeface="Barlow"/>
              </a:rPr>
              <a:t>be</a:t>
            </a:r>
            <a:r>
              <a:rPr sz="2000" spc="-20" dirty="0">
                <a:latin typeface="Barlow"/>
                <a:cs typeface="Barlow"/>
              </a:rPr>
              <a:t> </a:t>
            </a:r>
            <a:r>
              <a:rPr sz="2000" dirty="0">
                <a:latin typeface="Barlow"/>
                <a:cs typeface="Barlow"/>
              </a:rPr>
              <a:t>no</a:t>
            </a:r>
            <a:r>
              <a:rPr sz="2000" spc="-25" dirty="0">
                <a:latin typeface="Barlow"/>
                <a:cs typeface="Barlow"/>
              </a:rPr>
              <a:t> </a:t>
            </a:r>
            <a:r>
              <a:rPr sz="2000" dirty="0">
                <a:latin typeface="Barlow"/>
                <a:cs typeface="Barlow"/>
              </a:rPr>
              <a:t>reason</a:t>
            </a:r>
            <a:r>
              <a:rPr sz="2000" spc="-35" dirty="0">
                <a:latin typeface="Barlow"/>
                <a:cs typeface="Barlow"/>
              </a:rPr>
              <a:t> </a:t>
            </a:r>
            <a:r>
              <a:rPr sz="2000" dirty="0">
                <a:latin typeface="Barlow"/>
                <a:cs typeface="Barlow"/>
              </a:rPr>
              <a:t>to</a:t>
            </a:r>
            <a:r>
              <a:rPr sz="2000" spc="5" dirty="0">
                <a:latin typeface="Barlow"/>
                <a:cs typeface="Barlow"/>
              </a:rPr>
              <a:t> </a:t>
            </a:r>
            <a:r>
              <a:rPr sz="2000" dirty="0">
                <a:latin typeface="Barlow"/>
                <a:cs typeface="Barlow"/>
              </a:rPr>
              <a:t>default.</a:t>
            </a:r>
            <a:r>
              <a:rPr sz="2000" spc="-35" dirty="0">
                <a:latin typeface="Barlow"/>
                <a:cs typeface="Barlow"/>
              </a:rPr>
              <a:t> </a:t>
            </a:r>
            <a:r>
              <a:rPr sz="2000" spc="-5" dirty="0">
                <a:latin typeface="Barlow"/>
                <a:cs typeface="Barlow"/>
              </a:rPr>
              <a:t>But</a:t>
            </a:r>
            <a:r>
              <a:rPr sz="2000" spc="-10" dirty="0">
                <a:latin typeface="Barlow"/>
                <a:cs typeface="Barlow"/>
              </a:rPr>
              <a:t> </a:t>
            </a:r>
            <a:r>
              <a:rPr lang="en-US" sz="2000" spc="-10" dirty="0">
                <a:latin typeface="Barlow"/>
                <a:cs typeface="Barlow"/>
              </a:rPr>
              <a:t>it</a:t>
            </a:r>
            <a:r>
              <a:rPr lang="en-US" sz="2000" spc="5" dirty="0">
                <a:latin typeface="Barlow"/>
                <a:cs typeface="Barlow"/>
              </a:rPr>
              <a:t> happens and when it does, t</a:t>
            </a:r>
            <a:r>
              <a:rPr sz="2000" dirty="0">
                <a:latin typeface="Barlow"/>
                <a:cs typeface="Barlow"/>
              </a:rPr>
              <a:t>here</a:t>
            </a:r>
            <a:r>
              <a:rPr sz="2000" spc="-25" dirty="0">
                <a:latin typeface="Barlow"/>
                <a:cs typeface="Barlow"/>
              </a:rPr>
              <a:t> </a:t>
            </a:r>
            <a:r>
              <a:rPr sz="2000" dirty="0">
                <a:latin typeface="Barlow"/>
                <a:cs typeface="Barlow"/>
              </a:rPr>
              <a:t>are</a:t>
            </a:r>
            <a:r>
              <a:rPr sz="2000" spc="-25" dirty="0">
                <a:latin typeface="Barlow"/>
                <a:cs typeface="Barlow"/>
              </a:rPr>
              <a:t> </a:t>
            </a:r>
            <a:r>
              <a:rPr sz="2000" dirty="0">
                <a:latin typeface="Barlow"/>
                <a:cs typeface="Barlow"/>
              </a:rPr>
              <a:t>options:</a:t>
            </a:r>
            <a:endParaRPr lang="en-US" sz="2000" dirty="0">
              <a:latin typeface="Barlow"/>
              <a:cs typeface="Barlow"/>
            </a:endParaRPr>
          </a:p>
          <a:p>
            <a:pPr marL="191135" marR="406400">
              <a:lnSpc>
                <a:spcPct val="110000"/>
              </a:lnSpc>
              <a:tabLst>
                <a:tab pos="364490" algn="l"/>
              </a:tabLst>
            </a:pPr>
            <a:endParaRPr lang="en-US" sz="2000" dirty="0">
              <a:latin typeface="Barlow"/>
              <a:cs typeface="Barlow"/>
            </a:endParaRPr>
          </a:p>
          <a:p>
            <a:pPr marL="991235" marR="406400" lvl="1" indent="-342900">
              <a:lnSpc>
                <a:spcPct val="110000"/>
              </a:lnSpc>
              <a:spcBef>
                <a:spcPts val="600"/>
              </a:spcBef>
              <a:buFont typeface="Courier New" panose="02070309020205020404" pitchFamily="49" charset="0"/>
              <a:buChar char="-"/>
              <a:tabLst>
                <a:tab pos="364490" algn="l"/>
              </a:tabLst>
            </a:pPr>
            <a:r>
              <a:rPr lang="en-US" dirty="0">
                <a:latin typeface="Barlow"/>
                <a:cs typeface="Barlow"/>
              </a:rPr>
              <a:t>Rehabilitation: Make 9 payments in full and on time over a 10 month period.  </a:t>
            </a:r>
          </a:p>
          <a:p>
            <a:pPr marL="648335" marR="406400" lvl="1">
              <a:lnSpc>
                <a:spcPct val="110000"/>
              </a:lnSpc>
              <a:spcBef>
                <a:spcPts val="600"/>
              </a:spcBef>
              <a:tabLst>
                <a:tab pos="364490" algn="l"/>
              </a:tabLst>
            </a:pPr>
            <a:endParaRPr lang="en-US" dirty="0">
              <a:latin typeface="Barlow"/>
              <a:cs typeface="Barlow"/>
            </a:endParaRPr>
          </a:p>
          <a:p>
            <a:pPr marL="991235" marR="406400" lvl="1" indent="-342900">
              <a:lnSpc>
                <a:spcPct val="110000"/>
              </a:lnSpc>
              <a:spcBef>
                <a:spcPts val="600"/>
              </a:spcBef>
              <a:buFont typeface="Courier New" panose="02070309020205020404" pitchFamily="49" charset="0"/>
              <a:buChar char="-"/>
              <a:tabLst>
                <a:tab pos="364490" algn="l"/>
              </a:tabLst>
            </a:pPr>
            <a:r>
              <a:rPr lang="en-US" dirty="0">
                <a:latin typeface="Barlow"/>
                <a:cs typeface="Barlow"/>
              </a:rPr>
              <a:t>Consolidation: Replace old defaulted loans with a new Direct Consolidation loan.</a:t>
            </a:r>
          </a:p>
          <a:p>
            <a:pPr marL="191135" marR="406400">
              <a:lnSpc>
                <a:spcPct val="110000"/>
              </a:lnSpc>
              <a:spcBef>
                <a:spcPts val="600"/>
              </a:spcBef>
              <a:tabLst>
                <a:tab pos="364490" algn="l"/>
              </a:tabLst>
            </a:pPr>
            <a:endParaRPr dirty="0">
              <a:latin typeface="Barlow"/>
              <a:cs typeface="Barlow"/>
            </a:endParaRPr>
          </a:p>
          <a:p>
            <a:pPr marL="2885440" marR="1651000" indent="-1088390">
              <a:lnSpc>
                <a:spcPts val="1730"/>
              </a:lnSpc>
            </a:pPr>
            <a:endParaRPr sz="1100" dirty="0">
              <a:latin typeface="Barlow"/>
              <a:cs typeface="Barlow"/>
            </a:endParaRPr>
          </a:p>
        </p:txBody>
      </p:sp>
      <p:sp>
        <p:nvSpPr>
          <p:cNvPr id="7" name="Rectangle: Rounded Corners 6">
            <a:extLst>
              <a:ext uri="{FF2B5EF4-FFF2-40B4-BE49-F238E27FC236}">
                <a16:creationId xmlns:a16="http://schemas.microsoft.com/office/drawing/2014/main" id="{21048779-84F1-48BA-8A63-30E1114E198A}"/>
              </a:ext>
            </a:extLst>
          </p:cNvPr>
          <p:cNvSpPr/>
          <p:nvPr/>
        </p:nvSpPr>
        <p:spPr>
          <a:xfrm>
            <a:off x="533400" y="4611216"/>
            <a:ext cx="7635240" cy="1016422"/>
          </a:xfrm>
          <a:prstGeom prst="roundRect">
            <a:avLst/>
          </a:prstGeom>
          <a:solidFill>
            <a:srgbClr val="E8C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arlow" panose="00000500000000000000" pitchFamily="2" charset="0"/>
              </a:rPr>
              <a:t>Clients should </a:t>
            </a:r>
            <a:r>
              <a:rPr lang="en-US" b="1" u="sng" dirty="0">
                <a:solidFill>
                  <a:schemeClr val="tx1"/>
                </a:solidFill>
                <a:latin typeface="Barlow" panose="00000500000000000000" pitchFamily="2" charset="0"/>
              </a:rPr>
              <a:t>ALWAYS </a:t>
            </a:r>
            <a:r>
              <a:rPr lang="en-US" b="1" dirty="0">
                <a:solidFill>
                  <a:schemeClr val="tx1"/>
                </a:solidFill>
                <a:latin typeface="Barlow" panose="00000500000000000000" pitchFamily="2" charset="0"/>
              </a:rPr>
              <a:t>be encouraged to seek help when in default!</a:t>
            </a:r>
          </a:p>
        </p:txBody>
      </p:sp>
      <p:sp>
        <p:nvSpPr>
          <p:cNvPr id="3" name="Slide Number Placeholder 2">
            <a:extLst>
              <a:ext uri="{FF2B5EF4-FFF2-40B4-BE49-F238E27FC236}">
                <a16:creationId xmlns:a16="http://schemas.microsoft.com/office/drawing/2014/main" id="{F059B0AC-E323-4096-A304-2B8C7BB7309B}"/>
              </a:ext>
            </a:extLst>
          </p:cNvPr>
          <p:cNvSpPr>
            <a:spLocks noGrp="1"/>
          </p:cNvSpPr>
          <p:nvPr>
            <p:ph type="sldNum" sz="quarter" idx="12"/>
          </p:nvPr>
        </p:nvSpPr>
        <p:spPr/>
        <p:txBody>
          <a:bodyPr/>
          <a:lstStyle/>
          <a:p>
            <a:pPr>
              <a:defRPr/>
            </a:pPr>
            <a:fld id="{E97B734B-BE99-4B13-8B3B-73BDADC290B3}" type="slidenum">
              <a:rPr lang="en-US" smtClean="0"/>
              <a:pPr>
                <a:defRPr/>
              </a:pPr>
              <a:t>36</a:t>
            </a:fld>
            <a:endParaRPr lang="en-US" dirty="0"/>
          </a:p>
        </p:txBody>
      </p:sp>
    </p:spTree>
    <p:extLst>
      <p:ext uri="{BB962C8B-B14F-4D97-AF65-F5344CB8AC3E}">
        <p14:creationId xmlns:p14="http://schemas.microsoft.com/office/powerpoint/2010/main" val="2430426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Rehabilitation</a:t>
            </a:r>
          </a:p>
        </p:txBody>
      </p:sp>
      <p:sp>
        <p:nvSpPr>
          <p:cNvPr id="4" name="object 6">
            <a:extLst>
              <a:ext uri="{FF2B5EF4-FFF2-40B4-BE49-F238E27FC236}">
                <a16:creationId xmlns:a16="http://schemas.microsoft.com/office/drawing/2014/main" id="{2EFDB52A-9723-4AEC-9B29-39B957CA4A58}"/>
              </a:ext>
            </a:extLst>
          </p:cNvPr>
          <p:cNvSpPr txBox="1"/>
          <p:nvPr/>
        </p:nvSpPr>
        <p:spPr>
          <a:xfrm>
            <a:off x="533400" y="1496909"/>
            <a:ext cx="8312784" cy="4492768"/>
          </a:xfrm>
          <a:prstGeom prst="rect">
            <a:avLst/>
          </a:prstGeom>
        </p:spPr>
        <p:txBody>
          <a:bodyPr vert="horz" wrap="square" lIns="0" tIns="137795" rIns="0" bIns="0" rtlCol="0">
            <a:spAutoFit/>
          </a:bodyPr>
          <a:lstStyle/>
          <a:p>
            <a:pPr marL="363855" marR="406400" indent="-172720">
              <a:lnSpc>
                <a:spcPct val="110000"/>
              </a:lnSpc>
              <a:spcBef>
                <a:spcPts val="600"/>
              </a:spcBef>
              <a:buFont typeface="Arial"/>
              <a:buChar char="•"/>
              <a:tabLst>
                <a:tab pos="364490" algn="l"/>
              </a:tabLst>
            </a:pPr>
            <a:r>
              <a:rPr lang="en-US" sz="2000" dirty="0">
                <a:latin typeface="Barlow"/>
                <a:cs typeface="Barlow"/>
              </a:rPr>
              <a:t>Make 9 payments over a 10 month period on time (within 20 days of the due date) and in full. </a:t>
            </a:r>
          </a:p>
          <a:p>
            <a:pPr marL="363855" marR="406400" indent="-172720">
              <a:lnSpc>
                <a:spcPct val="110000"/>
              </a:lnSpc>
              <a:spcBef>
                <a:spcPts val="600"/>
              </a:spcBef>
              <a:buFont typeface="Arial"/>
              <a:buChar char="•"/>
              <a:tabLst>
                <a:tab pos="364490" algn="l"/>
              </a:tabLst>
            </a:pPr>
            <a:r>
              <a:rPr lang="en-US" sz="2000" dirty="0">
                <a:latin typeface="Barlow"/>
                <a:cs typeface="Barlow"/>
              </a:rPr>
              <a:t>Payments will be “affordable”, based on your income and expenses and can be as low as $5 a month.  </a:t>
            </a:r>
          </a:p>
          <a:p>
            <a:pPr marL="363855" marR="406400" indent="-172720">
              <a:lnSpc>
                <a:spcPct val="110000"/>
              </a:lnSpc>
              <a:spcBef>
                <a:spcPts val="600"/>
              </a:spcBef>
              <a:buFont typeface="Arial"/>
              <a:buChar char="•"/>
              <a:tabLst>
                <a:tab pos="364490" algn="l"/>
              </a:tabLst>
            </a:pPr>
            <a:r>
              <a:rPr lang="en-US" sz="2000" dirty="0">
                <a:latin typeface="Barlow"/>
                <a:cs typeface="Barlow"/>
              </a:rPr>
              <a:t>You must start the process through the debt collector.  </a:t>
            </a:r>
          </a:p>
          <a:p>
            <a:pPr marL="363855" marR="406400" indent="-172720">
              <a:lnSpc>
                <a:spcPct val="110000"/>
              </a:lnSpc>
              <a:spcBef>
                <a:spcPts val="600"/>
              </a:spcBef>
              <a:buFont typeface="Arial"/>
              <a:buChar char="•"/>
              <a:tabLst>
                <a:tab pos="364490" algn="l"/>
              </a:tabLst>
            </a:pPr>
            <a:r>
              <a:rPr lang="en-US" sz="2000" dirty="0">
                <a:latin typeface="Barlow"/>
                <a:cs typeface="Barlow"/>
              </a:rPr>
              <a:t>Wage garnishments should stop after 5 months of payments.</a:t>
            </a:r>
          </a:p>
          <a:p>
            <a:pPr marL="363855" marR="406400" indent="-172720">
              <a:lnSpc>
                <a:spcPct val="110000"/>
              </a:lnSpc>
              <a:spcBef>
                <a:spcPts val="600"/>
              </a:spcBef>
              <a:buFont typeface="Arial"/>
              <a:buChar char="•"/>
              <a:tabLst>
                <a:tab pos="364490" algn="l"/>
              </a:tabLst>
            </a:pPr>
            <a:r>
              <a:rPr lang="en-US" sz="2000" dirty="0">
                <a:latin typeface="Barlow"/>
                <a:cs typeface="Barlow"/>
              </a:rPr>
              <a:t>After 9 months of acceptable payments, loans will be taken out of default, put back in good standing and transferred to a loan servicer. </a:t>
            </a:r>
          </a:p>
          <a:p>
            <a:pPr marL="363855" marR="406400" indent="-172720">
              <a:lnSpc>
                <a:spcPct val="110000"/>
              </a:lnSpc>
              <a:spcBef>
                <a:spcPts val="600"/>
              </a:spcBef>
              <a:buFont typeface="Arial"/>
              <a:buChar char="•"/>
              <a:tabLst>
                <a:tab pos="364490" algn="l"/>
              </a:tabLst>
            </a:pPr>
            <a:r>
              <a:rPr lang="en-US" sz="2000" dirty="0">
                <a:latin typeface="Barlow"/>
                <a:cs typeface="Barlow"/>
              </a:rPr>
              <a:t>Default will be removed from your credit report but the delinquencies that led up to the default will remain until they age off.</a:t>
            </a:r>
          </a:p>
          <a:p>
            <a:pPr marL="363855" marR="406400" indent="-172720">
              <a:lnSpc>
                <a:spcPct val="110000"/>
              </a:lnSpc>
              <a:spcBef>
                <a:spcPts val="600"/>
              </a:spcBef>
              <a:buFont typeface="Arial"/>
              <a:buChar char="•"/>
              <a:tabLst>
                <a:tab pos="364490" algn="l"/>
              </a:tabLst>
            </a:pPr>
            <a:r>
              <a:rPr lang="en-US" sz="2000" dirty="0">
                <a:latin typeface="Barlow"/>
                <a:cs typeface="Barlow"/>
              </a:rPr>
              <a:t>You can only rehabilitate a defaulted loan once!</a:t>
            </a:r>
          </a:p>
          <a:p>
            <a:pPr marL="363855" marR="406400" indent="-172720">
              <a:lnSpc>
                <a:spcPct val="110000"/>
              </a:lnSpc>
              <a:buFont typeface="Arial"/>
              <a:buChar char="•"/>
              <a:tabLst>
                <a:tab pos="364490" algn="l"/>
              </a:tabLst>
            </a:pPr>
            <a:endParaRPr sz="1100" dirty="0">
              <a:latin typeface="Barlow"/>
              <a:cs typeface="Barlow"/>
            </a:endParaRPr>
          </a:p>
        </p:txBody>
      </p:sp>
      <p:sp>
        <p:nvSpPr>
          <p:cNvPr id="3" name="Slide Number Placeholder 2">
            <a:extLst>
              <a:ext uri="{FF2B5EF4-FFF2-40B4-BE49-F238E27FC236}">
                <a16:creationId xmlns:a16="http://schemas.microsoft.com/office/drawing/2014/main" id="{B9936207-8CFF-47A3-B332-BBB53AB43C5F}"/>
              </a:ext>
            </a:extLst>
          </p:cNvPr>
          <p:cNvSpPr>
            <a:spLocks noGrp="1"/>
          </p:cNvSpPr>
          <p:nvPr>
            <p:ph type="sldNum" sz="quarter" idx="12"/>
          </p:nvPr>
        </p:nvSpPr>
        <p:spPr/>
        <p:txBody>
          <a:bodyPr/>
          <a:lstStyle/>
          <a:p>
            <a:pPr>
              <a:defRPr/>
            </a:pPr>
            <a:fld id="{E97B734B-BE99-4B13-8B3B-73BDADC290B3}" type="slidenum">
              <a:rPr lang="en-US" smtClean="0"/>
              <a:pPr>
                <a:defRPr/>
              </a:pPr>
              <a:t>37</a:t>
            </a:fld>
            <a:endParaRPr lang="en-US" dirty="0"/>
          </a:p>
        </p:txBody>
      </p:sp>
    </p:spTree>
    <p:extLst>
      <p:ext uri="{BB962C8B-B14F-4D97-AF65-F5344CB8AC3E}">
        <p14:creationId xmlns:p14="http://schemas.microsoft.com/office/powerpoint/2010/main" val="2684829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Consolidation</a:t>
            </a:r>
          </a:p>
        </p:txBody>
      </p:sp>
      <p:sp>
        <p:nvSpPr>
          <p:cNvPr id="4" name="object 6">
            <a:extLst>
              <a:ext uri="{FF2B5EF4-FFF2-40B4-BE49-F238E27FC236}">
                <a16:creationId xmlns:a16="http://schemas.microsoft.com/office/drawing/2014/main" id="{2EFDB52A-9723-4AEC-9B29-39B957CA4A58}"/>
              </a:ext>
            </a:extLst>
          </p:cNvPr>
          <p:cNvSpPr txBox="1"/>
          <p:nvPr/>
        </p:nvSpPr>
        <p:spPr>
          <a:xfrm>
            <a:off x="533400" y="1451461"/>
            <a:ext cx="8312784" cy="4674741"/>
          </a:xfrm>
          <a:prstGeom prst="rect">
            <a:avLst/>
          </a:prstGeom>
        </p:spPr>
        <p:txBody>
          <a:bodyPr vert="horz" wrap="square" lIns="0" tIns="137795" rIns="0" bIns="0" rtlCol="0">
            <a:spAutoFit/>
          </a:bodyPr>
          <a:lstStyle/>
          <a:p>
            <a:pPr marL="363855" marR="406400" indent="-172720">
              <a:lnSpc>
                <a:spcPct val="110000"/>
              </a:lnSpc>
              <a:spcBef>
                <a:spcPts val="300"/>
              </a:spcBef>
              <a:buFont typeface="Arial"/>
              <a:buChar char="•"/>
              <a:tabLst>
                <a:tab pos="364490" algn="l"/>
              </a:tabLst>
            </a:pPr>
            <a:r>
              <a:rPr lang="en-US" sz="2000" dirty="0">
                <a:latin typeface="Barlow"/>
                <a:cs typeface="Barlow"/>
              </a:rPr>
              <a:t>Consolidation replaces defaulted loans with one or two Direct Consolidation Loans.  </a:t>
            </a:r>
          </a:p>
          <a:p>
            <a:pPr marL="363855" marR="406400" indent="-172720">
              <a:lnSpc>
                <a:spcPct val="110000"/>
              </a:lnSpc>
              <a:spcBef>
                <a:spcPts val="300"/>
              </a:spcBef>
              <a:buFont typeface="Arial"/>
              <a:buChar char="•"/>
              <a:tabLst>
                <a:tab pos="364490" algn="l"/>
              </a:tabLst>
            </a:pPr>
            <a:r>
              <a:rPr lang="en-US" sz="2000" dirty="0">
                <a:latin typeface="Barlow"/>
                <a:cs typeface="Barlow"/>
              </a:rPr>
              <a:t>The process can be done either by:</a:t>
            </a:r>
          </a:p>
          <a:p>
            <a:pPr marL="991235" marR="406400" lvl="1" indent="-342900">
              <a:lnSpc>
                <a:spcPct val="110000"/>
              </a:lnSpc>
              <a:spcBef>
                <a:spcPts val="300"/>
              </a:spcBef>
              <a:buFont typeface="Courier New" panose="02070309020205020404" pitchFamily="49" charset="0"/>
              <a:buChar char="-"/>
              <a:tabLst>
                <a:tab pos="364490" algn="l"/>
              </a:tabLst>
            </a:pPr>
            <a:r>
              <a:rPr lang="en-US" dirty="0">
                <a:latin typeface="Barlow"/>
                <a:cs typeface="Barlow"/>
              </a:rPr>
              <a:t>Making three consecutive payments to the debt collector first.</a:t>
            </a:r>
          </a:p>
          <a:p>
            <a:pPr marL="991235" marR="406400" lvl="1" indent="-342900">
              <a:lnSpc>
                <a:spcPct val="110000"/>
              </a:lnSpc>
              <a:spcBef>
                <a:spcPts val="300"/>
              </a:spcBef>
              <a:buFont typeface="Courier New" panose="02070309020205020404" pitchFamily="49" charset="0"/>
              <a:buChar char="-"/>
              <a:tabLst>
                <a:tab pos="364490" algn="l"/>
              </a:tabLst>
            </a:pPr>
            <a:r>
              <a:rPr lang="en-US" dirty="0">
                <a:latin typeface="Barlow"/>
                <a:cs typeface="Barlow"/>
              </a:rPr>
              <a:t>By agreeing to repay your new loans in an Income-Driven-Repayment (IDR) plan.</a:t>
            </a:r>
          </a:p>
          <a:p>
            <a:pPr marL="365760" marR="406400" lvl="1" indent="-173736">
              <a:lnSpc>
                <a:spcPct val="110000"/>
              </a:lnSpc>
              <a:spcBef>
                <a:spcPts val="300"/>
              </a:spcBef>
              <a:buFont typeface="Arial" panose="020B0604020202020204" pitchFamily="34" charset="0"/>
              <a:buChar char="•"/>
              <a:tabLst>
                <a:tab pos="364490" algn="l"/>
              </a:tabLst>
            </a:pPr>
            <a:r>
              <a:rPr lang="en-US" sz="2000" dirty="0">
                <a:latin typeface="Barlow"/>
                <a:cs typeface="Barlow"/>
              </a:rPr>
              <a:t>If you choose the second option, the consolidation can be done online, without contacting the debt collector and the process takes about two months to complete.</a:t>
            </a:r>
          </a:p>
          <a:p>
            <a:pPr marL="365760" marR="406400" lvl="1" indent="-173736">
              <a:lnSpc>
                <a:spcPct val="110000"/>
              </a:lnSpc>
              <a:spcBef>
                <a:spcPts val="300"/>
              </a:spcBef>
              <a:buFont typeface="Arial" panose="020B0604020202020204" pitchFamily="34" charset="0"/>
              <a:buChar char="•"/>
              <a:tabLst>
                <a:tab pos="364490" algn="l"/>
              </a:tabLst>
            </a:pPr>
            <a:r>
              <a:rPr lang="en-US" sz="2000" dirty="0">
                <a:latin typeface="Barlow"/>
                <a:cs typeface="Barlow"/>
              </a:rPr>
              <a:t>Interest and fees will capitalize, but….if you consolidate online, you usually avoid the addition of debt collection fees to the loan balance.</a:t>
            </a:r>
          </a:p>
          <a:p>
            <a:pPr marL="365760" marR="406400" lvl="1" indent="-173736">
              <a:lnSpc>
                <a:spcPct val="110000"/>
              </a:lnSpc>
              <a:spcBef>
                <a:spcPts val="300"/>
              </a:spcBef>
              <a:buFont typeface="Arial" panose="020B0604020202020204" pitchFamily="34" charset="0"/>
              <a:buChar char="•"/>
              <a:tabLst>
                <a:tab pos="364490" algn="l"/>
              </a:tabLst>
            </a:pPr>
            <a:r>
              <a:rPr lang="en-US" sz="2000" dirty="0">
                <a:latin typeface="Barlow"/>
                <a:cs typeface="Barlow"/>
              </a:rPr>
              <a:t>Consolidation does not remove negative items from credit reports.</a:t>
            </a:r>
          </a:p>
          <a:p>
            <a:pPr marL="365760" marR="406400" lvl="1" indent="-173736">
              <a:lnSpc>
                <a:spcPct val="110000"/>
              </a:lnSpc>
              <a:spcBef>
                <a:spcPts val="300"/>
              </a:spcBef>
              <a:buFont typeface="Arial" panose="020B0604020202020204" pitchFamily="34" charset="0"/>
              <a:buChar char="•"/>
              <a:tabLst>
                <a:tab pos="364490" algn="l"/>
              </a:tabLst>
            </a:pPr>
            <a:endParaRPr lang="en-US" sz="2000" dirty="0">
              <a:latin typeface="Barlow"/>
              <a:cs typeface="Barlow"/>
            </a:endParaRPr>
          </a:p>
        </p:txBody>
      </p:sp>
      <p:sp>
        <p:nvSpPr>
          <p:cNvPr id="3" name="Slide Number Placeholder 2">
            <a:extLst>
              <a:ext uri="{FF2B5EF4-FFF2-40B4-BE49-F238E27FC236}">
                <a16:creationId xmlns:a16="http://schemas.microsoft.com/office/drawing/2014/main" id="{FF8B2241-6702-4809-BB05-C0D4B938A384}"/>
              </a:ext>
            </a:extLst>
          </p:cNvPr>
          <p:cNvSpPr>
            <a:spLocks noGrp="1"/>
          </p:cNvSpPr>
          <p:nvPr>
            <p:ph type="sldNum" sz="quarter" idx="12"/>
          </p:nvPr>
        </p:nvSpPr>
        <p:spPr/>
        <p:txBody>
          <a:bodyPr/>
          <a:lstStyle/>
          <a:p>
            <a:pPr>
              <a:defRPr/>
            </a:pPr>
            <a:fld id="{E97B734B-BE99-4B13-8B3B-73BDADC290B3}" type="slidenum">
              <a:rPr lang="en-US" smtClean="0"/>
              <a:pPr>
                <a:defRPr/>
              </a:pPr>
              <a:t>38</a:t>
            </a:fld>
            <a:endParaRPr lang="en-US" dirty="0"/>
          </a:p>
        </p:txBody>
      </p:sp>
    </p:spTree>
    <p:extLst>
      <p:ext uri="{BB962C8B-B14F-4D97-AF65-F5344CB8AC3E}">
        <p14:creationId xmlns:p14="http://schemas.microsoft.com/office/powerpoint/2010/main" val="2770080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Rehabilitation vs. Consolidation</a:t>
            </a:r>
          </a:p>
        </p:txBody>
      </p:sp>
      <p:graphicFrame>
        <p:nvGraphicFramePr>
          <p:cNvPr id="3" name="Table 4">
            <a:extLst>
              <a:ext uri="{FF2B5EF4-FFF2-40B4-BE49-F238E27FC236}">
                <a16:creationId xmlns:a16="http://schemas.microsoft.com/office/drawing/2014/main" id="{0A69BFAA-AB95-4808-9B30-9F8B5DA09F20}"/>
              </a:ext>
            </a:extLst>
          </p:cNvPr>
          <p:cNvGraphicFramePr>
            <a:graphicFrameLocks noGrp="1"/>
          </p:cNvGraphicFramePr>
          <p:nvPr>
            <p:extLst>
              <p:ext uri="{D42A27DB-BD31-4B8C-83A1-F6EECF244321}">
                <p14:modId xmlns:p14="http://schemas.microsoft.com/office/powerpoint/2010/main" val="1487797961"/>
              </p:ext>
            </p:extLst>
          </p:nvPr>
        </p:nvGraphicFramePr>
        <p:xfrm>
          <a:off x="533400" y="1622323"/>
          <a:ext cx="7007943" cy="4367079"/>
        </p:xfrm>
        <a:graphic>
          <a:graphicData uri="http://schemas.openxmlformats.org/drawingml/2006/table">
            <a:tbl>
              <a:tblPr firstRow="1" bandRow="1">
                <a:tableStyleId>{93296810-A885-4BE3-A3E7-6D5BEEA58F35}</a:tableStyleId>
              </a:tblPr>
              <a:tblGrid>
                <a:gridCol w="2335981">
                  <a:extLst>
                    <a:ext uri="{9D8B030D-6E8A-4147-A177-3AD203B41FA5}">
                      <a16:colId xmlns:a16="http://schemas.microsoft.com/office/drawing/2014/main" val="2170267239"/>
                    </a:ext>
                  </a:extLst>
                </a:gridCol>
                <a:gridCol w="2335981">
                  <a:extLst>
                    <a:ext uri="{9D8B030D-6E8A-4147-A177-3AD203B41FA5}">
                      <a16:colId xmlns:a16="http://schemas.microsoft.com/office/drawing/2014/main" val="936162888"/>
                    </a:ext>
                  </a:extLst>
                </a:gridCol>
                <a:gridCol w="2335981">
                  <a:extLst>
                    <a:ext uri="{9D8B030D-6E8A-4147-A177-3AD203B41FA5}">
                      <a16:colId xmlns:a16="http://schemas.microsoft.com/office/drawing/2014/main" val="549307494"/>
                    </a:ext>
                  </a:extLst>
                </a:gridCol>
              </a:tblGrid>
              <a:tr h="424999">
                <a:tc>
                  <a:txBody>
                    <a:bodyPr/>
                    <a:lstStyle/>
                    <a:p>
                      <a:r>
                        <a:rPr lang="en-US" sz="1600" dirty="0">
                          <a:solidFill>
                            <a:schemeClr val="bg1"/>
                          </a:solidFill>
                          <a:latin typeface="Barlow" panose="00000500000000000000" pitchFamily="2" charset="0"/>
                        </a:rPr>
                        <a:t>Benefit</a:t>
                      </a:r>
                    </a:p>
                  </a:txBody>
                  <a:tcPr>
                    <a:solidFill>
                      <a:srgbClr val="056839"/>
                    </a:solidFill>
                  </a:tcPr>
                </a:tc>
                <a:tc>
                  <a:txBody>
                    <a:bodyPr/>
                    <a:lstStyle/>
                    <a:p>
                      <a:r>
                        <a:rPr lang="en-US" sz="1600" dirty="0">
                          <a:solidFill>
                            <a:schemeClr val="bg1"/>
                          </a:solidFill>
                          <a:latin typeface="Barlow" panose="00000500000000000000" pitchFamily="2" charset="0"/>
                        </a:rPr>
                        <a:t>Rehabilitation</a:t>
                      </a:r>
                    </a:p>
                  </a:txBody>
                  <a:tcPr>
                    <a:solidFill>
                      <a:srgbClr val="056839"/>
                    </a:solidFill>
                  </a:tcPr>
                </a:tc>
                <a:tc>
                  <a:txBody>
                    <a:bodyPr/>
                    <a:lstStyle/>
                    <a:p>
                      <a:r>
                        <a:rPr lang="en-US" sz="1600" dirty="0">
                          <a:solidFill>
                            <a:schemeClr val="bg1"/>
                          </a:solidFill>
                          <a:latin typeface="Barlow" panose="00000500000000000000" pitchFamily="2" charset="0"/>
                        </a:rPr>
                        <a:t>Consolidation</a:t>
                      </a:r>
                    </a:p>
                  </a:txBody>
                  <a:tcPr>
                    <a:solidFill>
                      <a:srgbClr val="056839"/>
                    </a:solidFill>
                  </a:tcPr>
                </a:tc>
                <a:extLst>
                  <a:ext uri="{0D108BD9-81ED-4DB2-BD59-A6C34878D82A}">
                    <a16:rowId xmlns:a16="http://schemas.microsoft.com/office/drawing/2014/main" val="1413001066"/>
                  </a:ext>
                </a:extLst>
              </a:tr>
              <a:tr h="370840">
                <a:tc>
                  <a:txBody>
                    <a:bodyPr/>
                    <a:lstStyle/>
                    <a:p>
                      <a:r>
                        <a:rPr lang="en-US" sz="1500" dirty="0">
                          <a:latin typeface="Barlow" panose="00000500000000000000" pitchFamily="2" charset="0"/>
                        </a:rPr>
                        <a:t>Access to Deferment</a:t>
                      </a:r>
                    </a:p>
                  </a:txBody>
                  <a:tcPr/>
                </a:tc>
                <a:tc>
                  <a:txBody>
                    <a:bodyPr/>
                    <a:lstStyle/>
                    <a:p>
                      <a:r>
                        <a:rPr lang="en-US" sz="1500" dirty="0">
                          <a:latin typeface="Barlow" panose="00000500000000000000" pitchFamily="2" charset="0"/>
                        </a:rPr>
                        <a:t>Yes</a:t>
                      </a:r>
                    </a:p>
                  </a:txBody>
                  <a:tcPr/>
                </a:tc>
                <a:tc>
                  <a:txBody>
                    <a:bodyPr/>
                    <a:lstStyle/>
                    <a:p>
                      <a:r>
                        <a:rPr lang="en-US" sz="1500" dirty="0">
                          <a:latin typeface="Barlow" panose="00000500000000000000" pitchFamily="2" charset="0"/>
                        </a:rPr>
                        <a:t>Yes</a:t>
                      </a:r>
                    </a:p>
                  </a:txBody>
                  <a:tcPr/>
                </a:tc>
                <a:extLst>
                  <a:ext uri="{0D108BD9-81ED-4DB2-BD59-A6C34878D82A}">
                    <a16:rowId xmlns:a16="http://schemas.microsoft.com/office/drawing/2014/main" val="1227833574"/>
                  </a:ext>
                </a:extLst>
              </a:tr>
              <a:tr h="370840">
                <a:tc>
                  <a:txBody>
                    <a:bodyPr/>
                    <a:lstStyle/>
                    <a:p>
                      <a:r>
                        <a:rPr lang="en-US" sz="1500" dirty="0">
                          <a:latin typeface="Barlow" panose="00000500000000000000" pitchFamily="2" charset="0"/>
                        </a:rPr>
                        <a:t>Access to Forbearance</a:t>
                      </a:r>
                    </a:p>
                  </a:txBody>
                  <a:tcPr/>
                </a:tc>
                <a:tc>
                  <a:txBody>
                    <a:bodyPr/>
                    <a:lstStyle/>
                    <a:p>
                      <a:r>
                        <a:rPr lang="en-US" sz="1500" dirty="0">
                          <a:latin typeface="Barlow" panose="00000500000000000000" pitchFamily="2" charset="0"/>
                        </a:rPr>
                        <a:t>Yes</a:t>
                      </a:r>
                    </a:p>
                  </a:txBody>
                  <a:tcPr/>
                </a:tc>
                <a:tc>
                  <a:txBody>
                    <a:bodyPr/>
                    <a:lstStyle/>
                    <a:p>
                      <a:r>
                        <a:rPr lang="en-US" sz="1500" dirty="0">
                          <a:latin typeface="Barlow" panose="00000500000000000000" pitchFamily="2" charset="0"/>
                        </a:rPr>
                        <a:t>Yes</a:t>
                      </a:r>
                    </a:p>
                  </a:txBody>
                  <a:tcPr/>
                </a:tc>
                <a:extLst>
                  <a:ext uri="{0D108BD9-81ED-4DB2-BD59-A6C34878D82A}">
                    <a16:rowId xmlns:a16="http://schemas.microsoft.com/office/drawing/2014/main" val="4166670633"/>
                  </a:ext>
                </a:extLst>
              </a:tr>
              <a:tr h="370840">
                <a:tc>
                  <a:txBody>
                    <a:bodyPr/>
                    <a:lstStyle/>
                    <a:p>
                      <a:r>
                        <a:rPr lang="en-US" sz="1500" dirty="0">
                          <a:latin typeface="Barlow" panose="00000500000000000000" pitchFamily="2" charset="0"/>
                        </a:rPr>
                        <a:t>Choice of Repayment Plans</a:t>
                      </a:r>
                    </a:p>
                  </a:txBody>
                  <a:tcPr/>
                </a:tc>
                <a:tc>
                  <a:txBody>
                    <a:bodyPr/>
                    <a:lstStyle/>
                    <a:p>
                      <a:r>
                        <a:rPr lang="en-US" sz="1500" dirty="0">
                          <a:latin typeface="Barlow" panose="00000500000000000000" pitchFamily="2" charset="0"/>
                        </a:rPr>
                        <a:t>Yes</a:t>
                      </a:r>
                    </a:p>
                  </a:txBody>
                  <a:tcPr/>
                </a:tc>
                <a:tc>
                  <a:txBody>
                    <a:bodyPr/>
                    <a:lstStyle/>
                    <a:p>
                      <a:r>
                        <a:rPr lang="en-US" sz="1500" dirty="0">
                          <a:latin typeface="Barlow" panose="00000500000000000000" pitchFamily="2" charset="0"/>
                        </a:rPr>
                        <a:t>Sometimes</a:t>
                      </a:r>
                    </a:p>
                  </a:txBody>
                  <a:tcPr/>
                </a:tc>
                <a:extLst>
                  <a:ext uri="{0D108BD9-81ED-4DB2-BD59-A6C34878D82A}">
                    <a16:rowId xmlns:a16="http://schemas.microsoft.com/office/drawing/2014/main" val="2009996230"/>
                  </a:ext>
                </a:extLst>
              </a:tr>
              <a:tr h="370840">
                <a:tc>
                  <a:txBody>
                    <a:bodyPr/>
                    <a:lstStyle/>
                    <a:p>
                      <a:r>
                        <a:rPr lang="en-US" sz="1500" dirty="0">
                          <a:latin typeface="Barlow" panose="00000500000000000000" pitchFamily="2" charset="0"/>
                        </a:rPr>
                        <a:t>Eligibility for Loan Forgiveness Programs</a:t>
                      </a:r>
                    </a:p>
                  </a:txBody>
                  <a:tcPr/>
                </a:tc>
                <a:tc>
                  <a:txBody>
                    <a:bodyPr/>
                    <a:lstStyle/>
                    <a:p>
                      <a:r>
                        <a:rPr lang="en-US" sz="1500" dirty="0">
                          <a:latin typeface="Barlow" panose="00000500000000000000" pitchFamily="2" charset="0"/>
                        </a:rPr>
                        <a:t>Yes (assuming pre-default loans were eligible)</a:t>
                      </a:r>
                    </a:p>
                  </a:txBody>
                  <a:tcPr/>
                </a:tc>
                <a:tc>
                  <a:txBody>
                    <a:bodyPr/>
                    <a:lstStyle/>
                    <a:p>
                      <a:r>
                        <a:rPr lang="en-US" sz="1500" dirty="0">
                          <a:latin typeface="Barlow" panose="00000500000000000000" pitchFamily="2" charset="0"/>
                        </a:rPr>
                        <a:t>Yes</a:t>
                      </a:r>
                    </a:p>
                  </a:txBody>
                  <a:tcPr/>
                </a:tc>
                <a:extLst>
                  <a:ext uri="{0D108BD9-81ED-4DB2-BD59-A6C34878D82A}">
                    <a16:rowId xmlns:a16="http://schemas.microsoft.com/office/drawing/2014/main" val="3928976855"/>
                  </a:ext>
                </a:extLst>
              </a:tr>
              <a:tr h="370840">
                <a:tc>
                  <a:txBody>
                    <a:bodyPr/>
                    <a:lstStyle/>
                    <a:p>
                      <a:r>
                        <a:rPr lang="en-US" sz="1500" dirty="0">
                          <a:latin typeface="Barlow" panose="00000500000000000000" pitchFamily="2" charset="0"/>
                        </a:rPr>
                        <a:t>Eligibility for Federal Student Aid</a:t>
                      </a:r>
                    </a:p>
                  </a:txBody>
                  <a:tcPr/>
                </a:tc>
                <a:tc>
                  <a:txBody>
                    <a:bodyPr/>
                    <a:lstStyle/>
                    <a:p>
                      <a:r>
                        <a:rPr lang="en-US" sz="1500" dirty="0">
                          <a:latin typeface="Barlow" panose="00000500000000000000" pitchFamily="2" charset="0"/>
                        </a:rPr>
                        <a:t>Yes</a:t>
                      </a:r>
                    </a:p>
                  </a:txBody>
                  <a:tcPr/>
                </a:tc>
                <a:tc>
                  <a:txBody>
                    <a:bodyPr/>
                    <a:lstStyle/>
                    <a:p>
                      <a:r>
                        <a:rPr lang="en-US" sz="1500" dirty="0">
                          <a:latin typeface="Barlow" panose="00000500000000000000" pitchFamily="2" charset="0"/>
                        </a:rPr>
                        <a:t>Yes</a:t>
                      </a:r>
                    </a:p>
                  </a:txBody>
                  <a:tcPr/>
                </a:tc>
                <a:extLst>
                  <a:ext uri="{0D108BD9-81ED-4DB2-BD59-A6C34878D82A}">
                    <a16:rowId xmlns:a16="http://schemas.microsoft.com/office/drawing/2014/main" val="981090777"/>
                  </a:ext>
                </a:extLst>
              </a:tr>
              <a:tr h="370840">
                <a:tc>
                  <a:txBody>
                    <a:bodyPr/>
                    <a:lstStyle/>
                    <a:p>
                      <a:r>
                        <a:rPr lang="en-US" sz="1500" dirty="0">
                          <a:latin typeface="Barlow" panose="00000500000000000000" pitchFamily="2" charset="0"/>
                        </a:rPr>
                        <a:t>Removal of Default from Credit Report</a:t>
                      </a:r>
                    </a:p>
                  </a:txBody>
                  <a:tcPr/>
                </a:tc>
                <a:tc>
                  <a:txBody>
                    <a:bodyPr/>
                    <a:lstStyle/>
                    <a:p>
                      <a:r>
                        <a:rPr lang="en-US" sz="1500" dirty="0">
                          <a:latin typeface="Barlow" panose="00000500000000000000" pitchFamily="2" charset="0"/>
                        </a:rPr>
                        <a:t>Yes (but delinquencies remain)</a:t>
                      </a:r>
                    </a:p>
                  </a:txBody>
                  <a:tcPr/>
                </a:tc>
                <a:tc>
                  <a:txBody>
                    <a:bodyPr/>
                    <a:lstStyle/>
                    <a:p>
                      <a:r>
                        <a:rPr lang="en-US" sz="1500" dirty="0">
                          <a:latin typeface="Barlow" panose="00000500000000000000" pitchFamily="2" charset="0"/>
                        </a:rPr>
                        <a:t>No</a:t>
                      </a:r>
                    </a:p>
                  </a:txBody>
                  <a:tcPr/>
                </a:tc>
                <a:extLst>
                  <a:ext uri="{0D108BD9-81ED-4DB2-BD59-A6C34878D82A}">
                    <a16:rowId xmlns:a16="http://schemas.microsoft.com/office/drawing/2014/main" val="4178892294"/>
                  </a:ext>
                </a:extLst>
              </a:tr>
              <a:tr h="370840">
                <a:tc>
                  <a:txBody>
                    <a:bodyPr/>
                    <a:lstStyle/>
                    <a:p>
                      <a:r>
                        <a:rPr lang="en-US" sz="1500" dirty="0">
                          <a:latin typeface="Barlow" panose="00000500000000000000" pitchFamily="2" charset="0"/>
                        </a:rPr>
                        <a:t>Interest &amp; Collection Costs Capitalize</a:t>
                      </a:r>
                    </a:p>
                  </a:txBody>
                  <a:tcPr/>
                </a:tc>
                <a:tc>
                  <a:txBody>
                    <a:bodyPr/>
                    <a:lstStyle/>
                    <a:p>
                      <a:r>
                        <a:rPr lang="en-US" sz="1500" dirty="0">
                          <a:latin typeface="Barlow" panose="00000500000000000000" pitchFamily="2" charset="0"/>
                        </a:rPr>
                        <a:t>Sometimes (If you have defaulted FFEL loans)</a:t>
                      </a:r>
                    </a:p>
                  </a:txBody>
                  <a:tcPr/>
                </a:tc>
                <a:tc>
                  <a:txBody>
                    <a:bodyPr/>
                    <a:lstStyle/>
                    <a:p>
                      <a:r>
                        <a:rPr lang="en-US" sz="1500" dirty="0">
                          <a:latin typeface="Barlow" panose="00000500000000000000" pitchFamily="2" charset="0"/>
                        </a:rPr>
                        <a:t>Yes (But capitalization of fees can be avoided by consolidating online)</a:t>
                      </a:r>
                    </a:p>
                  </a:txBody>
                  <a:tcPr/>
                </a:tc>
                <a:extLst>
                  <a:ext uri="{0D108BD9-81ED-4DB2-BD59-A6C34878D82A}">
                    <a16:rowId xmlns:a16="http://schemas.microsoft.com/office/drawing/2014/main" val="3424373493"/>
                  </a:ext>
                </a:extLst>
              </a:tr>
            </a:tbl>
          </a:graphicData>
        </a:graphic>
      </p:graphicFrame>
      <p:sp>
        <p:nvSpPr>
          <p:cNvPr id="5" name="Slide Number Placeholder 4">
            <a:extLst>
              <a:ext uri="{FF2B5EF4-FFF2-40B4-BE49-F238E27FC236}">
                <a16:creationId xmlns:a16="http://schemas.microsoft.com/office/drawing/2014/main" id="{45CCFF14-E4DA-4232-B0B3-992D2A19A781}"/>
              </a:ext>
            </a:extLst>
          </p:cNvPr>
          <p:cNvSpPr>
            <a:spLocks noGrp="1"/>
          </p:cNvSpPr>
          <p:nvPr>
            <p:ph type="sldNum" sz="quarter" idx="12"/>
          </p:nvPr>
        </p:nvSpPr>
        <p:spPr/>
        <p:txBody>
          <a:bodyPr/>
          <a:lstStyle/>
          <a:p>
            <a:pPr>
              <a:defRPr/>
            </a:pPr>
            <a:fld id="{E97B734B-BE99-4B13-8B3B-73BDADC290B3}" type="slidenum">
              <a:rPr lang="en-US" smtClean="0"/>
              <a:pPr>
                <a:defRPr/>
              </a:pPr>
              <a:t>39</a:t>
            </a:fld>
            <a:endParaRPr lang="en-US" dirty="0"/>
          </a:p>
        </p:txBody>
      </p:sp>
    </p:spTree>
    <p:extLst>
      <p:ext uri="{BB962C8B-B14F-4D97-AF65-F5344CB8AC3E}">
        <p14:creationId xmlns:p14="http://schemas.microsoft.com/office/powerpoint/2010/main" val="247024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Federal Student Loan Repayment Plans</a:t>
            </a:r>
          </a:p>
        </p:txBody>
      </p:sp>
      <p:sp>
        <p:nvSpPr>
          <p:cNvPr id="6" name="object 10">
            <a:extLst>
              <a:ext uri="{FF2B5EF4-FFF2-40B4-BE49-F238E27FC236}">
                <a16:creationId xmlns:a16="http://schemas.microsoft.com/office/drawing/2014/main" id="{6ECA15F9-CB39-4357-9BDC-26F6D780586F}"/>
              </a:ext>
            </a:extLst>
          </p:cNvPr>
          <p:cNvSpPr txBox="1"/>
          <p:nvPr/>
        </p:nvSpPr>
        <p:spPr>
          <a:xfrm>
            <a:off x="533400" y="1717934"/>
            <a:ext cx="7738745" cy="2513509"/>
          </a:xfrm>
          <a:prstGeom prst="rect">
            <a:avLst/>
          </a:prstGeom>
        </p:spPr>
        <p:txBody>
          <a:bodyPr vert="horz" wrap="square" lIns="0" tIns="12700" rIns="0" bIns="0" rtlCol="0">
            <a:spAutoFit/>
          </a:bodyPr>
          <a:lstStyle/>
          <a:p>
            <a:pPr marL="354965" marR="178435"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Lst>
              <a:defRPr/>
            </a:pPr>
            <a:r>
              <a:rPr kumimoji="0" lang="en-US" sz="2000" b="1" i="0" u="none" strike="noStrike" kern="1200" cap="none" spc="-5" normalizeH="0" baseline="0" noProof="0" dirty="0">
                <a:ln>
                  <a:noFill/>
                </a:ln>
                <a:solidFill>
                  <a:prstClr val="black"/>
                </a:solidFill>
                <a:effectLst/>
                <a:uLnTx/>
                <a:uFillTx/>
                <a:latin typeface="Barlow"/>
                <a:ea typeface="+mn-ea"/>
                <a:cs typeface="Barlow"/>
              </a:rPr>
              <a:t>Traditional Plans: </a:t>
            </a:r>
            <a:r>
              <a:rPr kumimoji="0" sz="2000" b="0" i="0" u="none" strike="noStrike" kern="1200" cap="none" spc="-5" normalizeH="0" baseline="0" noProof="0" dirty="0">
                <a:ln>
                  <a:noFill/>
                </a:ln>
                <a:solidFill>
                  <a:prstClr val="black"/>
                </a:solidFill>
                <a:effectLst/>
                <a:uLnTx/>
                <a:uFillTx/>
                <a:latin typeface="Barlow"/>
                <a:ea typeface="+mn-ea"/>
                <a:cs typeface="Barlow"/>
              </a:rPr>
              <a:t>Payments are </a:t>
            </a:r>
            <a:r>
              <a:rPr kumimoji="0" sz="2000" b="0" i="0" u="none" strike="noStrike" kern="1200" cap="none" spc="0" normalizeH="0" baseline="0" noProof="0" dirty="0">
                <a:ln>
                  <a:noFill/>
                </a:ln>
                <a:solidFill>
                  <a:prstClr val="black"/>
                </a:solidFill>
                <a:effectLst/>
                <a:uLnTx/>
                <a:uFillTx/>
                <a:latin typeface="Barlow"/>
                <a:ea typeface="+mn-ea"/>
                <a:cs typeface="Barlow"/>
              </a:rPr>
              <a:t>based </a:t>
            </a:r>
            <a:r>
              <a:rPr kumimoji="0" sz="2000" b="0" i="0" u="none" strike="noStrike" kern="1200" cap="none" spc="-5" normalizeH="0" baseline="0" noProof="0" dirty="0">
                <a:ln>
                  <a:noFill/>
                </a:ln>
                <a:solidFill>
                  <a:prstClr val="black"/>
                </a:solidFill>
                <a:effectLst/>
                <a:uLnTx/>
                <a:uFillTx/>
                <a:latin typeface="Barlow"/>
                <a:ea typeface="+mn-ea"/>
                <a:cs typeface="Barlow"/>
              </a:rPr>
              <a:t>on </a:t>
            </a:r>
            <a:r>
              <a:rPr kumimoji="0" sz="2000" b="0" i="0" u="none" strike="noStrike" kern="1200" cap="none" spc="0" normalizeH="0" baseline="0" noProof="0" dirty="0">
                <a:ln>
                  <a:noFill/>
                </a:ln>
                <a:solidFill>
                  <a:prstClr val="black"/>
                </a:solidFill>
                <a:effectLst/>
                <a:uLnTx/>
                <a:uFillTx/>
                <a:latin typeface="Barlow"/>
                <a:ea typeface="+mn-ea"/>
                <a:cs typeface="Barlow"/>
              </a:rPr>
              <a:t>size </a:t>
            </a:r>
            <a:r>
              <a:rPr kumimoji="0" sz="2000" b="0" i="0" u="none" strike="noStrike" kern="1200" cap="none" spc="-5" normalizeH="0" baseline="0" noProof="0" dirty="0">
                <a:ln>
                  <a:noFill/>
                </a:ln>
                <a:solidFill>
                  <a:prstClr val="black"/>
                </a:solidFill>
                <a:effectLst/>
                <a:uLnTx/>
                <a:uFillTx/>
                <a:latin typeface="Barlow"/>
                <a:ea typeface="+mn-ea"/>
                <a:cs typeface="Barlow"/>
              </a:rPr>
              <a:t>of loan, </a:t>
            </a:r>
            <a:r>
              <a:rPr kumimoji="0" sz="2000" b="0" i="0" u="none" strike="noStrike" kern="1200" cap="none" spc="0" normalizeH="0" baseline="0" noProof="0" dirty="0">
                <a:ln>
                  <a:noFill/>
                </a:ln>
                <a:solidFill>
                  <a:prstClr val="black"/>
                </a:solidFill>
                <a:effectLst/>
                <a:uLnTx/>
                <a:uFillTx/>
                <a:latin typeface="Barlow"/>
                <a:ea typeface="+mn-ea"/>
                <a:cs typeface="Barlow"/>
              </a:rPr>
              <a:t>interest </a:t>
            </a:r>
            <a:r>
              <a:rPr kumimoji="0" sz="2000" b="0" i="0" u="none" strike="noStrike" kern="1200" cap="none" spc="-5" normalizeH="0" baseline="0" noProof="0" dirty="0">
                <a:ln>
                  <a:noFill/>
                </a:ln>
                <a:solidFill>
                  <a:prstClr val="black"/>
                </a:solidFill>
                <a:effectLst/>
                <a:uLnTx/>
                <a:uFillTx/>
                <a:latin typeface="Barlow"/>
                <a:ea typeface="+mn-ea"/>
                <a:cs typeface="Barlow"/>
              </a:rPr>
              <a:t>rate </a:t>
            </a:r>
            <a:r>
              <a:rPr kumimoji="0" sz="2000" b="0" i="0" u="none" strike="noStrike" kern="1200" cap="none" spc="0" normalizeH="0" baseline="0" noProof="0" dirty="0">
                <a:ln>
                  <a:noFill/>
                </a:ln>
                <a:solidFill>
                  <a:prstClr val="black"/>
                </a:solidFill>
                <a:effectLst/>
                <a:uLnTx/>
                <a:uFillTx/>
                <a:latin typeface="Barlow"/>
                <a:ea typeface="+mn-ea"/>
                <a:cs typeface="Barlow"/>
              </a:rPr>
              <a:t>and </a:t>
            </a:r>
            <a:r>
              <a:rPr kumimoji="0" sz="2000" b="0" i="0" u="none" strike="noStrike" kern="1200" cap="none" spc="-345" normalizeH="0" baseline="0" noProof="0" dirty="0">
                <a:ln>
                  <a:noFill/>
                </a:ln>
                <a:solidFill>
                  <a:prstClr val="black"/>
                </a:solidFill>
                <a:effectLst/>
                <a:uLnTx/>
                <a:uFillTx/>
                <a:latin typeface="Barlow"/>
                <a:ea typeface="+mn-ea"/>
                <a:cs typeface="Barlow"/>
              </a:rPr>
              <a:t> </a:t>
            </a:r>
            <a:r>
              <a:rPr kumimoji="0" sz="2000" b="0" i="0" u="none" strike="noStrike" kern="1200" cap="none" spc="0" normalizeH="0" baseline="0" noProof="0" dirty="0">
                <a:ln>
                  <a:noFill/>
                </a:ln>
                <a:solidFill>
                  <a:prstClr val="black"/>
                </a:solidFill>
                <a:effectLst/>
                <a:uLnTx/>
                <a:uFillTx/>
                <a:latin typeface="Barlow"/>
                <a:ea typeface="+mn-ea"/>
                <a:cs typeface="Barlow"/>
              </a:rPr>
              <a:t>pre-determined payback</a:t>
            </a:r>
            <a:r>
              <a:rPr kumimoji="0" sz="2000" b="0" i="0" u="none" strike="noStrike" kern="1200" cap="none" spc="-15" normalizeH="0" baseline="0" noProof="0" dirty="0">
                <a:ln>
                  <a:noFill/>
                </a:ln>
                <a:solidFill>
                  <a:prstClr val="black"/>
                </a:solidFill>
                <a:effectLst/>
                <a:uLnTx/>
                <a:uFillTx/>
                <a:latin typeface="Barlow"/>
                <a:ea typeface="+mn-ea"/>
                <a:cs typeface="Barlow"/>
              </a:rPr>
              <a:t> </a:t>
            </a:r>
            <a:r>
              <a:rPr kumimoji="0" sz="2000" b="0" i="0" u="none" strike="noStrike" kern="1200" cap="none" spc="0" normalizeH="0" baseline="0" noProof="0" dirty="0">
                <a:ln>
                  <a:noFill/>
                </a:ln>
                <a:solidFill>
                  <a:prstClr val="black"/>
                </a:solidFill>
                <a:effectLst/>
                <a:uLnTx/>
                <a:uFillTx/>
                <a:latin typeface="Barlow"/>
                <a:ea typeface="+mn-ea"/>
                <a:cs typeface="Barlow"/>
              </a:rPr>
              <a:t>period.</a:t>
            </a:r>
            <a:r>
              <a:rPr kumimoji="0" sz="2000" b="0" i="0" u="none" strike="noStrike" kern="1200" cap="none" spc="-10" normalizeH="0" baseline="0" noProof="0" dirty="0">
                <a:ln>
                  <a:noFill/>
                </a:ln>
                <a:solidFill>
                  <a:prstClr val="black"/>
                </a:solidFill>
                <a:effectLst/>
                <a:uLnTx/>
                <a:uFillTx/>
                <a:latin typeface="Barlow"/>
                <a:ea typeface="+mn-ea"/>
                <a:cs typeface="Barlow"/>
              </a:rPr>
              <a:t> </a:t>
            </a:r>
            <a:r>
              <a:rPr kumimoji="0" sz="2000" b="0" i="0" u="none" strike="noStrike" kern="1200" cap="none" spc="-5" normalizeH="0" baseline="0" noProof="0" dirty="0">
                <a:ln>
                  <a:noFill/>
                </a:ln>
                <a:solidFill>
                  <a:prstClr val="black"/>
                </a:solidFill>
                <a:effectLst/>
                <a:uLnTx/>
                <a:uFillTx/>
                <a:latin typeface="Barlow"/>
                <a:ea typeface="+mn-ea"/>
                <a:cs typeface="Barlow"/>
              </a:rPr>
              <a:t>They</a:t>
            </a:r>
            <a:r>
              <a:rPr kumimoji="0" sz="2000" b="0" i="0" u="none" strike="noStrike" kern="1200" cap="none" spc="15" normalizeH="0" baseline="0" noProof="0" dirty="0">
                <a:ln>
                  <a:noFill/>
                </a:ln>
                <a:solidFill>
                  <a:prstClr val="black"/>
                </a:solidFill>
                <a:effectLst/>
                <a:uLnTx/>
                <a:uFillTx/>
                <a:latin typeface="Barlow"/>
                <a:ea typeface="+mn-ea"/>
                <a:cs typeface="Barlow"/>
              </a:rPr>
              <a:t> </a:t>
            </a:r>
            <a:r>
              <a:rPr kumimoji="0" sz="2000" b="0" i="0" u="none" strike="noStrike" kern="1200" cap="none" spc="-5" normalizeH="0" baseline="0" noProof="0" dirty="0">
                <a:ln>
                  <a:noFill/>
                </a:ln>
                <a:solidFill>
                  <a:prstClr val="black"/>
                </a:solidFill>
                <a:effectLst/>
                <a:uLnTx/>
                <a:uFillTx/>
                <a:latin typeface="Barlow"/>
                <a:ea typeface="+mn-ea"/>
                <a:cs typeface="Barlow"/>
              </a:rPr>
              <a:t>are</a:t>
            </a:r>
            <a:r>
              <a:rPr kumimoji="0" sz="2000" b="0" i="0" u="none" strike="noStrike" kern="1200" cap="none" spc="0" normalizeH="0" baseline="0" noProof="0" dirty="0">
                <a:ln>
                  <a:noFill/>
                </a:ln>
                <a:solidFill>
                  <a:prstClr val="black"/>
                </a:solidFill>
                <a:effectLst/>
                <a:uLnTx/>
                <a:uFillTx/>
                <a:latin typeface="Barlow"/>
                <a:ea typeface="+mn-ea"/>
                <a:cs typeface="Barlow"/>
              </a:rPr>
              <a:t> </a:t>
            </a:r>
            <a:r>
              <a:rPr kumimoji="0" sz="2000" b="0" i="0" u="none" strike="noStrike" kern="1200" cap="none" spc="-5" normalizeH="0" baseline="0" noProof="0" dirty="0">
                <a:ln>
                  <a:noFill/>
                </a:ln>
                <a:solidFill>
                  <a:prstClr val="black"/>
                </a:solidFill>
                <a:effectLst/>
                <a:uLnTx/>
                <a:uFillTx/>
                <a:latin typeface="Barlow"/>
                <a:ea typeface="+mn-ea"/>
                <a:cs typeface="Barlow"/>
              </a:rPr>
              <a:t>not</a:t>
            </a:r>
            <a:r>
              <a:rPr kumimoji="0" sz="2000" b="0" i="0" u="none" strike="noStrike" kern="1200" cap="none" spc="-20" normalizeH="0" baseline="0" noProof="0" dirty="0">
                <a:ln>
                  <a:noFill/>
                </a:ln>
                <a:solidFill>
                  <a:prstClr val="black"/>
                </a:solidFill>
                <a:effectLst/>
                <a:uLnTx/>
                <a:uFillTx/>
                <a:latin typeface="Barlow"/>
                <a:ea typeface="+mn-ea"/>
                <a:cs typeface="Barlow"/>
              </a:rPr>
              <a:t> </a:t>
            </a:r>
            <a:r>
              <a:rPr kumimoji="0" sz="2000" b="0" i="0" u="none" strike="noStrike" kern="1200" cap="none" spc="0" normalizeH="0" baseline="0" noProof="0" dirty="0">
                <a:ln>
                  <a:noFill/>
                </a:ln>
                <a:solidFill>
                  <a:prstClr val="black"/>
                </a:solidFill>
                <a:effectLst/>
                <a:uLnTx/>
                <a:uFillTx/>
                <a:latin typeface="Barlow"/>
                <a:ea typeface="+mn-ea"/>
                <a:cs typeface="Barlow"/>
              </a:rPr>
              <a:t>based</a:t>
            </a:r>
            <a:r>
              <a:rPr kumimoji="0" sz="2000" b="0" i="0" u="none" strike="noStrike" kern="1200" cap="none" spc="15" normalizeH="0" baseline="0" noProof="0" dirty="0">
                <a:ln>
                  <a:noFill/>
                </a:ln>
                <a:solidFill>
                  <a:prstClr val="black"/>
                </a:solidFill>
                <a:effectLst/>
                <a:uLnTx/>
                <a:uFillTx/>
                <a:latin typeface="Barlow"/>
                <a:ea typeface="+mn-ea"/>
                <a:cs typeface="Barlow"/>
              </a:rPr>
              <a:t> </a:t>
            </a:r>
            <a:r>
              <a:rPr kumimoji="0" sz="2000" b="0" i="0" u="none" strike="noStrike" kern="1200" cap="none" spc="-5" normalizeH="0" baseline="0" noProof="0" dirty="0">
                <a:ln>
                  <a:noFill/>
                </a:ln>
                <a:solidFill>
                  <a:prstClr val="black"/>
                </a:solidFill>
                <a:effectLst/>
                <a:uLnTx/>
                <a:uFillTx/>
                <a:latin typeface="Barlow"/>
                <a:ea typeface="+mn-ea"/>
                <a:cs typeface="Barlow"/>
              </a:rPr>
              <a:t>on</a:t>
            </a:r>
            <a:r>
              <a:rPr kumimoji="0" sz="2000" b="0" i="0" u="none" strike="noStrike" kern="1200" cap="none" spc="0" normalizeH="0" baseline="0" noProof="0" dirty="0">
                <a:ln>
                  <a:noFill/>
                </a:ln>
                <a:solidFill>
                  <a:prstClr val="black"/>
                </a:solidFill>
                <a:effectLst/>
                <a:uLnTx/>
                <a:uFillTx/>
                <a:latin typeface="Barlow"/>
                <a:ea typeface="+mn-ea"/>
                <a:cs typeface="Barlow"/>
              </a:rPr>
              <a:t> </a:t>
            </a:r>
            <a:r>
              <a:rPr kumimoji="0" sz="2000" b="0" i="0" u="none" strike="noStrike" kern="1200" cap="none" spc="-5" normalizeH="0" baseline="0" noProof="0" dirty="0">
                <a:ln>
                  <a:noFill/>
                </a:ln>
                <a:solidFill>
                  <a:prstClr val="black"/>
                </a:solidFill>
                <a:effectLst/>
                <a:uLnTx/>
                <a:uFillTx/>
                <a:latin typeface="Barlow"/>
                <a:ea typeface="+mn-ea"/>
                <a:cs typeface="Barlow"/>
              </a:rPr>
              <a:t>your</a:t>
            </a:r>
            <a:r>
              <a:rPr kumimoji="0" sz="2000" b="0" i="0" u="none" strike="noStrike" kern="1200" cap="none" spc="-10" normalizeH="0" baseline="0" noProof="0" dirty="0">
                <a:ln>
                  <a:noFill/>
                </a:ln>
                <a:solidFill>
                  <a:prstClr val="black"/>
                </a:solidFill>
                <a:effectLst/>
                <a:uLnTx/>
                <a:uFillTx/>
                <a:latin typeface="Barlow"/>
                <a:ea typeface="+mn-ea"/>
                <a:cs typeface="Barlow"/>
              </a:rPr>
              <a:t> </a:t>
            </a:r>
            <a:r>
              <a:rPr kumimoji="0" sz="2000" b="0" i="0" u="none" strike="noStrike" kern="1200" cap="none" spc="0" normalizeH="0" baseline="0" noProof="0" dirty="0">
                <a:ln>
                  <a:noFill/>
                </a:ln>
                <a:solidFill>
                  <a:prstClr val="black"/>
                </a:solidFill>
                <a:effectLst/>
                <a:uLnTx/>
                <a:uFillTx/>
                <a:latin typeface="Barlow"/>
                <a:ea typeface="+mn-ea"/>
                <a:cs typeface="Barlow"/>
              </a:rPr>
              <a:t>income.</a:t>
            </a:r>
          </a:p>
          <a:p>
            <a:pPr marL="469900" marR="0" lvl="0" indent="0" algn="l" defTabSz="914400" rtl="0" eaLnBrk="1" fontAlgn="auto" latinLnBrk="0" hangingPunct="1">
              <a:lnSpc>
                <a:spcPct val="100000"/>
              </a:lnSpc>
              <a:spcBef>
                <a:spcPts val="295"/>
              </a:spcBef>
              <a:spcAft>
                <a:spcPts val="0"/>
              </a:spcAft>
              <a:buClrTx/>
              <a:buSzTx/>
              <a:buFontTx/>
              <a:buNone/>
              <a:tabLst>
                <a:tab pos="812165" algn="l"/>
              </a:tabLst>
              <a:defRPr/>
            </a:pP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b="0" i="0" u="none" strike="noStrike" kern="1200" cap="none" spc="-5" normalizeH="0" baseline="0" noProof="0" dirty="0">
                <a:ln>
                  <a:noFill/>
                </a:ln>
                <a:solidFill>
                  <a:prstClr val="black"/>
                </a:solidFill>
                <a:effectLst/>
                <a:uLnTx/>
                <a:uFillTx/>
                <a:latin typeface="Barlow"/>
                <a:ea typeface="+mn-ea"/>
                <a:cs typeface="Barlow"/>
              </a:rPr>
              <a:t>10-30</a:t>
            </a:r>
            <a:r>
              <a:rPr kumimoji="0" b="0" i="0" u="none" strike="noStrike" kern="1200" cap="none" spc="-10" normalizeH="0" baseline="0" noProof="0" dirty="0">
                <a:ln>
                  <a:noFill/>
                </a:ln>
                <a:solidFill>
                  <a:prstClr val="black"/>
                </a:solidFill>
                <a:effectLst/>
                <a:uLnTx/>
                <a:uFillTx/>
                <a:latin typeface="Barlow"/>
                <a:ea typeface="+mn-ea"/>
                <a:cs typeface="Barlow"/>
              </a:rPr>
              <a:t> </a:t>
            </a:r>
            <a:r>
              <a:rPr kumimoji="0" b="0" i="0" u="none" strike="noStrike" kern="1200" cap="none" spc="-5" normalizeH="0" baseline="0" noProof="0" dirty="0">
                <a:ln>
                  <a:noFill/>
                </a:ln>
                <a:solidFill>
                  <a:prstClr val="black"/>
                </a:solidFill>
                <a:effectLst/>
                <a:uLnTx/>
                <a:uFillTx/>
                <a:latin typeface="Barlow"/>
                <a:ea typeface="+mn-ea"/>
                <a:cs typeface="Barlow"/>
              </a:rPr>
              <a:t>Year</a:t>
            </a:r>
            <a:r>
              <a:rPr kumimoji="0" b="0" i="0" u="none" strike="noStrike" kern="1200" cap="none" spc="5" normalizeH="0" baseline="0" noProof="0" dirty="0">
                <a:ln>
                  <a:noFill/>
                </a:ln>
                <a:solidFill>
                  <a:prstClr val="black"/>
                </a:solidFill>
                <a:effectLst/>
                <a:uLnTx/>
                <a:uFillTx/>
                <a:latin typeface="Barlow"/>
                <a:ea typeface="+mn-ea"/>
                <a:cs typeface="Barlow"/>
              </a:rPr>
              <a:t> </a:t>
            </a:r>
            <a:r>
              <a:rPr kumimoji="0" b="0" i="0" u="none" strike="noStrike" kern="1200" cap="none" spc="-5" normalizeH="0" baseline="0" noProof="0" dirty="0">
                <a:ln>
                  <a:noFill/>
                </a:ln>
                <a:solidFill>
                  <a:prstClr val="black"/>
                </a:solidFill>
                <a:effectLst/>
                <a:uLnTx/>
                <a:uFillTx/>
                <a:latin typeface="Barlow"/>
                <a:ea typeface="+mn-ea"/>
                <a:cs typeface="Barlow"/>
              </a:rPr>
              <a:t>Standard</a:t>
            </a:r>
            <a:r>
              <a:rPr kumimoji="0" b="0" i="0" u="none" strike="noStrike" kern="1200" cap="none" spc="25" normalizeH="0" baseline="0" noProof="0" dirty="0">
                <a:ln>
                  <a:noFill/>
                </a:ln>
                <a:solidFill>
                  <a:prstClr val="black"/>
                </a:solidFill>
                <a:effectLst/>
                <a:uLnTx/>
                <a:uFillTx/>
                <a:latin typeface="Barlow"/>
                <a:ea typeface="+mn-ea"/>
                <a:cs typeface="Barlow"/>
              </a:rPr>
              <a:t> </a:t>
            </a:r>
            <a:r>
              <a:rPr kumimoji="0" b="0" i="0" u="none" strike="noStrike" kern="1200" cap="none" spc="0" normalizeH="0" baseline="0" noProof="0" dirty="0">
                <a:ln>
                  <a:noFill/>
                </a:ln>
                <a:solidFill>
                  <a:prstClr val="black"/>
                </a:solidFill>
                <a:effectLst/>
                <a:uLnTx/>
                <a:uFillTx/>
                <a:latin typeface="Barlow"/>
                <a:ea typeface="+mn-ea"/>
                <a:cs typeface="Barlow"/>
              </a:rPr>
              <a:t>Fixed</a:t>
            </a:r>
          </a:p>
          <a:p>
            <a:pPr marL="469900" marR="0" lvl="0" indent="0" algn="l" defTabSz="914400" rtl="0" eaLnBrk="1" fontAlgn="auto" latinLnBrk="0" hangingPunct="1">
              <a:lnSpc>
                <a:spcPct val="100000"/>
              </a:lnSpc>
              <a:spcBef>
                <a:spcPts val="300"/>
              </a:spcBef>
              <a:spcAft>
                <a:spcPts val="0"/>
              </a:spcAft>
              <a:buClrTx/>
              <a:buSzTx/>
              <a:buFontTx/>
              <a:buNone/>
              <a:tabLst>
                <a:tab pos="812165" algn="l"/>
              </a:tabLst>
              <a:defRPr/>
            </a:pPr>
            <a:r>
              <a:rPr kumimoji="0" b="0" i="0" u="none" strike="noStrike" kern="1200" cap="none" spc="-5" normalizeH="0" baseline="0" noProof="0" dirty="0">
                <a:ln>
                  <a:noFill/>
                </a:ln>
                <a:solidFill>
                  <a:prstClr val="black"/>
                </a:solidFill>
                <a:effectLst/>
                <a:uLnTx/>
                <a:uFillTx/>
                <a:latin typeface="Calibri"/>
                <a:ea typeface="+mn-ea"/>
                <a:cs typeface="Calibri"/>
              </a:rPr>
              <a:t>‒	</a:t>
            </a:r>
            <a:r>
              <a:rPr kumimoji="0" b="0" i="0" u="none" strike="noStrike" kern="1200" cap="none" spc="-5" normalizeH="0" baseline="0" noProof="0" dirty="0">
                <a:ln>
                  <a:noFill/>
                </a:ln>
                <a:solidFill>
                  <a:prstClr val="black"/>
                </a:solidFill>
                <a:effectLst/>
                <a:uLnTx/>
                <a:uFillTx/>
                <a:latin typeface="Barlow"/>
                <a:ea typeface="+mn-ea"/>
                <a:cs typeface="Barlow"/>
              </a:rPr>
              <a:t>10-30</a:t>
            </a:r>
            <a:r>
              <a:rPr kumimoji="0" b="0" i="0" u="none" strike="noStrike" kern="1200" cap="none" spc="-10" normalizeH="0" baseline="0" noProof="0" dirty="0">
                <a:ln>
                  <a:noFill/>
                </a:ln>
                <a:solidFill>
                  <a:prstClr val="black"/>
                </a:solidFill>
                <a:effectLst/>
                <a:uLnTx/>
                <a:uFillTx/>
                <a:latin typeface="Barlow"/>
                <a:ea typeface="+mn-ea"/>
                <a:cs typeface="Barlow"/>
              </a:rPr>
              <a:t> </a:t>
            </a:r>
            <a:r>
              <a:rPr kumimoji="0" b="0" i="0" u="none" strike="noStrike" kern="1200" cap="none" spc="-5" normalizeH="0" baseline="0" noProof="0" dirty="0">
                <a:ln>
                  <a:noFill/>
                </a:ln>
                <a:solidFill>
                  <a:prstClr val="black"/>
                </a:solidFill>
                <a:effectLst/>
                <a:uLnTx/>
                <a:uFillTx/>
                <a:latin typeface="Barlow"/>
                <a:ea typeface="+mn-ea"/>
                <a:cs typeface="Barlow"/>
              </a:rPr>
              <a:t>Year</a:t>
            </a:r>
            <a:r>
              <a:rPr kumimoji="0" b="0" i="0" u="none" strike="noStrike" kern="1200" cap="none" spc="5" normalizeH="0" baseline="0" noProof="0" dirty="0">
                <a:ln>
                  <a:noFill/>
                </a:ln>
                <a:solidFill>
                  <a:prstClr val="black"/>
                </a:solidFill>
                <a:effectLst/>
                <a:uLnTx/>
                <a:uFillTx/>
                <a:latin typeface="Barlow"/>
                <a:ea typeface="+mn-ea"/>
                <a:cs typeface="Barlow"/>
              </a:rPr>
              <a:t> </a:t>
            </a:r>
            <a:r>
              <a:rPr kumimoji="0" b="0" i="0" u="none" strike="noStrike" kern="1200" cap="none" spc="-5" normalizeH="0" baseline="0" noProof="0" dirty="0">
                <a:ln>
                  <a:noFill/>
                </a:ln>
                <a:solidFill>
                  <a:prstClr val="black"/>
                </a:solidFill>
                <a:effectLst/>
                <a:uLnTx/>
                <a:uFillTx/>
                <a:latin typeface="Barlow"/>
                <a:ea typeface="+mn-ea"/>
                <a:cs typeface="Barlow"/>
              </a:rPr>
              <a:t>Graduated</a:t>
            </a:r>
            <a:endParaRPr kumimoji="0" b="0" i="0" u="none" strike="noStrike" kern="1200" cap="none" spc="0" normalizeH="0" baseline="0" noProof="0" dirty="0">
              <a:ln>
                <a:noFill/>
              </a:ln>
              <a:solidFill>
                <a:prstClr val="black"/>
              </a:solidFill>
              <a:effectLst/>
              <a:uLnTx/>
              <a:uFillTx/>
              <a:latin typeface="Barlow"/>
              <a:ea typeface="+mn-ea"/>
              <a:cs typeface="Barlow"/>
            </a:endParaRPr>
          </a:p>
          <a:p>
            <a:pPr marL="469900" marR="0" lvl="0" indent="0" algn="l" defTabSz="914400" rtl="0" eaLnBrk="1" fontAlgn="auto" latinLnBrk="0" hangingPunct="1">
              <a:lnSpc>
                <a:spcPct val="100000"/>
              </a:lnSpc>
              <a:spcBef>
                <a:spcPts val="300"/>
              </a:spcBef>
              <a:spcAft>
                <a:spcPts val="0"/>
              </a:spcAft>
              <a:buClrTx/>
              <a:buSzTx/>
              <a:buFontTx/>
              <a:buNone/>
              <a:tabLst>
                <a:tab pos="812165" algn="l"/>
              </a:tabLst>
              <a:defRPr/>
            </a:pPr>
            <a:r>
              <a:rPr kumimoji="0" b="0" i="0" u="none" strike="noStrike" kern="1200" cap="none" spc="-5" normalizeH="0" baseline="0" noProof="0" dirty="0">
                <a:ln>
                  <a:noFill/>
                </a:ln>
                <a:solidFill>
                  <a:prstClr val="black"/>
                </a:solidFill>
                <a:effectLst/>
                <a:uLnTx/>
                <a:uFillTx/>
                <a:latin typeface="Calibri"/>
                <a:ea typeface="+mn-ea"/>
                <a:cs typeface="Calibri"/>
              </a:rPr>
              <a:t>‒	</a:t>
            </a:r>
            <a:r>
              <a:rPr kumimoji="0" b="0" i="0" u="none" strike="noStrike" kern="1200" cap="none" spc="-5" normalizeH="0" baseline="0" noProof="0" dirty="0">
                <a:ln>
                  <a:noFill/>
                </a:ln>
                <a:solidFill>
                  <a:prstClr val="black"/>
                </a:solidFill>
                <a:effectLst/>
                <a:uLnTx/>
                <a:uFillTx/>
                <a:latin typeface="Barlow"/>
                <a:ea typeface="+mn-ea"/>
                <a:cs typeface="Barlow"/>
              </a:rPr>
              <a:t>Extended</a:t>
            </a:r>
            <a:r>
              <a:rPr kumimoji="0" b="0" i="0" u="none" strike="noStrike" kern="1200" cap="none" spc="15" normalizeH="0" baseline="0" noProof="0" dirty="0">
                <a:ln>
                  <a:noFill/>
                </a:ln>
                <a:solidFill>
                  <a:prstClr val="black"/>
                </a:solidFill>
                <a:effectLst/>
                <a:uLnTx/>
                <a:uFillTx/>
                <a:latin typeface="Barlow"/>
                <a:ea typeface="+mn-ea"/>
                <a:cs typeface="Barlow"/>
              </a:rPr>
              <a:t> </a:t>
            </a:r>
            <a:r>
              <a:rPr kumimoji="0" b="0" i="0" u="none" strike="noStrike" kern="1200" cap="none" spc="0" normalizeH="0" baseline="0" noProof="0" dirty="0">
                <a:ln>
                  <a:noFill/>
                </a:ln>
                <a:solidFill>
                  <a:prstClr val="black"/>
                </a:solidFill>
                <a:effectLst/>
                <a:uLnTx/>
                <a:uFillTx/>
                <a:latin typeface="Barlow"/>
                <a:ea typeface="+mn-ea"/>
                <a:cs typeface="Barlow"/>
              </a:rPr>
              <a:t>Fixed</a:t>
            </a:r>
            <a:r>
              <a:rPr kumimoji="0" b="0" i="0" u="none" strike="noStrike" kern="1200" cap="none" spc="15" normalizeH="0" baseline="0" noProof="0" dirty="0">
                <a:ln>
                  <a:noFill/>
                </a:ln>
                <a:solidFill>
                  <a:prstClr val="black"/>
                </a:solidFill>
                <a:effectLst/>
                <a:uLnTx/>
                <a:uFillTx/>
                <a:latin typeface="Barlow"/>
                <a:ea typeface="+mn-ea"/>
                <a:cs typeface="Barlow"/>
              </a:rPr>
              <a:t> </a:t>
            </a:r>
            <a:r>
              <a:rPr kumimoji="0" b="0" i="0" u="none" strike="noStrike" kern="1200" cap="none" spc="-5" normalizeH="0" baseline="0" noProof="0" dirty="0">
                <a:ln>
                  <a:noFill/>
                </a:ln>
                <a:solidFill>
                  <a:prstClr val="black"/>
                </a:solidFill>
                <a:effectLst/>
                <a:uLnTx/>
                <a:uFillTx/>
                <a:latin typeface="Barlow"/>
                <a:ea typeface="+mn-ea"/>
                <a:cs typeface="Barlow"/>
              </a:rPr>
              <a:t>(Up</a:t>
            </a:r>
            <a:r>
              <a:rPr kumimoji="0" b="0" i="0" u="none" strike="noStrike" kern="1200" cap="none" spc="5" normalizeH="0" baseline="0" noProof="0" dirty="0">
                <a:ln>
                  <a:noFill/>
                </a:ln>
                <a:solidFill>
                  <a:prstClr val="black"/>
                </a:solidFill>
                <a:effectLst/>
                <a:uLnTx/>
                <a:uFillTx/>
                <a:latin typeface="Barlow"/>
                <a:ea typeface="+mn-ea"/>
                <a:cs typeface="Barlow"/>
              </a:rPr>
              <a:t> </a:t>
            </a:r>
            <a:r>
              <a:rPr kumimoji="0" b="0" i="0" u="none" strike="noStrike" kern="1200" cap="none" spc="-10" normalizeH="0" baseline="0" noProof="0" dirty="0">
                <a:ln>
                  <a:noFill/>
                </a:ln>
                <a:solidFill>
                  <a:prstClr val="black"/>
                </a:solidFill>
                <a:effectLst/>
                <a:uLnTx/>
                <a:uFillTx/>
                <a:latin typeface="Barlow"/>
                <a:ea typeface="+mn-ea"/>
                <a:cs typeface="Barlow"/>
              </a:rPr>
              <a:t>to</a:t>
            </a:r>
            <a:r>
              <a:rPr kumimoji="0" b="0" i="0" u="none" strike="noStrike" kern="1200" cap="none" spc="15" normalizeH="0" baseline="0" noProof="0" dirty="0">
                <a:ln>
                  <a:noFill/>
                </a:ln>
                <a:solidFill>
                  <a:prstClr val="black"/>
                </a:solidFill>
                <a:effectLst/>
                <a:uLnTx/>
                <a:uFillTx/>
                <a:latin typeface="Barlow"/>
                <a:ea typeface="+mn-ea"/>
                <a:cs typeface="Barlow"/>
              </a:rPr>
              <a:t> </a:t>
            </a:r>
            <a:r>
              <a:rPr kumimoji="0" b="0" i="0" u="none" strike="noStrike" kern="1200" cap="none" spc="-5" normalizeH="0" baseline="0" noProof="0" dirty="0">
                <a:ln>
                  <a:noFill/>
                </a:ln>
                <a:solidFill>
                  <a:prstClr val="black"/>
                </a:solidFill>
                <a:effectLst/>
                <a:uLnTx/>
                <a:uFillTx/>
                <a:latin typeface="Barlow"/>
                <a:ea typeface="+mn-ea"/>
                <a:cs typeface="Barlow"/>
              </a:rPr>
              <a:t>25</a:t>
            </a:r>
            <a:r>
              <a:rPr kumimoji="0" b="0" i="0" u="none" strike="noStrike" kern="1200" cap="none" spc="15" normalizeH="0" baseline="0" noProof="0" dirty="0">
                <a:ln>
                  <a:noFill/>
                </a:ln>
                <a:solidFill>
                  <a:prstClr val="black"/>
                </a:solidFill>
                <a:effectLst/>
                <a:uLnTx/>
                <a:uFillTx/>
                <a:latin typeface="Barlow"/>
                <a:ea typeface="+mn-ea"/>
                <a:cs typeface="Barlow"/>
              </a:rPr>
              <a:t> </a:t>
            </a:r>
            <a:r>
              <a:rPr kumimoji="0" b="0" i="0" u="none" strike="noStrike" kern="1200" cap="none" spc="-5" normalizeH="0" baseline="0" noProof="0" dirty="0">
                <a:ln>
                  <a:noFill/>
                </a:ln>
                <a:solidFill>
                  <a:prstClr val="black"/>
                </a:solidFill>
                <a:effectLst/>
                <a:uLnTx/>
                <a:uFillTx/>
                <a:latin typeface="Barlow"/>
                <a:ea typeface="+mn-ea"/>
                <a:cs typeface="Barlow"/>
              </a:rPr>
              <a:t>years)</a:t>
            </a:r>
            <a:endParaRPr kumimoji="0" b="0" i="0" u="none" strike="noStrike" kern="1200" cap="none" spc="0" normalizeH="0" baseline="0" noProof="0" dirty="0">
              <a:ln>
                <a:noFill/>
              </a:ln>
              <a:solidFill>
                <a:prstClr val="black"/>
              </a:solidFill>
              <a:effectLst/>
              <a:uLnTx/>
              <a:uFillTx/>
              <a:latin typeface="Barlow"/>
              <a:ea typeface="+mn-ea"/>
              <a:cs typeface="Barlow"/>
            </a:endParaRPr>
          </a:p>
          <a:p>
            <a:pPr marL="469900" marR="0" lvl="0" indent="0" algn="l" defTabSz="914400" rtl="0" eaLnBrk="1" fontAlgn="auto" latinLnBrk="0" hangingPunct="1">
              <a:lnSpc>
                <a:spcPct val="100000"/>
              </a:lnSpc>
              <a:spcBef>
                <a:spcPts val="300"/>
              </a:spcBef>
              <a:spcAft>
                <a:spcPts val="0"/>
              </a:spcAft>
              <a:buClrTx/>
              <a:buSzTx/>
              <a:buFontTx/>
              <a:buNone/>
              <a:tabLst>
                <a:tab pos="812165" algn="l"/>
              </a:tabLst>
              <a:defRPr/>
            </a:pPr>
            <a:r>
              <a:rPr kumimoji="0" b="0" i="0" u="none" strike="noStrike" kern="1200" cap="none" spc="-5" normalizeH="0" baseline="0" noProof="0" dirty="0">
                <a:ln>
                  <a:noFill/>
                </a:ln>
                <a:solidFill>
                  <a:prstClr val="black"/>
                </a:solidFill>
                <a:effectLst/>
                <a:uLnTx/>
                <a:uFillTx/>
                <a:latin typeface="Calibri"/>
                <a:ea typeface="+mn-ea"/>
                <a:cs typeface="Calibri"/>
              </a:rPr>
              <a:t>‒	</a:t>
            </a:r>
            <a:r>
              <a:rPr kumimoji="0" b="0" i="0" u="none" strike="noStrike" kern="1200" cap="none" spc="-5" normalizeH="0" baseline="0" noProof="0" dirty="0">
                <a:ln>
                  <a:noFill/>
                </a:ln>
                <a:solidFill>
                  <a:prstClr val="black"/>
                </a:solidFill>
                <a:effectLst/>
                <a:uLnTx/>
                <a:uFillTx/>
                <a:latin typeface="Barlow"/>
                <a:ea typeface="+mn-ea"/>
                <a:cs typeface="Barlow"/>
              </a:rPr>
              <a:t>Extended</a:t>
            </a:r>
            <a:r>
              <a:rPr kumimoji="0" b="0" i="0" u="none" strike="noStrike" kern="1200" cap="none" spc="15" normalizeH="0" baseline="0" noProof="0" dirty="0">
                <a:ln>
                  <a:noFill/>
                </a:ln>
                <a:solidFill>
                  <a:prstClr val="black"/>
                </a:solidFill>
                <a:effectLst/>
                <a:uLnTx/>
                <a:uFillTx/>
                <a:latin typeface="Barlow"/>
                <a:ea typeface="+mn-ea"/>
                <a:cs typeface="Barlow"/>
              </a:rPr>
              <a:t> </a:t>
            </a:r>
            <a:r>
              <a:rPr kumimoji="0" b="0" i="0" u="none" strike="noStrike" kern="1200" cap="none" spc="-5" normalizeH="0" baseline="0" noProof="0" dirty="0">
                <a:ln>
                  <a:noFill/>
                </a:ln>
                <a:solidFill>
                  <a:prstClr val="black"/>
                </a:solidFill>
                <a:effectLst/>
                <a:uLnTx/>
                <a:uFillTx/>
                <a:latin typeface="Barlow"/>
                <a:ea typeface="+mn-ea"/>
                <a:cs typeface="Barlow"/>
              </a:rPr>
              <a:t>Graduated</a:t>
            </a:r>
            <a:r>
              <a:rPr kumimoji="0" b="0" i="0" u="none" strike="noStrike" kern="1200" cap="none" spc="20" normalizeH="0" baseline="0" noProof="0" dirty="0">
                <a:ln>
                  <a:noFill/>
                </a:ln>
                <a:solidFill>
                  <a:prstClr val="black"/>
                </a:solidFill>
                <a:effectLst/>
                <a:uLnTx/>
                <a:uFillTx/>
                <a:latin typeface="Barlow"/>
                <a:ea typeface="+mn-ea"/>
                <a:cs typeface="Barlow"/>
              </a:rPr>
              <a:t> </a:t>
            </a:r>
            <a:r>
              <a:rPr kumimoji="0" b="0" i="0" u="none" strike="noStrike" kern="1200" cap="none" spc="-5" normalizeH="0" baseline="0" noProof="0" dirty="0">
                <a:ln>
                  <a:noFill/>
                </a:ln>
                <a:solidFill>
                  <a:prstClr val="black"/>
                </a:solidFill>
                <a:effectLst/>
                <a:uLnTx/>
                <a:uFillTx/>
                <a:latin typeface="Barlow"/>
                <a:ea typeface="+mn-ea"/>
                <a:cs typeface="Barlow"/>
              </a:rPr>
              <a:t>(Up</a:t>
            </a:r>
            <a:r>
              <a:rPr kumimoji="0" b="0" i="0" u="none" strike="noStrike" kern="1200" cap="none" spc="5" normalizeH="0" baseline="0" noProof="0" dirty="0">
                <a:ln>
                  <a:noFill/>
                </a:ln>
                <a:solidFill>
                  <a:prstClr val="black"/>
                </a:solidFill>
                <a:effectLst/>
                <a:uLnTx/>
                <a:uFillTx/>
                <a:latin typeface="Barlow"/>
                <a:ea typeface="+mn-ea"/>
                <a:cs typeface="Barlow"/>
              </a:rPr>
              <a:t> </a:t>
            </a:r>
            <a:r>
              <a:rPr kumimoji="0" b="0" i="0" u="none" strike="noStrike" kern="1200" cap="none" spc="-10" normalizeH="0" baseline="0" noProof="0" dirty="0">
                <a:ln>
                  <a:noFill/>
                </a:ln>
                <a:solidFill>
                  <a:prstClr val="black"/>
                </a:solidFill>
                <a:effectLst/>
                <a:uLnTx/>
                <a:uFillTx/>
                <a:latin typeface="Barlow"/>
                <a:ea typeface="+mn-ea"/>
                <a:cs typeface="Barlow"/>
              </a:rPr>
              <a:t>to</a:t>
            </a:r>
            <a:r>
              <a:rPr kumimoji="0" b="0" i="0" u="none" strike="noStrike" kern="1200" cap="none" spc="20" normalizeH="0" baseline="0" noProof="0" dirty="0">
                <a:ln>
                  <a:noFill/>
                </a:ln>
                <a:solidFill>
                  <a:prstClr val="black"/>
                </a:solidFill>
                <a:effectLst/>
                <a:uLnTx/>
                <a:uFillTx/>
                <a:latin typeface="Barlow"/>
                <a:ea typeface="+mn-ea"/>
                <a:cs typeface="Barlow"/>
              </a:rPr>
              <a:t> </a:t>
            </a:r>
            <a:r>
              <a:rPr kumimoji="0" b="0" i="0" u="none" strike="noStrike" kern="1200" cap="none" spc="-5" normalizeH="0" baseline="0" noProof="0" dirty="0">
                <a:ln>
                  <a:noFill/>
                </a:ln>
                <a:solidFill>
                  <a:prstClr val="black"/>
                </a:solidFill>
                <a:effectLst/>
                <a:uLnTx/>
                <a:uFillTx/>
                <a:latin typeface="Barlow"/>
                <a:ea typeface="+mn-ea"/>
                <a:cs typeface="Barlow"/>
              </a:rPr>
              <a:t>25</a:t>
            </a:r>
            <a:r>
              <a:rPr kumimoji="0" b="0" i="0" u="none" strike="noStrike" kern="1200" cap="none" spc="15" normalizeH="0" baseline="0" noProof="0" dirty="0">
                <a:ln>
                  <a:noFill/>
                </a:ln>
                <a:solidFill>
                  <a:prstClr val="black"/>
                </a:solidFill>
                <a:effectLst/>
                <a:uLnTx/>
                <a:uFillTx/>
                <a:latin typeface="Barlow"/>
                <a:ea typeface="+mn-ea"/>
                <a:cs typeface="Barlow"/>
              </a:rPr>
              <a:t> </a:t>
            </a:r>
            <a:r>
              <a:rPr kumimoji="0" b="0" i="0" u="none" strike="noStrike" kern="1200" cap="none" spc="-5" normalizeH="0" baseline="0" noProof="0" dirty="0">
                <a:ln>
                  <a:noFill/>
                </a:ln>
                <a:solidFill>
                  <a:prstClr val="black"/>
                </a:solidFill>
                <a:effectLst/>
                <a:uLnTx/>
                <a:uFillTx/>
                <a:latin typeface="Barlow"/>
                <a:ea typeface="+mn-ea"/>
                <a:cs typeface="Barlow"/>
              </a:rPr>
              <a:t>years)</a:t>
            </a:r>
            <a:endParaRPr kumimoji="0" lang="en-US" b="0" i="0" u="none" strike="noStrike" kern="1200" cap="none" spc="-5" normalizeH="0" baseline="0" noProof="0" dirty="0">
              <a:ln>
                <a:noFill/>
              </a:ln>
              <a:solidFill>
                <a:prstClr val="black"/>
              </a:solidFill>
              <a:effectLst/>
              <a:uLnTx/>
              <a:uFillTx/>
              <a:latin typeface="Barlow"/>
              <a:ea typeface="+mn-ea"/>
              <a:cs typeface="Barlow"/>
            </a:endParaRPr>
          </a:p>
          <a:p>
            <a:pPr marL="469900" marR="0" lvl="0" indent="0" algn="l" defTabSz="914400" rtl="0" eaLnBrk="1" fontAlgn="auto" latinLnBrk="0" hangingPunct="1">
              <a:lnSpc>
                <a:spcPct val="100000"/>
              </a:lnSpc>
              <a:spcBef>
                <a:spcPts val="300"/>
              </a:spcBef>
              <a:spcAft>
                <a:spcPts val="0"/>
              </a:spcAft>
              <a:buClrTx/>
              <a:buSzTx/>
              <a:buFontTx/>
              <a:buNone/>
              <a:tabLst>
                <a:tab pos="812165" algn="l"/>
              </a:tabLst>
              <a:defRPr/>
            </a:pPr>
            <a:endParaRPr kumimoji="0" b="0" i="0" u="none" strike="noStrike" kern="1200" cap="none" spc="0" normalizeH="0" baseline="0" noProof="0" dirty="0">
              <a:ln>
                <a:noFill/>
              </a:ln>
              <a:solidFill>
                <a:prstClr val="black"/>
              </a:solidFill>
              <a:effectLst/>
              <a:uLnTx/>
              <a:uFillTx/>
              <a:latin typeface="Barlow"/>
              <a:ea typeface="+mn-ea"/>
              <a:cs typeface="Barlow"/>
            </a:endParaRPr>
          </a:p>
        </p:txBody>
      </p:sp>
      <p:sp>
        <p:nvSpPr>
          <p:cNvPr id="8" name="Rectangle: Rounded Corners 7">
            <a:extLst>
              <a:ext uri="{FF2B5EF4-FFF2-40B4-BE49-F238E27FC236}">
                <a16:creationId xmlns:a16="http://schemas.microsoft.com/office/drawing/2014/main" id="{C2C81DCC-C508-427A-9FC5-836D2A157BAC}"/>
              </a:ext>
            </a:extLst>
          </p:cNvPr>
          <p:cNvSpPr/>
          <p:nvPr/>
        </p:nvSpPr>
        <p:spPr>
          <a:xfrm>
            <a:off x="533400" y="4497916"/>
            <a:ext cx="7738745" cy="897079"/>
          </a:xfrm>
          <a:prstGeom prst="roundRect">
            <a:avLst/>
          </a:prstGeom>
          <a:solidFill>
            <a:srgbClr val="E8C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arlow" panose="00000500000000000000" pitchFamily="2" charset="0"/>
              </a:rPr>
              <a:t>The default plan when entering repayment for the first time is the Standard 10-Year Fixed plan.</a:t>
            </a:r>
          </a:p>
        </p:txBody>
      </p:sp>
      <p:sp>
        <p:nvSpPr>
          <p:cNvPr id="3" name="Slide Number Placeholder 2">
            <a:extLst>
              <a:ext uri="{FF2B5EF4-FFF2-40B4-BE49-F238E27FC236}">
                <a16:creationId xmlns:a16="http://schemas.microsoft.com/office/drawing/2014/main" id="{BC37A8CB-4B41-419B-BA6E-D5D0D0E76F43}"/>
              </a:ext>
            </a:extLst>
          </p:cNvPr>
          <p:cNvSpPr>
            <a:spLocks noGrp="1"/>
          </p:cNvSpPr>
          <p:nvPr>
            <p:ph type="sldNum" sz="quarter" idx="12"/>
          </p:nvPr>
        </p:nvSpPr>
        <p:spPr/>
        <p:txBody>
          <a:bodyPr/>
          <a:lstStyle/>
          <a:p>
            <a:pPr>
              <a:defRPr/>
            </a:pPr>
            <a:fld id="{E97B734B-BE99-4B13-8B3B-73BDADC290B3}" type="slidenum">
              <a:rPr lang="en-US" smtClean="0"/>
              <a:pPr>
                <a:defRPr/>
              </a:pPr>
              <a:t>4</a:t>
            </a:fld>
            <a:endParaRPr lang="en-US" dirty="0"/>
          </a:p>
        </p:txBody>
      </p:sp>
    </p:spTree>
    <p:extLst>
      <p:ext uri="{BB962C8B-B14F-4D97-AF65-F5344CB8AC3E}">
        <p14:creationId xmlns:p14="http://schemas.microsoft.com/office/powerpoint/2010/main" val="4054285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Rehabilitation vs. Consolidation, Pros &amp; Cons</a:t>
            </a:r>
          </a:p>
        </p:txBody>
      </p:sp>
      <p:graphicFrame>
        <p:nvGraphicFramePr>
          <p:cNvPr id="4" name="Table 4">
            <a:extLst>
              <a:ext uri="{FF2B5EF4-FFF2-40B4-BE49-F238E27FC236}">
                <a16:creationId xmlns:a16="http://schemas.microsoft.com/office/drawing/2014/main" id="{CD9039C4-F8B1-4031-9C22-91682AB095C4}"/>
              </a:ext>
            </a:extLst>
          </p:cNvPr>
          <p:cNvGraphicFramePr>
            <a:graphicFrameLocks noGrp="1"/>
          </p:cNvGraphicFramePr>
          <p:nvPr>
            <p:extLst>
              <p:ext uri="{D42A27DB-BD31-4B8C-83A1-F6EECF244321}">
                <p14:modId xmlns:p14="http://schemas.microsoft.com/office/powerpoint/2010/main" val="863754147"/>
              </p:ext>
            </p:extLst>
          </p:nvPr>
        </p:nvGraphicFramePr>
        <p:xfrm>
          <a:off x="533400" y="1451461"/>
          <a:ext cx="7460227" cy="4668520"/>
        </p:xfrm>
        <a:graphic>
          <a:graphicData uri="http://schemas.openxmlformats.org/drawingml/2006/table">
            <a:tbl>
              <a:tblPr firstRow="1" bandRow="1">
                <a:tableStyleId>{93296810-A885-4BE3-A3E7-6D5BEEA58F35}</a:tableStyleId>
              </a:tblPr>
              <a:tblGrid>
                <a:gridCol w="1371987">
                  <a:extLst>
                    <a:ext uri="{9D8B030D-6E8A-4147-A177-3AD203B41FA5}">
                      <a16:colId xmlns:a16="http://schemas.microsoft.com/office/drawing/2014/main" val="4273784961"/>
                    </a:ext>
                  </a:extLst>
                </a:gridCol>
                <a:gridCol w="3044699">
                  <a:extLst>
                    <a:ext uri="{9D8B030D-6E8A-4147-A177-3AD203B41FA5}">
                      <a16:colId xmlns:a16="http://schemas.microsoft.com/office/drawing/2014/main" val="2535207775"/>
                    </a:ext>
                  </a:extLst>
                </a:gridCol>
                <a:gridCol w="3043541">
                  <a:extLst>
                    <a:ext uri="{9D8B030D-6E8A-4147-A177-3AD203B41FA5}">
                      <a16:colId xmlns:a16="http://schemas.microsoft.com/office/drawing/2014/main" val="2003250028"/>
                    </a:ext>
                  </a:extLst>
                </a:gridCol>
              </a:tblGrid>
              <a:tr h="370840">
                <a:tc>
                  <a:txBody>
                    <a:bodyPr/>
                    <a:lstStyle/>
                    <a:p>
                      <a:endParaRPr lang="en-US" sz="1600" dirty="0">
                        <a:latin typeface="Barlow" panose="00000500000000000000" pitchFamily="2" charset="0"/>
                      </a:endParaRPr>
                    </a:p>
                  </a:txBody>
                  <a:tcPr>
                    <a:solidFill>
                      <a:srgbClr val="05692F"/>
                    </a:solidFill>
                  </a:tcPr>
                </a:tc>
                <a:tc>
                  <a:txBody>
                    <a:bodyPr/>
                    <a:lstStyle/>
                    <a:p>
                      <a:r>
                        <a:rPr lang="en-US" sz="1600" dirty="0">
                          <a:latin typeface="Barlow" panose="00000500000000000000" pitchFamily="2" charset="0"/>
                        </a:rPr>
                        <a:t>Rehabilitation</a:t>
                      </a:r>
                    </a:p>
                  </a:txBody>
                  <a:tcPr>
                    <a:solidFill>
                      <a:srgbClr val="05692F"/>
                    </a:solidFill>
                  </a:tcPr>
                </a:tc>
                <a:tc>
                  <a:txBody>
                    <a:bodyPr/>
                    <a:lstStyle/>
                    <a:p>
                      <a:r>
                        <a:rPr lang="en-US" sz="1600" dirty="0">
                          <a:latin typeface="Barlow" panose="00000500000000000000" pitchFamily="2" charset="0"/>
                        </a:rPr>
                        <a:t>Consolidation</a:t>
                      </a:r>
                    </a:p>
                  </a:txBody>
                  <a:tcPr>
                    <a:solidFill>
                      <a:srgbClr val="05692F"/>
                    </a:solidFill>
                  </a:tcPr>
                </a:tc>
                <a:extLst>
                  <a:ext uri="{0D108BD9-81ED-4DB2-BD59-A6C34878D82A}">
                    <a16:rowId xmlns:a16="http://schemas.microsoft.com/office/drawing/2014/main" val="4106356888"/>
                  </a:ext>
                </a:extLst>
              </a:tr>
              <a:tr h="370840">
                <a:tc>
                  <a:txBody>
                    <a:bodyPr/>
                    <a:lstStyle/>
                    <a:p>
                      <a:r>
                        <a:rPr lang="en-US" sz="1500" dirty="0">
                          <a:solidFill>
                            <a:schemeClr val="tx1"/>
                          </a:solidFill>
                          <a:latin typeface="Barlow" panose="00000500000000000000" pitchFamily="2" charset="0"/>
                        </a:rPr>
                        <a:t>Pros</a:t>
                      </a:r>
                    </a:p>
                  </a:txBody>
                  <a:tcPr/>
                </a:tc>
                <a:tc>
                  <a:txBody>
                    <a:bodyPr/>
                    <a:lstStyle/>
                    <a:p>
                      <a:pPr marL="285750" indent="-285750">
                        <a:buFont typeface="Arial" panose="020B0604020202020204" pitchFamily="34" charset="0"/>
                        <a:buChar char="•"/>
                      </a:pPr>
                      <a:r>
                        <a:rPr lang="en-US" sz="1500" dirty="0">
                          <a:solidFill>
                            <a:schemeClr val="tx1"/>
                          </a:solidFill>
                          <a:latin typeface="Barlow" panose="00000500000000000000" pitchFamily="2" charset="0"/>
                        </a:rPr>
                        <a:t>Partial relief on credit report. </a:t>
                      </a:r>
                    </a:p>
                    <a:p>
                      <a:pPr marL="285750" indent="-285750">
                        <a:buFont typeface="Arial" panose="020B0604020202020204" pitchFamily="34" charset="0"/>
                        <a:buChar char="•"/>
                      </a:pPr>
                      <a:r>
                        <a:rPr lang="en-US" sz="1500" dirty="0">
                          <a:solidFill>
                            <a:schemeClr val="tx1"/>
                          </a:solidFill>
                          <a:latin typeface="Barlow" panose="00000500000000000000" pitchFamily="2" charset="0"/>
                        </a:rPr>
                        <a:t>Keeps loans intact. Won’t lose accumulated credit for loan forgiveness.</a:t>
                      </a:r>
                    </a:p>
                    <a:p>
                      <a:pPr marL="285750" indent="-285750">
                        <a:buFont typeface="Arial" panose="020B0604020202020204" pitchFamily="34" charset="0"/>
                        <a:buChar char="•"/>
                      </a:pPr>
                      <a:r>
                        <a:rPr lang="en-US" sz="1500" dirty="0">
                          <a:solidFill>
                            <a:schemeClr val="tx1"/>
                          </a:solidFill>
                          <a:latin typeface="Barlow" panose="00000500000000000000" pitchFamily="2" charset="0"/>
                        </a:rPr>
                        <a:t>Unpaid interest and fees may not capitalize.</a:t>
                      </a:r>
                    </a:p>
                    <a:p>
                      <a:pPr marL="285750" indent="-285750">
                        <a:buFont typeface="Arial" panose="020B0604020202020204" pitchFamily="34" charset="0"/>
                        <a:buChar char="•"/>
                      </a:pPr>
                      <a:r>
                        <a:rPr lang="en-US" sz="1500" dirty="0">
                          <a:solidFill>
                            <a:schemeClr val="tx1"/>
                          </a:solidFill>
                          <a:latin typeface="Barlow" panose="00000500000000000000" pitchFamily="2" charset="0"/>
                        </a:rPr>
                        <a:t>May enter any repayment plan after completing.</a:t>
                      </a:r>
                    </a:p>
                    <a:p>
                      <a:pPr marL="285750" indent="-285750">
                        <a:buFont typeface="Arial" panose="020B0604020202020204" pitchFamily="34" charset="0"/>
                        <a:buChar char="•"/>
                      </a:pPr>
                      <a:r>
                        <a:rPr lang="en-US" sz="1500" dirty="0">
                          <a:solidFill>
                            <a:schemeClr val="tx1"/>
                          </a:solidFill>
                          <a:latin typeface="Barlow" panose="00000500000000000000" pitchFamily="2" charset="0"/>
                        </a:rPr>
                        <a:t>Will stop wage garnishments after five payments.</a:t>
                      </a:r>
                    </a:p>
                  </a:txBody>
                  <a:tcPr/>
                </a:tc>
                <a:tc>
                  <a:txBody>
                    <a:bodyPr/>
                    <a:lstStyle/>
                    <a:p>
                      <a:pPr marL="285750" indent="-285750">
                        <a:buFont typeface="Arial" panose="020B0604020202020204" pitchFamily="34" charset="0"/>
                        <a:buChar char="•"/>
                      </a:pPr>
                      <a:r>
                        <a:rPr lang="en-US" sz="1500" dirty="0">
                          <a:solidFill>
                            <a:schemeClr val="tx1"/>
                          </a:solidFill>
                          <a:latin typeface="Barlow" panose="00000500000000000000" pitchFamily="2" charset="0"/>
                        </a:rPr>
                        <a:t>Can be done quickly, without having to deal with debt collector.</a:t>
                      </a:r>
                    </a:p>
                    <a:p>
                      <a:pPr marL="285750" indent="-285750">
                        <a:buFont typeface="Arial" panose="020B0604020202020204" pitchFamily="34" charset="0"/>
                        <a:buChar char="•"/>
                      </a:pPr>
                      <a:r>
                        <a:rPr lang="en-US" sz="1500" dirty="0">
                          <a:solidFill>
                            <a:schemeClr val="tx1"/>
                          </a:solidFill>
                          <a:latin typeface="Barlow" panose="00000500000000000000" pitchFamily="2" charset="0"/>
                        </a:rPr>
                        <a:t>No cost if application is filed online.</a:t>
                      </a:r>
                    </a:p>
                    <a:p>
                      <a:pPr marL="285750" indent="-285750">
                        <a:buFont typeface="Arial" panose="020B0604020202020204" pitchFamily="34" charset="0"/>
                        <a:buChar char="•"/>
                      </a:pPr>
                      <a:r>
                        <a:rPr lang="en-US" sz="1500" dirty="0">
                          <a:solidFill>
                            <a:schemeClr val="tx1"/>
                          </a:solidFill>
                          <a:latin typeface="Barlow" panose="00000500000000000000" pitchFamily="2" charset="0"/>
                        </a:rPr>
                        <a:t>Debt collection feels usually avoided if application filed online.</a:t>
                      </a:r>
                    </a:p>
                  </a:txBody>
                  <a:tcPr/>
                </a:tc>
                <a:extLst>
                  <a:ext uri="{0D108BD9-81ED-4DB2-BD59-A6C34878D82A}">
                    <a16:rowId xmlns:a16="http://schemas.microsoft.com/office/drawing/2014/main" val="1332025936"/>
                  </a:ext>
                </a:extLst>
              </a:tr>
              <a:tr h="370840">
                <a:tc>
                  <a:txBody>
                    <a:bodyPr/>
                    <a:lstStyle/>
                    <a:p>
                      <a:r>
                        <a:rPr lang="en-US" sz="1500" dirty="0">
                          <a:latin typeface="Barlow" panose="00000500000000000000" pitchFamily="2" charset="0"/>
                        </a:rPr>
                        <a:t>Cons</a:t>
                      </a:r>
                    </a:p>
                  </a:txBody>
                  <a:tcPr/>
                </a:tc>
                <a:tc>
                  <a:txBody>
                    <a:bodyPr/>
                    <a:lstStyle/>
                    <a:p>
                      <a:pPr marL="285750" indent="-285750">
                        <a:buFont typeface="Arial" panose="020B0604020202020204" pitchFamily="34" charset="0"/>
                        <a:buChar char="•"/>
                      </a:pPr>
                      <a:r>
                        <a:rPr lang="en-US" sz="1500" dirty="0">
                          <a:latin typeface="Barlow" panose="00000500000000000000" pitchFamily="2" charset="0"/>
                        </a:rPr>
                        <a:t>Lengthy process.  Must work through the debt collector and can be difficult to track progress.</a:t>
                      </a:r>
                    </a:p>
                    <a:p>
                      <a:pPr marL="285750" indent="-285750">
                        <a:buFont typeface="Arial" panose="020B0604020202020204" pitchFamily="34" charset="0"/>
                        <a:buChar char="•"/>
                      </a:pPr>
                      <a:r>
                        <a:rPr lang="en-US" sz="1500" dirty="0">
                          <a:latin typeface="Barlow" panose="00000500000000000000" pitchFamily="2" charset="0"/>
                        </a:rPr>
                        <a:t>Can be expensive. </a:t>
                      </a:r>
                    </a:p>
                    <a:p>
                      <a:pPr marL="285750" indent="-285750">
                        <a:buFont typeface="Arial" panose="020B0604020202020204" pitchFamily="34" charset="0"/>
                        <a:buChar char="•"/>
                      </a:pPr>
                      <a:r>
                        <a:rPr lang="en-US" sz="1500" dirty="0">
                          <a:latin typeface="Barlow" panose="00000500000000000000" pitchFamily="2" charset="0"/>
                        </a:rPr>
                        <a:t>Can only rehabilitate once.</a:t>
                      </a:r>
                    </a:p>
                    <a:p>
                      <a:pPr marL="285750" indent="-285750">
                        <a:buFont typeface="Arial" panose="020B0604020202020204" pitchFamily="34" charset="0"/>
                        <a:buChar char="•"/>
                      </a:pPr>
                      <a:endParaRPr lang="en-US" sz="1500" dirty="0">
                        <a:latin typeface="Barlow" panose="00000500000000000000" pitchFamily="2" charset="0"/>
                      </a:endParaRPr>
                    </a:p>
                  </a:txBody>
                  <a:tcPr/>
                </a:tc>
                <a:tc>
                  <a:txBody>
                    <a:bodyPr/>
                    <a:lstStyle/>
                    <a:p>
                      <a:pPr marL="285750" indent="-285750">
                        <a:buFont typeface="Arial" panose="020B0604020202020204" pitchFamily="34" charset="0"/>
                        <a:buChar char="•"/>
                      </a:pPr>
                      <a:r>
                        <a:rPr lang="en-US" sz="1500" dirty="0">
                          <a:latin typeface="Barlow" panose="00000500000000000000" pitchFamily="2" charset="0"/>
                        </a:rPr>
                        <a:t>Unpaid interest balances will capitalize.</a:t>
                      </a:r>
                    </a:p>
                    <a:p>
                      <a:pPr marL="285750" indent="-285750">
                        <a:buFont typeface="Arial" panose="020B0604020202020204" pitchFamily="34" charset="0"/>
                        <a:buChar char="•"/>
                      </a:pPr>
                      <a:r>
                        <a:rPr lang="en-US" sz="1500" dirty="0">
                          <a:latin typeface="Barlow" panose="00000500000000000000" pitchFamily="2" charset="0"/>
                        </a:rPr>
                        <a:t>No relief on credit report</a:t>
                      </a:r>
                    </a:p>
                    <a:p>
                      <a:pPr marL="285750" indent="-285750">
                        <a:buFont typeface="Arial" panose="020B0604020202020204" pitchFamily="34" charset="0"/>
                        <a:buChar char="•"/>
                      </a:pPr>
                      <a:r>
                        <a:rPr lang="en-US" sz="1500" dirty="0">
                          <a:latin typeface="Barlow" panose="00000500000000000000" pitchFamily="2" charset="0"/>
                        </a:rPr>
                        <a:t>May not have access to Traditional repayment plans if processed online.</a:t>
                      </a:r>
                    </a:p>
                    <a:p>
                      <a:pPr marL="285750" indent="-285750">
                        <a:buFont typeface="Arial" panose="020B0604020202020204" pitchFamily="34" charset="0"/>
                        <a:buChar char="•"/>
                      </a:pPr>
                      <a:r>
                        <a:rPr lang="en-US" sz="1500" dirty="0">
                          <a:latin typeface="Barlow" panose="00000500000000000000" pitchFamily="2" charset="0"/>
                        </a:rPr>
                        <a:t>Cannot consolidate if there is a wage garnishment.</a:t>
                      </a:r>
                    </a:p>
                  </a:txBody>
                  <a:tcPr/>
                </a:tc>
                <a:extLst>
                  <a:ext uri="{0D108BD9-81ED-4DB2-BD59-A6C34878D82A}">
                    <a16:rowId xmlns:a16="http://schemas.microsoft.com/office/drawing/2014/main" val="4085978439"/>
                  </a:ext>
                </a:extLst>
              </a:tr>
            </a:tbl>
          </a:graphicData>
        </a:graphic>
      </p:graphicFrame>
      <p:sp>
        <p:nvSpPr>
          <p:cNvPr id="3" name="Slide Number Placeholder 2">
            <a:extLst>
              <a:ext uri="{FF2B5EF4-FFF2-40B4-BE49-F238E27FC236}">
                <a16:creationId xmlns:a16="http://schemas.microsoft.com/office/drawing/2014/main" id="{8E25EB88-A3D5-44DF-B35F-25248AC1BA90}"/>
              </a:ext>
            </a:extLst>
          </p:cNvPr>
          <p:cNvSpPr>
            <a:spLocks noGrp="1"/>
          </p:cNvSpPr>
          <p:nvPr>
            <p:ph type="sldNum" sz="quarter" idx="12"/>
          </p:nvPr>
        </p:nvSpPr>
        <p:spPr/>
        <p:txBody>
          <a:bodyPr/>
          <a:lstStyle/>
          <a:p>
            <a:pPr>
              <a:defRPr/>
            </a:pPr>
            <a:fld id="{E97B734B-BE99-4B13-8B3B-73BDADC290B3}" type="slidenum">
              <a:rPr lang="en-US" smtClean="0"/>
              <a:pPr>
                <a:defRPr/>
              </a:pPr>
              <a:t>40</a:t>
            </a:fld>
            <a:endParaRPr lang="en-US" dirty="0"/>
          </a:p>
        </p:txBody>
      </p:sp>
    </p:spTree>
    <p:extLst>
      <p:ext uri="{BB962C8B-B14F-4D97-AF65-F5344CB8AC3E}">
        <p14:creationId xmlns:p14="http://schemas.microsoft.com/office/powerpoint/2010/main" val="207635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0462-BFB0-42FC-A12D-FF2346AF92E6}"/>
              </a:ext>
            </a:extLst>
          </p:cNvPr>
          <p:cNvSpPr>
            <a:spLocks noGrp="1"/>
          </p:cNvSpPr>
          <p:nvPr>
            <p:ph type="title"/>
          </p:nvPr>
        </p:nvSpPr>
        <p:spPr>
          <a:xfrm>
            <a:off x="623888" y="1635743"/>
            <a:ext cx="7886700" cy="2852737"/>
          </a:xfrm>
        </p:spPr>
        <p:txBody>
          <a:bodyPr/>
          <a:lstStyle/>
          <a:p>
            <a:r>
              <a:rPr lang="en-US" dirty="0"/>
              <a:t>Additional Information: </a:t>
            </a:r>
            <a:br>
              <a:rPr lang="en-US" dirty="0"/>
            </a:br>
            <a:r>
              <a:rPr lang="en-US" dirty="0"/>
              <a:t>IDR Plan Detail Tables</a:t>
            </a:r>
          </a:p>
        </p:txBody>
      </p:sp>
      <p:sp>
        <p:nvSpPr>
          <p:cNvPr id="3" name="Text Placeholder 2">
            <a:extLst>
              <a:ext uri="{FF2B5EF4-FFF2-40B4-BE49-F238E27FC236}">
                <a16:creationId xmlns:a16="http://schemas.microsoft.com/office/drawing/2014/main" id="{2E3BA0CC-777F-4BA6-9349-CC8EAF589511}"/>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16A775BC-68A9-4143-8D60-6B383612CF97}"/>
              </a:ext>
            </a:extLst>
          </p:cNvPr>
          <p:cNvSpPr>
            <a:spLocks noGrp="1"/>
          </p:cNvSpPr>
          <p:nvPr>
            <p:ph type="sldNum" sz="quarter" idx="12"/>
          </p:nvPr>
        </p:nvSpPr>
        <p:spPr/>
        <p:txBody>
          <a:bodyPr/>
          <a:lstStyle/>
          <a:p>
            <a:pPr>
              <a:defRPr/>
            </a:pPr>
            <a:fld id="{E97B734B-BE99-4B13-8B3B-73BDADC290B3}" type="slidenum">
              <a:rPr lang="en-US" smtClean="0"/>
              <a:pPr>
                <a:defRPr/>
              </a:pPr>
              <a:t>41</a:t>
            </a:fld>
            <a:endParaRPr lang="en-US" dirty="0"/>
          </a:p>
        </p:txBody>
      </p:sp>
    </p:spTree>
    <p:extLst>
      <p:ext uri="{BB962C8B-B14F-4D97-AF65-F5344CB8AC3E}">
        <p14:creationId xmlns:p14="http://schemas.microsoft.com/office/powerpoint/2010/main" val="1361703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5BF44434-343C-482F-8BE8-AD3D41C4ADA9}"/>
              </a:ext>
            </a:extLst>
          </p:cNvPr>
          <p:cNvSpPr>
            <a:spLocks noGrp="1"/>
          </p:cNvSpPr>
          <p:nvPr>
            <p:ph type="title"/>
          </p:nvPr>
        </p:nvSpPr>
        <p:spPr>
          <a:xfrm>
            <a:off x="721946" y="289060"/>
            <a:ext cx="8077200" cy="503237"/>
          </a:xfrm>
        </p:spPr>
        <p:txBody>
          <a:bodyPr>
            <a:normAutofit/>
          </a:bodyPr>
          <a:lstStyle/>
          <a:p>
            <a:r>
              <a:rPr lang="en-US" sz="2400" dirty="0"/>
              <a:t>Income-Driven-Repayment (IDR) Plans, Part 1</a:t>
            </a:r>
          </a:p>
        </p:txBody>
      </p:sp>
      <p:sp>
        <p:nvSpPr>
          <p:cNvPr id="4" name="Slide Number Placeholder 3">
            <a:extLst>
              <a:ext uri="{FF2B5EF4-FFF2-40B4-BE49-F238E27FC236}">
                <a16:creationId xmlns:a16="http://schemas.microsoft.com/office/drawing/2014/main" id="{3B8A5365-212F-42F0-B385-BEEC6CD27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100" b="1" i="0" u="none" strike="noStrike" kern="1200" cap="none" spc="0" normalizeH="0" baseline="0" noProof="0" dirty="0">
              <a:ln>
                <a:noFill/>
              </a:ln>
              <a:solidFill>
                <a:srgbClr val="414042"/>
              </a:solidFill>
              <a:effectLst/>
              <a:uLnTx/>
              <a:uFillTx/>
              <a:latin typeface="Barlow" panose="00000500000000000000" pitchFamily="2" charset="0"/>
              <a:ea typeface="+mn-ea"/>
              <a:cs typeface="+mn-cs"/>
            </a:endParaRPr>
          </a:p>
        </p:txBody>
      </p:sp>
      <p:graphicFrame>
        <p:nvGraphicFramePr>
          <p:cNvPr id="17" name="Table 17">
            <a:extLst>
              <a:ext uri="{FF2B5EF4-FFF2-40B4-BE49-F238E27FC236}">
                <a16:creationId xmlns:a16="http://schemas.microsoft.com/office/drawing/2014/main" id="{B4D24460-801E-4F00-A4A4-341F8A4AB09B}"/>
              </a:ext>
            </a:extLst>
          </p:cNvPr>
          <p:cNvGraphicFramePr>
            <a:graphicFrameLocks noGrp="1"/>
          </p:cNvGraphicFramePr>
          <p:nvPr>
            <p:ph idx="1"/>
          </p:nvPr>
        </p:nvGraphicFramePr>
        <p:xfrm>
          <a:off x="342900" y="792297"/>
          <a:ext cx="8458200" cy="5684885"/>
        </p:xfrm>
        <a:graphic>
          <a:graphicData uri="http://schemas.openxmlformats.org/drawingml/2006/table">
            <a:tbl>
              <a:tblPr firstRow="1" lastRow="1" bandRow="1">
                <a:tableStyleId>{93296810-A885-4BE3-A3E7-6D5BEEA58F35}</a:tableStyleId>
              </a:tblPr>
              <a:tblGrid>
                <a:gridCol w="1562100">
                  <a:extLst>
                    <a:ext uri="{9D8B030D-6E8A-4147-A177-3AD203B41FA5}">
                      <a16:colId xmlns:a16="http://schemas.microsoft.com/office/drawing/2014/main" val="1982561644"/>
                    </a:ext>
                  </a:extLst>
                </a:gridCol>
                <a:gridCol w="1723209">
                  <a:extLst>
                    <a:ext uri="{9D8B030D-6E8A-4147-A177-3AD203B41FA5}">
                      <a16:colId xmlns:a16="http://schemas.microsoft.com/office/drawing/2014/main" val="1235815107"/>
                    </a:ext>
                  </a:extLst>
                </a:gridCol>
                <a:gridCol w="1743891">
                  <a:extLst>
                    <a:ext uri="{9D8B030D-6E8A-4147-A177-3AD203B41FA5}">
                      <a16:colId xmlns:a16="http://schemas.microsoft.com/office/drawing/2014/main" val="714775271"/>
                    </a:ext>
                  </a:extLst>
                </a:gridCol>
                <a:gridCol w="1704703">
                  <a:extLst>
                    <a:ext uri="{9D8B030D-6E8A-4147-A177-3AD203B41FA5}">
                      <a16:colId xmlns:a16="http://schemas.microsoft.com/office/drawing/2014/main" val="3944574892"/>
                    </a:ext>
                  </a:extLst>
                </a:gridCol>
                <a:gridCol w="1724297">
                  <a:extLst>
                    <a:ext uri="{9D8B030D-6E8A-4147-A177-3AD203B41FA5}">
                      <a16:colId xmlns:a16="http://schemas.microsoft.com/office/drawing/2014/main" val="2176881611"/>
                    </a:ext>
                  </a:extLst>
                </a:gridCol>
              </a:tblGrid>
              <a:tr h="411115">
                <a:tc>
                  <a:txBody>
                    <a:bodyPr/>
                    <a:lstStyle/>
                    <a:p>
                      <a:r>
                        <a:rPr lang="en-US" sz="1600" dirty="0">
                          <a:latin typeface="Barlow" panose="00000500000000000000" pitchFamily="2" charset="0"/>
                        </a:rPr>
                        <a:t>Plan Feature</a:t>
                      </a:r>
                      <a:endParaRPr lang="en-US" sz="1600" b="1" dirty="0">
                        <a:latin typeface="Barlow" panose="00000500000000000000" pitchFamily="2" charset="0"/>
                      </a:endParaRPr>
                    </a:p>
                  </a:txBody>
                  <a:tcPr/>
                </a:tc>
                <a:tc>
                  <a:txBody>
                    <a:bodyPr/>
                    <a:lstStyle/>
                    <a:p>
                      <a:pPr algn="ctr"/>
                      <a:r>
                        <a:rPr lang="en-US" sz="1600" dirty="0">
                          <a:latin typeface="Barlow" panose="00000500000000000000" pitchFamily="2" charset="0"/>
                        </a:rPr>
                        <a:t>REPAYE</a:t>
                      </a:r>
                      <a:endParaRPr lang="en-US" sz="1600" b="1" dirty="0">
                        <a:latin typeface="Barlow" panose="00000500000000000000" pitchFamily="2" charset="0"/>
                      </a:endParaRPr>
                    </a:p>
                  </a:txBody>
                  <a:tcPr/>
                </a:tc>
                <a:tc>
                  <a:txBody>
                    <a:bodyPr/>
                    <a:lstStyle/>
                    <a:p>
                      <a:pPr algn="ctr"/>
                      <a:r>
                        <a:rPr lang="en-US" sz="1600" dirty="0">
                          <a:latin typeface="Barlow" panose="00000500000000000000" pitchFamily="2" charset="0"/>
                        </a:rPr>
                        <a:t>PAYE</a:t>
                      </a:r>
                      <a:endParaRPr lang="en-US" sz="1600" b="1" dirty="0">
                        <a:latin typeface="Barlow" panose="00000500000000000000" pitchFamily="2" charset="0"/>
                      </a:endParaRPr>
                    </a:p>
                  </a:txBody>
                  <a:tcPr/>
                </a:tc>
                <a:tc>
                  <a:txBody>
                    <a:bodyPr/>
                    <a:lstStyle/>
                    <a:p>
                      <a:pPr algn="ctr"/>
                      <a:r>
                        <a:rPr lang="en-US" sz="1600" dirty="0">
                          <a:latin typeface="Barlow" panose="00000500000000000000" pitchFamily="2" charset="0"/>
                        </a:rPr>
                        <a:t>IBR</a:t>
                      </a:r>
                      <a:endParaRPr lang="en-US" sz="1600" b="1" dirty="0">
                        <a:latin typeface="Barlow" panose="00000500000000000000" pitchFamily="2" charset="0"/>
                      </a:endParaRPr>
                    </a:p>
                  </a:txBody>
                  <a:tcPr/>
                </a:tc>
                <a:tc>
                  <a:txBody>
                    <a:bodyPr/>
                    <a:lstStyle/>
                    <a:p>
                      <a:pPr algn="ctr"/>
                      <a:r>
                        <a:rPr lang="en-US" sz="1600" dirty="0">
                          <a:latin typeface="Barlow" panose="00000500000000000000" pitchFamily="2" charset="0"/>
                        </a:rPr>
                        <a:t>ICR</a:t>
                      </a:r>
                      <a:endParaRPr lang="en-US" sz="1600" b="1" dirty="0">
                        <a:latin typeface="Barlow" panose="00000500000000000000" pitchFamily="2" charset="0"/>
                      </a:endParaRPr>
                    </a:p>
                  </a:txBody>
                  <a:tcPr/>
                </a:tc>
                <a:extLst>
                  <a:ext uri="{0D108BD9-81ED-4DB2-BD59-A6C34878D82A}">
                    <a16:rowId xmlns:a16="http://schemas.microsoft.com/office/drawing/2014/main" val="685517956"/>
                  </a:ext>
                </a:extLst>
              </a:tr>
              <a:tr h="836649">
                <a:tc>
                  <a:txBody>
                    <a:bodyPr/>
                    <a:lstStyle/>
                    <a:p>
                      <a:r>
                        <a:rPr lang="en-US" b="1" dirty="0">
                          <a:latin typeface="Barlow" panose="00000500000000000000" pitchFamily="2" charset="0"/>
                        </a:rPr>
                        <a:t>Payment Amount</a:t>
                      </a:r>
                    </a:p>
                  </a:txBody>
                  <a:tcPr>
                    <a:solidFill>
                      <a:srgbClr val="D5E3CF"/>
                    </a:solidFill>
                  </a:tcPr>
                </a:tc>
                <a:tc>
                  <a:txBody>
                    <a:bodyPr/>
                    <a:lstStyle/>
                    <a:p>
                      <a:r>
                        <a:rPr lang="en-US" dirty="0">
                          <a:latin typeface="Barlow" panose="00000500000000000000" pitchFamily="2" charset="0"/>
                        </a:rPr>
                        <a:t>10% of Discretionary Income</a:t>
                      </a:r>
                    </a:p>
                  </a:txBody>
                  <a:tcPr>
                    <a:solidFill>
                      <a:srgbClr val="D5E3CF"/>
                    </a:solidFill>
                  </a:tcPr>
                </a:tc>
                <a:tc>
                  <a:txBody>
                    <a:bodyPr/>
                    <a:lstStyle/>
                    <a:p>
                      <a:r>
                        <a:rPr lang="en-US" dirty="0">
                          <a:latin typeface="Barlow" panose="00000500000000000000" pitchFamily="2" charset="0"/>
                        </a:rPr>
                        <a:t>10% of Discretionary Income</a:t>
                      </a:r>
                    </a:p>
                  </a:txBody>
                  <a:tcPr>
                    <a:solidFill>
                      <a:srgbClr val="D5E3CF"/>
                    </a:solidFill>
                  </a:tcPr>
                </a:tc>
                <a:tc>
                  <a:txBody>
                    <a:bodyPr/>
                    <a:lstStyle/>
                    <a:p>
                      <a:r>
                        <a:rPr lang="en-US" dirty="0">
                          <a:latin typeface="Barlow" panose="00000500000000000000" pitchFamily="2" charset="0"/>
                        </a:rPr>
                        <a:t>Not more than 15% of Discretionary Income</a:t>
                      </a:r>
                    </a:p>
                  </a:txBody>
                  <a:tcPr>
                    <a:solidFill>
                      <a:srgbClr val="D5E3CF"/>
                    </a:solidFill>
                  </a:tcPr>
                </a:tc>
                <a:tc>
                  <a:txBody>
                    <a:bodyPr/>
                    <a:lstStyle/>
                    <a:p>
                      <a:r>
                        <a:rPr lang="en-US" dirty="0">
                          <a:latin typeface="Barlow" panose="00000500000000000000" pitchFamily="2" charset="0"/>
                        </a:rPr>
                        <a:t>Lesser of 20% of Discretionary Income or 12 Year fixed payment plan</a:t>
                      </a:r>
                    </a:p>
                  </a:txBody>
                  <a:tcPr>
                    <a:solidFill>
                      <a:srgbClr val="D5E3CF"/>
                    </a:solidFill>
                  </a:tcPr>
                </a:tc>
                <a:extLst>
                  <a:ext uri="{0D108BD9-81ED-4DB2-BD59-A6C34878D82A}">
                    <a16:rowId xmlns:a16="http://schemas.microsoft.com/office/drawing/2014/main" val="4080344745"/>
                  </a:ext>
                </a:extLst>
              </a:tr>
              <a:tr h="577112">
                <a:tc>
                  <a:txBody>
                    <a:bodyPr/>
                    <a:lstStyle/>
                    <a:p>
                      <a:r>
                        <a:rPr lang="en-US" b="1" dirty="0">
                          <a:latin typeface="Barlow" panose="00000500000000000000" pitchFamily="2" charset="0"/>
                        </a:rPr>
                        <a:t>Income Eligibility</a:t>
                      </a:r>
                    </a:p>
                  </a:txBody>
                  <a:tcPr/>
                </a:tc>
                <a:tc>
                  <a:txBody>
                    <a:bodyPr/>
                    <a:lstStyle/>
                    <a:p>
                      <a:r>
                        <a:rPr lang="en-US" dirty="0">
                          <a:latin typeface="Barlow" panose="00000500000000000000" pitchFamily="2" charset="0"/>
                        </a:rPr>
                        <a:t>None.</a:t>
                      </a:r>
                    </a:p>
                  </a:txBody>
                  <a:tcPr/>
                </a:tc>
                <a:tc>
                  <a:txBody>
                    <a:bodyPr/>
                    <a:lstStyle/>
                    <a:p>
                      <a:r>
                        <a:rPr lang="en-US" dirty="0">
                          <a:latin typeface="Barlow" panose="00000500000000000000" pitchFamily="2" charset="0"/>
                        </a:rPr>
                        <a:t>“Partial Financial Hardship” Required</a:t>
                      </a:r>
                    </a:p>
                  </a:txBody>
                  <a:tcPr/>
                </a:tc>
                <a:tc>
                  <a:txBody>
                    <a:bodyPr/>
                    <a:lstStyle/>
                    <a:p>
                      <a:r>
                        <a:rPr lang="en-US" dirty="0">
                          <a:latin typeface="Barlow" panose="00000500000000000000" pitchFamily="2" charset="0"/>
                        </a:rPr>
                        <a:t>“Partial Financial Hardship” Required</a:t>
                      </a:r>
                    </a:p>
                  </a:txBody>
                  <a:tcPr/>
                </a:tc>
                <a:tc>
                  <a:txBody>
                    <a:bodyPr/>
                    <a:lstStyle/>
                    <a:p>
                      <a:r>
                        <a:rPr lang="en-US" dirty="0">
                          <a:latin typeface="Barlow" panose="00000500000000000000" pitchFamily="2" charset="0"/>
                        </a:rPr>
                        <a:t>None.</a:t>
                      </a:r>
                    </a:p>
                  </a:txBody>
                  <a:tcPr/>
                </a:tc>
                <a:extLst>
                  <a:ext uri="{0D108BD9-81ED-4DB2-BD59-A6C34878D82A}">
                    <a16:rowId xmlns:a16="http://schemas.microsoft.com/office/drawing/2014/main" val="1217179218"/>
                  </a:ext>
                </a:extLst>
              </a:tr>
              <a:tr h="577112">
                <a:tc>
                  <a:txBody>
                    <a:bodyPr/>
                    <a:lstStyle/>
                    <a:p>
                      <a:r>
                        <a:rPr lang="en-US" b="1" dirty="0">
                          <a:latin typeface="Barlow" panose="00000500000000000000" pitchFamily="2" charset="0"/>
                        </a:rPr>
                        <a:t>Borrower Eligibility</a:t>
                      </a:r>
                    </a:p>
                  </a:txBody>
                  <a:tcPr/>
                </a:tc>
                <a:tc>
                  <a:txBody>
                    <a:bodyPr/>
                    <a:lstStyle/>
                    <a:p>
                      <a:r>
                        <a:rPr lang="en-US" dirty="0">
                          <a:latin typeface="Barlow" panose="00000500000000000000" pitchFamily="2" charset="0"/>
                        </a:rPr>
                        <a:t>Direct Loan borrower with eligible loans.</a:t>
                      </a:r>
                    </a:p>
                  </a:txBody>
                  <a:tcPr/>
                </a:tc>
                <a:tc>
                  <a:txBody>
                    <a:bodyPr/>
                    <a:lstStyle/>
                    <a:p>
                      <a:r>
                        <a:rPr lang="en-US" dirty="0">
                          <a:latin typeface="Barlow" panose="00000500000000000000" pitchFamily="2" charset="0"/>
                        </a:rPr>
                        <a:t>“New Borrower” with eligible loans.</a:t>
                      </a:r>
                    </a:p>
                  </a:txBody>
                  <a:tcPr/>
                </a:tc>
                <a:tc>
                  <a:txBody>
                    <a:bodyPr/>
                    <a:lstStyle/>
                    <a:p>
                      <a:r>
                        <a:rPr lang="en-US" dirty="0">
                          <a:latin typeface="Barlow" panose="00000500000000000000" pitchFamily="2" charset="0"/>
                        </a:rPr>
                        <a:t>Direct or FFEL Loan borrower with eligible loans.</a:t>
                      </a:r>
                    </a:p>
                  </a:txBody>
                  <a:tcPr/>
                </a:tc>
                <a:tc>
                  <a:txBody>
                    <a:bodyPr/>
                    <a:lstStyle/>
                    <a:p>
                      <a:r>
                        <a:rPr lang="en-US" dirty="0">
                          <a:latin typeface="Barlow" panose="00000500000000000000" pitchFamily="2" charset="0"/>
                        </a:rPr>
                        <a:t>Direct Loan borrower with eligible loans.</a:t>
                      </a:r>
                    </a:p>
                  </a:txBody>
                  <a:tcPr/>
                </a:tc>
                <a:extLst>
                  <a:ext uri="{0D108BD9-81ED-4DB2-BD59-A6C34878D82A}">
                    <a16:rowId xmlns:a16="http://schemas.microsoft.com/office/drawing/2014/main" val="2723157947"/>
                  </a:ext>
                </a:extLst>
              </a:tr>
              <a:tr h="719018">
                <a:tc>
                  <a:txBody>
                    <a:bodyPr/>
                    <a:lstStyle/>
                    <a:p>
                      <a:r>
                        <a:rPr lang="en-US" b="1" dirty="0">
                          <a:latin typeface="Barlow" panose="00000500000000000000" pitchFamily="2" charset="0"/>
                        </a:rPr>
                        <a:t>Cap On Payment</a:t>
                      </a:r>
                    </a:p>
                  </a:txBody>
                  <a:tcPr>
                    <a:solidFill>
                      <a:srgbClr val="EBF1E9"/>
                    </a:solidFill>
                  </a:tcPr>
                </a:tc>
                <a:tc>
                  <a:txBody>
                    <a:bodyPr/>
                    <a:lstStyle/>
                    <a:p>
                      <a:r>
                        <a:rPr lang="en-US" dirty="0">
                          <a:latin typeface="Barlow" panose="00000500000000000000" pitchFamily="2" charset="0"/>
                        </a:rPr>
                        <a:t>None. Payment may exceed 10 Year Standard Plan</a:t>
                      </a:r>
                    </a:p>
                  </a:txBody>
                  <a:tcPr>
                    <a:solidFill>
                      <a:srgbClr val="EBF1E9"/>
                    </a:solidFill>
                  </a:tcPr>
                </a:tc>
                <a:tc>
                  <a:txBody>
                    <a:bodyPr/>
                    <a:lstStyle/>
                    <a:p>
                      <a:r>
                        <a:rPr lang="en-US" dirty="0">
                          <a:latin typeface="Barlow" panose="00000500000000000000" pitchFamily="2" charset="0"/>
                        </a:rPr>
                        <a:t>Not more than Standard 10 Year Plan</a:t>
                      </a:r>
                    </a:p>
                  </a:txBody>
                  <a:tcPr>
                    <a:solidFill>
                      <a:srgbClr val="EBF1E9"/>
                    </a:solidFill>
                  </a:tcPr>
                </a:tc>
                <a:tc>
                  <a:txBody>
                    <a:bodyPr/>
                    <a:lstStyle/>
                    <a:p>
                      <a:r>
                        <a:rPr lang="en-US" dirty="0">
                          <a:latin typeface="Barlow" panose="00000500000000000000" pitchFamily="2" charset="0"/>
                        </a:rPr>
                        <a:t>Not more than Standard 10 Year Plan</a:t>
                      </a:r>
                    </a:p>
                  </a:txBody>
                  <a:tcPr>
                    <a:solidFill>
                      <a:srgbClr val="EBF1E9"/>
                    </a:solidFill>
                  </a:tcPr>
                </a:tc>
                <a:tc>
                  <a:txBody>
                    <a:bodyPr/>
                    <a:lstStyle/>
                    <a:p>
                      <a:r>
                        <a:rPr lang="en-US" dirty="0">
                          <a:latin typeface="Barlow" panose="00000500000000000000" pitchFamily="2" charset="0"/>
                        </a:rPr>
                        <a:t>None. Payment may exceed 10 Year Standard Plan</a:t>
                      </a:r>
                    </a:p>
                  </a:txBody>
                  <a:tcPr>
                    <a:solidFill>
                      <a:srgbClr val="EBF1E9"/>
                    </a:solidFill>
                  </a:tcPr>
                </a:tc>
                <a:extLst>
                  <a:ext uri="{0D108BD9-81ED-4DB2-BD59-A6C34878D82A}">
                    <a16:rowId xmlns:a16="http://schemas.microsoft.com/office/drawing/2014/main" val="1141473063"/>
                  </a:ext>
                </a:extLst>
              </a:tr>
              <a:tr h="1643730">
                <a:tc>
                  <a:txBody>
                    <a:bodyPr/>
                    <a:lstStyle/>
                    <a:p>
                      <a:r>
                        <a:rPr lang="en-US" dirty="0">
                          <a:solidFill>
                            <a:schemeClr val="tx1"/>
                          </a:solidFill>
                          <a:latin typeface="Barlow" panose="00000500000000000000" pitchFamily="2" charset="0"/>
                        </a:rPr>
                        <a:t>Interest Subsidy</a:t>
                      </a:r>
                      <a:endParaRPr lang="en-US" b="1" dirty="0">
                        <a:solidFill>
                          <a:schemeClr val="tx1"/>
                        </a:solidFill>
                        <a:latin typeface="Barlow" panose="00000500000000000000" pitchFamily="2" charset="0"/>
                      </a:endParaRPr>
                    </a:p>
                  </a:txBody>
                  <a:tcPr>
                    <a:solidFill>
                      <a:srgbClr val="D5E3CF"/>
                    </a:solidFill>
                  </a:tcPr>
                </a:tc>
                <a:tc>
                  <a:txBody>
                    <a:bodyPr/>
                    <a:lstStyle/>
                    <a:p>
                      <a:r>
                        <a:rPr lang="en-US" b="0" dirty="0">
                          <a:solidFill>
                            <a:schemeClr val="tx1"/>
                          </a:solidFill>
                          <a:latin typeface="Barlow" panose="00000500000000000000" pitchFamily="2" charset="0"/>
                        </a:rPr>
                        <a:t>Subsidized Loans-Unpaid interest is 100% covered for the first 3 years and 50% covered thereafter.  Unsubsidized Loans- Unpaid interest is 50% covered for life of the loan.</a:t>
                      </a:r>
                    </a:p>
                  </a:txBody>
                  <a:tcPr>
                    <a:solidFill>
                      <a:srgbClr val="D5E3CF"/>
                    </a:solidFill>
                  </a:tcPr>
                </a:tc>
                <a:tc>
                  <a:txBody>
                    <a:bodyPr/>
                    <a:lstStyle/>
                    <a:p>
                      <a:r>
                        <a:rPr lang="en-US" b="0" dirty="0">
                          <a:solidFill>
                            <a:schemeClr val="tx1"/>
                          </a:solidFill>
                          <a:latin typeface="Barlow" panose="00000500000000000000" pitchFamily="2" charset="0"/>
                        </a:rPr>
                        <a:t>Subsidized Loans-Unpaid interest is 100% covered for the first 3 years.</a:t>
                      </a:r>
                    </a:p>
                  </a:txBody>
                  <a:tcPr>
                    <a:solidFill>
                      <a:srgbClr val="D5E3CF"/>
                    </a:solidFill>
                  </a:tcPr>
                </a:tc>
                <a:tc>
                  <a:txBody>
                    <a:bodyPr/>
                    <a:lstStyle/>
                    <a:p>
                      <a:r>
                        <a:rPr lang="en-US" b="0" dirty="0">
                          <a:solidFill>
                            <a:schemeClr val="tx1"/>
                          </a:solidFill>
                          <a:latin typeface="Barlow" panose="00000500000000000000" pitchFamily="2" charset="0"/>
                        </a:rPr>
                        <a:t>Subsidized Loans- Unpaid interest is 100% covered for the first 3 years.</a:t>
                      </a:r>
                    </a:p>
                  </a:txBody>
                  <a:tcPr>
                    <a:solidFill>
                      <a:srgbClr val="D5E3CF"/>
                    </a:solidFill>
                  </a:tcPr>
                </a:tc>
                <a:tc>
                  <a:txBody>
                    <a:bodyPr/>
                    <a:lstStyle/>
                    <a:p>
                      <a:r>
                        <a:rPr lang="en-US" b="0" dirty="0">
                          <a:solidFill>
                            <a:schemeClr val="tx1"/>
                          </a:solidFill>
                          <a:latin typeface="Barlow" panose="00000500000000000000" pitchFamily="2" charset="0"/>
                        </a:rPr>
                        <a:t>None.  Borrower is responsible for paying all interest that accrues.</a:t>
                      </a:r>
                    </a:p>
                  </a:txBody>
                  <a:tcPr>
                    <a:solidFill>
                      <a:srgbClr val="D5E3CF"/>
                    </a:solidFill>
                  </a:tcPr>
                </a:tc>
                <a:extLst>
                  <a:ext uri="{0D108BD9-81ED-4DB2-BD59-A6C34878D82A}">
                    <a16:rowId xmlns:a16="http://schemas.microsoft.com/office/drawing/2014/main" val="3972731067"/>
                  </a:ext>
                </a:extLst>
              </a:tr>
            </a:tbl>
          </a:graphicData>
        </a:graphic>
      </p:graphicFrame>
    </p:spTree>
    <p:extLst>
      <p:ext uri="{BB962C8B-B14F-4D97-AF65-F5344CB8AC3E}">
        <p14:creationId xmlns:p14="http://schemas.microsoft.com/office/powerpoint/2010/main" val="232120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5BF44434-343C-482F-8BE8-AD3D41C4ADA9}"/>
              </a:ext>
            </a:extLst>
          </p:cNvPr>
          <p:cNvSpPr>
            <a:spLocks noGrp="1"/>
          </p:cNvSpPr>
          <p:nvPr>
            <p:ph type="title"/>
          </p:nvPr>
        </p:nvSpPr>
        <p:spPr>
          <a:xfrm>
            <a:off x="822569" y="329080"/>
            <a:ext cx="8077200" cy="503237"/>
          </a:xfrm>
        </p:spPr>
        <p:txBody>
          <a:bodyPr>
            <a:normAutofit/>
          </a:bodyPr>
          <a:lstStyle/>
          <a:p>
            <a:r>
              <a:rPr lang="en-US" sz="2400" dirty="0"/>
              <a:t>Income-Driven-Repayment (IDR) Plans, Part 2</a:t>
            </a:r>
          </a:p>
        </p:txBody>
      </p:sp>
      <p:sp>
        <p:nvSpPr>
          <p:cNvPr id="4" name="Slide Number Placeholder 3">
            <a:extLst>
              <a:ext uri="{FF2B5EF4-FFF2-40B4-BE49-F238E27FC236}">
                <a16:creationId xmlns:a16="http://schemas.microsoft.com/office/drawing/2014/main" id="{3B8A5365-212F-42F0-B385-BEEC6CD27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100" b="1" i="0" u="none" strike="noStrike" kern="1200" cap="none" spc="0" normalizeH="0" baseline="0" noProof="0" dirty="0">
              <a:ln>
                <a:noFill/>
              </a:ln>
              <a:solidFill>
                <a:srgbClr val="414042"/>
              </a:solidFill>
              <a:effectLst/>
              <a:uLnTx/>
              <a:uFillTx/>
              <a:latin typeface="Barlow" panose="00000500000000000000" pitchFamily="2" charset="0"/>
              <a:ea typeface="+mn-ea"/>
              <a:cs typeface="+mn-cs"/>
            </a:endParaRPr>
          </a:p>
        </p:txBody>
      </p:sp>
      <p:graphicFrame>
        <p:nvGraphicFramePr>
          <p:cNvPr id="17" name="Table 17">
            <a:extLst>
              <a:ext uri="{FF2B5EF4-FFF2-40B4-BE49-F238E27FC236}">
                <a16:creationId xmlns:a16="http://schemas.microsoft.com/office/drawing/2014/main" id="{B4D24460-801E-4F00-A4A4-341F8A4AB09B}"/>
              </a:ext>
            </a:extLst>
          </p:cNvPr>
          <p:cNvGraphicFramePr>
            <a:graphicFrameLocks noGrp="1"/>
          </p:cNvGraphicFramePr>
          <p:nvPr>
            <p:ph idx="1"/>
          </p:nvPr>
        </p:nvGraphicFramePr>
        <p:xfrm>
          <a:off x="304800" y="914400"/>
          <a:ext cx="8610600" cy="4999183"/>
        </p:xfrm>
        <a:graphic>
          <a:graphicData uri="http://schemas.openxmlformats.org/drawingml/2006/table">
            <a:tbl>
              <a:tblPr firstRow="1" lastRow="1" bandRow="1">
                <a:tableStyleId>{93296810-A885-4BE3-A3E7-6D5BEEA58F35}</a:tableStyleId>
              </a:tblPr>
              <a:tblGrid>
                <a:gridCol w="1713412">
                  <a:extLst>
                    <a:ext uri="{9D8B030D-6E8A-4147-A177-3AD203B41FA5}">
                      <a16:colId xmlns:a16="http://schemas.microsoft.com/office/drawing/2014/main" val="1982561644"/>
                    </a:ext>
                  </a:extLst>
                </a:gridCol>
                <a:gridCol w="1724297">
                  <a:extLst>
                    <a:ext uri="{9D8B030D-6E8A-4147-A177-3AD203B41FA5}">
                      <a16:colId xmlns:a16="http://schemas.microsoft.com/office/drawing/2014/main" val="1235815107"/>
                    </a:ext>
                  </a:extLst>
                </a:gridCol>
                <a:gridCol w="1724297">
                  <a:extLst>
                    <a:ext uri="{9D8B030D-6E8A-4147-A177-3AD203B41FA5}">
                      <a16:colId xmlns:a16="http://schemas.microsoft.com/office/drawing/2014/main" val="714775271"/>
                    </a:ext>
                  </a:extLst>
                </a:gridCol>
                <a:gridCol w="1724297">
                  <a:extLst>
                    <a:ext uri="{9D8B030D-6E8A-4147-A177-3AD203B41FA5}">
                      <a16:colId xmlns:a16="http://schemas.microsoft.com/office/drawing/2014/main" val="3944574892"/>
                    </a:ext>
                  </a:extLst>
                </a:gridCol>
                <a:gridCol w="1724297">
                  <a:extLst>
                    <a:ext uri="{9D8B030D-6E8A-4147-A177-3AD203B41FA5}">
                      <a16:colId xmlns:a16="http://schemas.microsoft.com/office/drawing/2014/main" val="2176881611"/>
                    </a:ext>
                  </a:extLst>
                </a:gridCol>
              </a:tblGrid>
              <a:tr h="495763">
                <a:tc>
                  <a:txBody>
                    <a:bodyPr/>
                    <a:lstStyle/>
                    <a:p>
                      <a:r>
                        <a:rPr lang="en-US" sz="1600" dirty="0">
                          <a:latin typeface="Barlow" panose="00000500000000000000" pitchFamily="2" charset="0"/>
                        </a:rPr>
                        <a:t>Plan Feature</a:t>
                      </a:r>
                      <a:endParaRPr lang="en-US" sz="1600" b="1" dirty="0">
                        <a:latin typeface="Barlow" panose="00000500000000000000" pitchFamily="2" charset="0"/>
                      </a:endParaRPr>
                    </a:p>
                  </a:txBody>
                  <a:tcPr/>
                </a:tc>
                <a:tc>
                  <a:txBody>
                    <a:bodyPr/>
                    <a:lstStyle/>
                    <a:p>
                      <a:pPr algn="ctr"/>
                      <a:r>
                        <a:rPr lang="en-US" sz="1600" dirty="0">
                          <a:latin typeface="Barlow" panose="00000500000000000000" pitchFamily="2" charset="0"/>
                        </a:rPr>
                        <a:t>REPAYE</a:t>
                      </a:r>
                      <a:endParaRPr lang="en-US" sz="1600" b="1" dirty="0">
                        <a:latin typeface="Barlow" panose="00000500000000000000" pitchFamily="2" charset="0"/>
                      </a:endParaRPr>
                    </a:p>
                  </a:txBody>
                  <a:tcPr/>
                </a:tc>
                <a:tc>
                  <a:txBody>
                    <a:bodyPr/>
                    <a:lstStyle/>
                    <a:p>
                      <a:pPr algn="ctr"/>
                      <a:r>
                        <a:rPr lang="en-US" sz="1600" dirty="0">
                          <a:latin typeface="Barlow" panose="00000500000000000000" pitchFamily="2" charset="0"/>
                        </a:rPr>
                        <a:t>PAYE</a:t>
                      </a:r>
                      <a:endParaRPr lang="en-US" sz="1600" b="1" dirty="0">
                        <a:latin typeface="Barlow" panose="00000500000000000000" pitchFamily="2" charset="0"/>
                      </a:endParaRPr>
                    </a:p>
                  </a:txBody>
                  <a:tcPr/>
                </a:tc>
                <a:tc>
                  <a:txBody>
                    <a:bodyPr/>
                    <a:lstStyle/>
                    <a:p>
                      <a:pPr algn="ctr"/>
                      <a:r>
                        <a:rPr lang="en-US" sz="1600" dirty="0">
                          <a:latin typeface="Barlow" panose="00000500000000000000" pitchFamily="2" charset="0"/>
                        </a:rPr>
                        <a:t>IBR</a:t>
                      </a:r>
                      <a:endParaRPr lang="en-US" sz="1600" b="1" dirty="0">
                        <a:latin typeface="Barlow" panose="00000500000000000000" pitchFamily="2" charset="0"/>
                      </a:endParaRPr>
                    </a:p>
                  </a:txBody>
                  <a:tcPr/>
                </a:tc>
                <a:tc>
                  <a:txBody>
                    <a:bodyPr/>
                    <a:lstStyle/>
                    <a:p>
                      <a:pPr algn="ctr"/>
                      <a:r>
                        <a:rPr lang="en-US" sz="1600" dirty="0">
                          <a:latin typeface="Barlow" panose="00000500000000000000" pitchFamily="2" charset="0"/>
                        </a:rPr>
                        <a:t>ICR</a:t>
                      </a:r>
                      <a:endParaRPr lang="en-US" sz="1600" b="1" dirty="0">
                        <a:latin typeface="Barlow" panose="00000500000000000000" pitchFamily="2" charset="0"/>
                      </a:endParaRPr>
                    </a:p>
                  </a:txBody>
                  <a:tcPr/>
                </a:tc>
                <a:extLst>
                  <a:ext uri="{0D108BD9-81ED-4DB2-BD59-A6C34878D82A}">
                    <a16:rowId xmlns:a16="http://schemas.microsoft.com/office/drawing/2014/main" val="685517956"/>
                  </a:ext>
                </a:extLst>
              </a:tr>
              <a:tr h="897986">
                <a:tc>
                  <a:txBody>
                    <a:bodyPr/>
                    <a:lstStyle/>
                    <a:p>
                      <a:r>
                        <a:rPr lang="en-US" b="1" dirty="0">
                          <a:latin typeface="Barlow" panose="00000500000000000000" pitchFamily="2" charset="0"/>
                        </a:rPr>
                        <a:t>Married Borrowers</a:t>
                      </a:r>
                      <a:endParaRPr lang="en-US" b="1" dirty="0">
                        <a:solidFill>
                          <a:schemeClr val="tx1"/>
                        </a:solidFill>
                        <a:latin typeface="Barlow" panose="00000500000000000000" pitchFamily="2" charset="0"/>
                      </a:endParaRPr>
                    </a:p>
                  </a:txBody>
                  <a:tcPr/>
                </a:tc>
                <a:tc>
                  <a:txBody>
                    <a:bodyPr/>
                    <a:lstStyle/>
                    <a:p>
                      <a:r>
                        <a:rPr lang="en-US" dirty="0">
                          <a:latin typeface="Barlow" panose="00000500000000000000" pitchFamily="2" charset="0"/>
                        </a:rPr>
                        <a:t>Payment is based on combined income and loan debt of you &amp; your spouse regardless of how you file taxes.</a:t>
                      </a:r>
                      <a:endParaRPr lang="en-US" b="0" dirty="0">
                        <a:solidFill>
                          <a:schemeClr val="tx1"/>
                        </a:solidFill>
                        <a:latin typeface="Barlow" panose="00000500000000000000" pitchFamily="2" charset="0"/>
                      </a:endParaRPr>
                    </a:p>
                  </a:txBody>
                  <a:tcPr/>
                </a:tc>
                <a:tc>
                  <a:txBody>
                    <a:bodyPr/>
                    <a:lstStyle/>
                    <a:p>
                      <a:r>
                        <a:rPr lang="en-US" dirty="0">
                          <a:latin typeface="Barlow" panose="00000500000000000000" pitchFamily="2" charset="0"/>
                        </a:rPr>
                        <a:t>Payment is based on your income and loan debt alone only if you file taxes “Married &amp; Separately”</a:t>
                      </a:r>
                      <a:endParaRPr lang="en-US" b="0" dirty="0">
                        <a:solidFill>
                          <a:schemeClr val="tx1"/>
                        </a:solidFill>
                        <a:latin typeface="Barlow" panose="00000500000000000000" pitchFamily="2" charset="0"/>
                      </a:endParaRPr>
                    </a:p>
                  </a:txBody>
                  <a:tcPr/>
                </a:tc>
                <a:tc>
                  <a:txBody>
                    <a:bodyPr/>
                    <a:lstStyle/>
                    <a:p>
                      <a:r>
                        <a:rPr lang="en-US" dirty="0">
                          <a:latin typeface="Barlow" panose="00000500000000000000" pitchFamily="2" charset="0"/>
                        </a:rPr>
                        <a:t>Payment is based on your income and loan debt alone only if you file taxes “Married &amp; Separately”</a:t>
                      </a:r>
                      <a:endParaRPr lang="en-US" b="0" dirty="0">
                        <a:solidFill>
                          <a:schemeClr val="tx1"/>
                        </a:solidFill>
                        <a:latin typeface="Barlow" panose="00000500000000000000" pitchFamily="2" charset="0"/>
                      </a:endParaRPr>
                    </a:p>
                  </a:txBody>
                  <a:tcPr/>
                </a:tc>
                <a:tc>
                  <a:txBody>
                    <a:bodyPr/>
                    <a:lstStyle/>
                    <a:p>
                      <a:r>
                        <a:rPr lang="en-US" dirty="0">
                          <a:latin typeface="Barlow" panose="00000500000000000000" pitchFamily="2" charset="0"/>
                        </a:rPr>
                        <a:t>Payment is based on your income and loan debt alone only if you file taxes “Married &amp; Separately”</a:t>
                      </a:r>
                      <a:endParaRPr lang="en-US" b="0" dirty="0">
                        <a:solidFill>
                          <a:schemeClr val="tx1"/>
                        </a:solidFill>
                        <a:latin typeface="Barlow" panose="00000500000000000000" pitchFamily="2" charset="0"/>
                      </a:endParaRPr>
                    </a:p>
                  </a:txBody>
                  <a:tcPr/>
                </a:tc>
                <a:extLst>
                  <a:ext uri="{0D108BD9-81ED-4DB2-BD59-A6C34878D82A}">
                    <a16:rowId xmlns:a16="http://schemas.microsoft.com/office/drawing/2014/main" val="4080344745"/>
                  </a:ext>
                </a:extLst>
              </a:tr>
              <a:tr h="2095080">
                <a:tc>
                  <a:txBody>
                    <a:bodyPr/>
                    <a:lstStyle/>
                    <a:p>
                      <a:r>
                        <a:rPr lang="en-US" dirty="0">
                          <a:solidFill>
                            <a:schemeClr val="tx1"/>
                          </a:solidFill>
                          <a:latin typeface="Barlow" panose="00000500000000000000" pitchFamily="2" charset="0"/>
                        </a:rPr>
                        <a:t>Interest Capitalization</a:t>
                      </a:r>
                      <a:endParaRPr lang="en-US" b="1" dirty="0">
                        <a:solidFill>
                          <a:schemeClr val="tx1"/>
                        </a:solidFill>
                        <a:latin typeface="Barlow" panose="00000500000000000000" pitchFamily="2" charset="0"/>
                      </a:endParaRPr>
                    </a:p>
                  </a:txBody>
                  <a:tcPr>
                    <a:solidFill>
                      <a:srgbClr val="EBF1E9"/>
                    </a:solidFill>
                  </a:tcPr>
                </a:tc>
                <a:tc>
                  <a:txBody>
                    <a:bodyPr/>
                    <a:lstStyle/>
                    <a:p>
                      <a:r>
                        <a:rPr lang="en-US" b="0" dirty="0">
                          <a:solidFill>
                            <a:schemeClr val="tx1"/>
                          </a:solidFill>
                          <a:latin typeface="Barlow" panose="00000500000000000000" pitchFamily="2" charset="0"/>
                        </a:rPr>
                        <a:t>Interest is capitalized if you fail to re-certify or if you leave the plan voluntarily.</a:t>
                      </a:r>
                    </a:p>
                  </a:txBody>
                  <a:tcPr>
                    <a:solidFill>
                      <a:srgbClr val="EBF1E9"/>
                    </a:solidFill>
                  </a:tcPr>
                </a:tc>
                <a:tc>
                  <a:txBody>
                    <a:bodyPr/>
                    <a:lstStyle/>
                    <a:p>
                      <a:r>
                        <a:rPr lang="en-US" b="0" dirty="0">
                          <a:solidFill>
                            <a:schemeClr val="tx1"/>
                          </a:solidFill>
                          <a:latin typeface="Barlow" panose="00000500000000000000" pitchFamily="2" charset="0"/>
                        </a:rPr>
                        <a:t>Interest is capitalized if you no longer meet the “Partial Financial Hardship” requirement, if you fail to re-certify or if you leave the plan voluntarily. Interest will capitalize until the outstanding principal is 10% greater than it was when you entered the plan.</a:t>
                      </a:r>
                    </a:p>
                  </a:txBody>
                  <a:tcPr>
                    <a:solidFill>
                      <a:srgbClr val="EBF1E9"/>
                    </a:solidFill>
                  </a:tcPr>
                </a:tc>
                <a:tc>
                  <a:txBody>
                    <a:bodyPr/>
                    <a:lstStyle/>
                    <a:p>
                      <a:r>
                        <a:rPr lang="en-US" b="0" dirty="0">
                          <a:solidFill>
                            <a:schemeClr val="tx1"/>
                          </a:solidFill>
                          <a:latin typeface="Barlow" panose="00000500000000000000" pitchFamily="2" charset="0"/>
                        </a:rPr>
                        <a:t>Interest is capitalized if you no longer meet the “Partial Financial Hardship” requirement, if you fail to re-certify or if you leave the plan voluntarily.  There is no cap on the capitalization.</a:t>
                      </a:r>
                    </a:p>
                  </a:txBody>
                  <a:tcPr>
                    <a:solidFill>
                      <a:srgbClr val="EBF1E9"/>
                    </a:solidFill>
                  </a:tcPr>
                </a:tc>
                <a:tc>
                  <a:txBody>
                    <a:bodyPr/>
                    <a:lstStyle/>
                    <a:p>
                      <a:r>
                        <a:rPr lang="en-US" b="0" dirty="0">
                          <a:solidFill>
                            <a:schemeClr val="tx1"/>
                          </a:solidFill>
                          <a:latin typeface="Barlow" panose="00000500000000000000" pitchFamily="2" charset="0"/>
                        </a:rPr>
                        <a:t>Unpaid interest is capitalized annually until the outstanding principal is 10% greater than it was when your loans entered repayment.</a:t>
                      </a:r>
                    </a:p>
                  </a:txBody>
                  <a:tcPr>
                    <a:solidFill>
                      <a:srgbClr val="EBF1E9"/>
                    </a:solidFill>
                  </a:tcPr>
                </a:tc>
                <a:extLst>
                  <a:ext uri="{0D108BD9-81ED-4DB2-BD59-A6C34878D82A}">
                    <a16:rowId xmlns:a16="http://schemas.microsoft.com/office/drawing/2014/main" val="3972731067"/>
                  </a:ext>
                </a:extLst>
              </a:tr>
            </a:tbl>
          </a:graphicData>
        </a:graphic>
      </p:graphicFrame>
    </p:spTree>
    <p:extLst>
      <p:ext uri="{BB962C8B-B14F-4D97-AF65-F5344CB8AC3E}">
        <p14:creationId xmlns:p14="http://schemas.microsoft.com/office/powerpoint/2010/main" val="3963176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5BF44434-343C-482F-8BE8-AD3D41C4ADA9}"/>
              </a:ext>
            </a:extLst>
          </p:cNvPr>
          <p:cNvSpPr>
            <a:spLocks noGrp="1"/>
          </p:cNvSpPr>
          <p:nvPr>
            <p:ph type="title"/>
          </p:nvPr>
        </p:nvSpPr>
        <p:spPr>
          <a:xfrm>
            <a:off x="857738" y="286621"/>
            <a:ext cx="8077200" cy="503237"/>
          </a:xfrm>
        </p:spPr>
        <p:txBody>
          <a:bodyPr>
            <a:normAutofit/>
          </a:bodyPr>
          <a:lstStyle/>
          <a:p>
            <a:r>
              <a:rPr lang="en-US" sz="2400" dirty="0"/>
              <a:t>Income-Driven-Repayment (IDR) Plans, Part 3</a:t>
            </a:r>
          </a:p>
        </p:txBody>
      </p:sp>
      <p:sp>
        <p:nvSpPr>
          <p:cNvPr id="4" name="Slide Number Placeholder 3">
            <a:extLst>
              <a:ext uri="{FF2B5EF4-FFF2-40B4-BE49-F238E27FC236}">
                <a16:creationId xmlns:a16="http://schemas.microsoft.com/office/drawing/2014/main" id="{3B8A5365-212F-42F0-B385-BEEC6CD27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734B-BE99-4B13-8B3B-73BDADC290B3}" type="slidenum">
              <a:rPr kumimoji="0" lang="en-US" sz="1100" b="1" i="0" u="none" strike="noStrike" kern="1200" cap="none" spc="0" normalizeH="0" baseline="0" noProof="0" smtClean="0">
                <a:ln>
                  <a:noFill/>
                </a:ln>
                <a:solidFill>
                  <a:srgbClr val="414042"/>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100" b="1" i="0" u="none" strike="noStrike" kern="1200" cap="none" spc="0" normalizeH="0" baseline="0" noProof="0" dirty="0">
              <a:ln>
                <a:noFill/>
              </a:ln>
              <a:solidFill>
                <a:srgbClr val="414042"/>
              </a:solidFill>
              <a:effectLst/>
              <a:uLnTx/>
              <a:uFillTx/>
              <a:latin typeface="Barlow" panose="00000500000000000000" pitchFamily="2" charset="0"/>
              <a:ea typeface="+mn-ea"/>
              <a:cs typeface="+mn-cs"/>
            </a:endParaRPr>
          </a:p>
        </p:txBody>
      </p:sp>
      <p:graphicFrame>
        <p:nvGraphicFramePr>
          <p:cNvPr id="17" name="Table 17">
            <a:extLst>
              <a:ext uri="{FF2B5EF4-FFF2-40B4-BE49-F238E27FC236}">
                <a16:creationId xmlns:a16="http://schemas.microsoft.com/office/drawing/2014/main" id="{B4D24460-801E-4F00-A4A4-341F8A4AB09B}"/>
              </a:ext>
            </a:extLst>
          </p:cNvPr>
          <p:cNvGraphicFramePr>
            <a:graphicFrameLocks noGrp="1"/>
          </p:cNvGraphicFramePr>
          <p:nvPr>
            <p:ph idx="1"/>
          </p:nvPr>
        </p:nvGraphicFramePr>
        <p:xfrm>
          <a:off x="304800" y="914400"/>
          <a:ext cx="8610600" cy="3673303"/>
        </p:xfrm>
        <a:graphic>
          <a:graphicData uri="http://schemas.openxmlformats.org/drawingml/2006/table">
            <a:tbl>
              <a:tblPr firstRow="1" lastRow="1" bandRow="1">
                <a:tableStyleId>{93296810-A885-4BE3-A3E7-6D5BEEA58F35}</a:tableStyleId>
              </a:tblPr>
              <a:tblGrid>
                <a:gridCol w="1713412">
                  <a:extLst>
                    <a:ext uri="{9D8B030D-6E8A-4147-A177-3AD203B41FA5}">
                      <a16:colId xmlns:a16="http://schemas.microsoft.com/office/drawing/2014/main" val="1982561644"/>
                    </a:ext>
                  </a:extLst>
                </a:gridCol>
                <a:gridCol w="1724297">
                  <a:extLst>
                    <a:ext uri="{9D8B030D-6E8A-4147-A177-3AD203B41FA5}">
                      <a16:colId xmlns:a16="http://schemas.microsoft.com/office/drawing/2014/main" val="1235815107"/>
                    </a:ext>
                  </a:extLst>
                </a:gridCol>
                <a:gridCol w="1724297">
                  <a:extLst>
                    <a:ext uri="{9D8B030D-6E8A-4147-A177-3AD203B41FA5}">
                      <a16:colId xmlns:a16="http://schemas.microsoft.com/office/drawing/2014/main" val="714775271"/>
                    </a:ext>
                  </a:extLst>
                </a:gridCol>
                <a:gridCol w="1724297">
                  <a:extLst>
                    <a:ext uri="{9D8B030D-6E8A-4147-A177-3AD203B41FA5}">
                      <a16:colId xmlns:a16="http://schemas.microsoft.com/office/drawing/2014/main" val="3944574892"/>
                    </a:ext>
                  </a:extLst>
                </a:gridCol>
                <a:gridCol w="1724297">
                  <a:extLst>
                    <a:ext uri="{9D8B030D-6E8A-4147-A177-3AD203B41FA5}">
                      <a16:colId xmlns:a16="http://schemas.microsoft.com/office/drawing/2014/main" val="2176881611"/>
                    </a:ext>
                  </a:extLst>
                </a:gridCol>
              </a:tblGrid>
              <a:tr h="495763">
                <a:tc>
                  <a:txBody>
                    <a:bodyPr/>
                    <a:lstStyle/>
                    <a:p>
                      <a:r>
                        <a:rPr lang="en-US" sz="1600" dirty="0">
                          <a:latin typeface="Barlow" panose="00000500000000000000" pitchFamily="2" charset="0"/>
                        </a:rPr>
                        <a:t>Plan Feature</a:t>
                      </a:r>
                      <a:endParaRPr lang="en-US" sz="1600" b="1" dirty="0">
                        <a:latin typeface="Barlow" panose="00000500000000000000" pitchFamily="2" charset="0"/>
                      </a:endParaRPr>
                    </a:p>
                  </a:txBody>
                  <a:tcPr/>
                </a:tc>
                <a:tc>
                  <a:txBody>
                    <a:bodyPr/>
                    <a:lstStyle/>
                    <a:p>
                      <a:pPr algn="ctr"/>
                      <a:r>
                        <a:rPr lang="en-US" sz="1600" dirty="0">
                          <a:latin typeface="Barlow" panose="00000500000000000000" pitchFamily="2" charset="0"/>
                        </a:rPr>
                        <a:t>REPAYE</a:t>
                      </a:r>
                      <a:endParaRPr lang="en-US" sz="1600" b="1" dirty="0">
                        <a:latin typeface="Barlow" panose="00000500000000000000" pitchFamily="2" charset="0"/>
                      </a:endParaRPr>
                    </a:p>
                  </a:txBody>
                  <a:tcPr/>
                </a:tc>
                <a:tc>
                  <a:txBody>
                    <a:bodyPr/>
                    <a:lstStyle/>
                    <a:p>
                      <a:pPr algn="ctr"/>
                      <a:r>
                        <a:rPr lang="en-US" sz="1600" dirty="0">
                          <a:latin typeface="Barlow" panose="00000500000000000000" pitchFamily="2" charset="0"/>
                        </a:rPr>
                        <a:t>PAYE</a:t>
                      </a:r>
                      <a:endParaRPr lang="en-US" sz="1600" b="1" dirty="0">
                        <a:latin typeface="Barlow" panose="00000500000000000000" pitchFamily="2" charset="0"/>
                      </a:endParaRPr>
                    </a:p>
                  </a:txBody>
                  <a:tcPr/>
                </a:tc>
                <a:tc>
                  <a:txBody>
                    <a:bodyPr/>
                    <a:lstStyle/>
                    <a:p>
                      <a:pPr algn="ctr"/>
                      <a:r>
                        <a:rPr lang="en-US" sz="1600" dirty="0">
                          <a:latin typeface="Barlow" panose="00000500000000000000" pitchFamily="2" charset="0"/>
                        </a:rPr>
                        <a:t>IBR</a:t>
                      </a:r>
                      <a:endParaRPr lang="en-US" sz="1600" b="1" dirty="0">
                        <a:latin typeface="Barlow" panose="00000500000000000000" pitchFamily="2" charset="0"/>
                      </a:endParaRPr>
                    </a:p>
                  </a:txBody>
                  <a:tcPr/>
                </a:tc>
                <a:tc>
                  <a:txBody>
                    <a:bodyPr/>
                    <a:lstStyle/>
                    <a:p>
                      <a:pPr algn="ctr"/>
                      <a:r>
                        <a:rPr lang="en-US" sz="1600" dirty="0">
                          <a:latin typeface="Barlow" panose="00000500000000000000" pitchFamily="2" charset="0"/>
                        </a:rPr>
                        <a:t>ICR</a:t>
                      </a:r>
                      <a:endParaRPr lang="en-US" sz="1600" b="1" dirty="0">
                        <a:latin typeface="Barlow" panose="00000500000000000000" pitchFamily="2" charset="0"/>
                      </a:endParaRPr>
                    </a:p>
                  </a:txBody>
                  <a:tcPr/>
                </a:tc>
                <a:extLst>
                  <a:ext uri="{0D108BD9-81ED-4DB2-BD59-A6C34878D82A}">
                    <a16:rowId xmlns:a16="http://schemas.microsoft.com/office/drawing/2014/main" val="685517956"/>
                  </a:ext>
                </a:extLst>
              </a:tr>
              <a:tr h="897986">
                <a:tc>
                  <a:txBody>
                    <a:bodyPr/>
                    <a:lstStyle/>
                    <a:p>
                      <a:r>
                        <a:rPr lang="en-US" b="1" dirty="0">
                          <a:solidFill>
                            <a:schemeClr val="tx1"/>
                          </a:solidFill>
                          <a:latin typeface="Barlow" panose="00000500000000000000" pitchFamily="2" charset="0"/>
                        </a:rPr>
                        <a:t>Forgiveness Period</a:t>
                      </a:r>
                    </a:p>
                  </a:txBody>
                  <a:tcPr>
                    <a:solidFill>
                      <a:srgbClr val="E2F0D9"/>
                    </a:solidFill>
                  </a:tcPr>
                </a:tc>
                <a:tc>
                  <a:txBody>
                    <a:bodyPr/>
                    <a:lstStyle/>
                    <a:p>
                      <a:r>
                        <a:rPr lang="en-US" b="0" dirty="0">
                          <a:solidFill>
                            <a:schemeClr val="tx1"/>
                          </a:solidFill>
                          <a:latin typeface="Barlow" panose="00000500000000000000" pitchFamily="2" charset="0"/>
                        </a:rPr>
                        <a:t>Eligible undergraduate loans: Remaining balances are forgiven after 20 years of qualifying payments.</a:t>
                      </a:r>
                    </a:p>
                    <a:p>
                      <a:r>
                        <a:rPr lang="en-US" b="0" dirty="0">
                          <a:solidFill>
                            <a:schemeClr val="tx1"/>
                          </a:solidFill>
                          <a:latin typeface="Barlow" panose="00000500000000000000" pitchFamily="2" charset="0"/>
                        </a:rPr>
                        <a:t>Eligible graduate loans: </a:t>
                      </a:r>
                    </a:p>
                    <a:p>
                      <a:r>
                        <a:rPr lang="en-US" b="0" dirty="0">
                          <a:solidFill>
                            <a:schemeClr val="tx1"/>
                          </a:solidFill>
                          <a:latin typeface="Barlow" panose="00000500000000000000" pitchFamily="2" charset="0"/>
                        </a:rPr>
                        <a:t>Remaining balances are forgiven after 25 years of qualifying payments.</a:t>
                      </a:r>
                    </a:p>
                    <a:p>
                      <a:r>
                        <a:rPr lang="en-US" b="0" dirty="0">
                          <a:solidFill>
                            <a:schemeClr val="tx1"/>
                          </a:solidFill>
                          <a:latin typeface="Barlow" panose="00000500000000000000" pitchFamily="2" charset="0"/>
                        </a:rPr>
                        <a:t>Forgiven balances may be taxable.</a:t>
                      </a:r>
                    </a:p>
                  </a:txBody>
                  <a:tcPr>
                    <a:solidFill>
                      <a:srgbClr val="E2F0D9"/>
                    </a:solidFill>
                  </a:tcPr>
                </a:tc>
                <a:tc>
                  <a:txBody>
                    <a:bodyPr/>
                    <a:lstStyle/>
                    <a:p>
                      <a:r>
                        <a:rPr lang="en-US" b="0" dirty="0">
                          <a:solidFill>
                            <a:schemeClr val="tx1"/>
                          </a:solidFill>
                          <a:latin typeface="Barlow" panose="00000500000000000000" pitchFamily="2" charset="0"/>
                        </a:rPr>
                        <a:t>Remaining balances are forgiven after 20 years of qualifying payments.</a:t>
                      </a:r>
                    </a:p>
                    <a:p>
                      <a:r>
                        <a:rPr lang="en-US" b="0" dirty="0">
                          <a:solidFill>
                            <a:schemeClr val="tx1"/>
                          </a:solidFill>
                          <a:latin typeface="Barlow" panose="00000500000000000000" pitchFamily="2" charset="0"/>
                        </a:rPr>
                        <a:t>Forgiven balances may be taxable.</a:t>
                      </a:r>
                    </a:p>
                  </a:txBody>
                  <a:tcPr>
                    <a:solidFill>
                      <a:srgbClr val="E2F0D9"/>
                    </a:solidFill>
                  </a:tcPr>
                </a:tc>
                <a:tc>
                  <a:txBody>
                    <a:bodyPr/>
                    <a:lstStyle/>
                    <a:p>
                      <a:r>
                        <a:rPr lang="en-US" b="0" dirty="0">
                          <a:solidFill>
                            <a:schemeClr val="tx1"/>
                          </a:solidFill>
                          <a:latin typeface="Barlow" panose="00000500000000000000" pitchFamily="2" charset="0"/>
                        </a:rPr>
                        <a:t>Remaining balances are forgiven after 20 years if you are a “New Borrower” (after July 1, 2014) or 25 years if you are an “Old Borrower” (before July 1, 2014).  Forgiven balances may be taxable.</a:t>
                      </a:r>
                    </a:p>
                  </a:txBody>
                  <a:tcPr>
                    <a:solidFill>
                      <a:srgbClr val="E2F0D9"/>
                    </a:solidFill>
                  </a:tcPr>
                </a:tc>
                <a:tc>
                  <a:txBody>
                    <a:bodyPr/>
                    <a:lstStyle/>
                    <a:p>
                      <a:r>
                        <a:rPr lang="en-US" b="0" dirty="0">
                          <a:solidFill>
                            <a:schemeClr val="tx1"/>
                          </a:solidFill>
                          <a:latin typeface="Barlow" panose="00000500000000000000" pitchFamily="2" charset="0"/>
                        </a:rPr>
                        <a:t>Remaining balances are forgiven after 25 years of qualifying payments.</a:t>
                      </a:r>
                    </a:p>
                    <a:p>
                      <a:r>
                        <a:rPr lang="en-US" b="0" dirty="0">
                          <a:solidFill>
                            <a:schemeClr val="tx1"/>
                          </a:solidFill>
                          <a:latin typeface="Barlow" panose="00000500000000000000" pitchFamily="2" charset="0"/>
                        </a:rPr>
                        <a:t>Forgiven balances may be taxable.</a:t>
                      </a:r>
                    </a:p>
                  </a:txBody>
                  <a:tcPr>
                    <a:solidFill>
                      <a:srgbClr val="E2F0D9"/>
                    </a:solidFill>
                  </a:tcPr>
                </a:tc>
                <a:extLst>
                  <a:ext uri="{0D108BD9-81ED-4DB2-BD59-A6C34878D82A}">
                    <a16:rowId xmlns:a16="http://schemas.microsoft.com/office/drawing/2014/main" val="4080344745"/>
                  </a:ext>
                </a:extLst>
              </a:tr>
            </a:tbl>
          </a:graphicData>
        </a:graphic>
      </p:graphicFrame>
    </p:spTree>
    <p:extLst>
      <p:ext uri="{BB962C8B-B14F-4D97-AF65-F5344CB8AC3E}">
        <p14:creationId xmlns:p14="http://schemas.microsoft.com/office/powerpoint/2010/main" val="105297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Federal Student Loan Repayment Plans, (Cont’d)</a:t>
            </a:r>
          </a:p>
        </p:txBody>
      </p:sp>
      <p:sp>
        <p:nvSpPr>
          <p:cNvPr id="6" name="object 10">
            <a:extLst>
              <a:ext uri="{FF2B5EF4-FFF2-40B4-BE49-F238E27FC236}">
                <a16:creationId xmlns:a16="http://schemas.microsoft.com/office/drawing/2014/main" id="{6ECA15F9-CB39-4357-9BDC-26F6D780586F}"/>
              </a:ext>
            </a:extLst>
          </p:cNvPr>
          <p:cNvSpPr txBox="1"/>
          <p:nvPr/>
        </p:nvSpPr>
        <p:spPr>
          <a:xfrm>
            <a:off x="533400" y="1757407"/>
            <a:ext cx="7738745" cy="936154"/>
          </a:xfrm>
          <a:prstGeom prst="rect">
            <a:avLst/>
          </a:prstGeom>
        </p:spPr>
        <p:txBody>
          <a:bodyPr vert="horz" wrap="square" lIns="0" tIns="12700" rIns="0" bIns="0" rtlCol="0">
            <a:spAutoFit/>
          </a:bodyPr>
          <a:lstStyle/>
          <a:p>
            <a:pPr marL="12065" marR="178435" lvl="0" algn="l" defTabSz="914400" rtl="0" eaLnBrk="1" fontAlgn="auto" latinLnBrk="0" hangingPunct="1">
              <a:lnSpc>
                <a:spcPct val="100000"/>
              </a:lnSpc>
              <a:spcBef>
                <a:spcPts val="100"/>
              </a:spcBef>
              <a:spcAft>
                <a:spcPts val="0"/>
              </a:spcAft>
              <a:buClrTx/>
              <a:buSzTx/>
              <a:tabLst>
                <a:tab pos="354965" algn="l"/>
                <a:tab pos="355600" algn="l"/>
              </a:tabLst>
              <a:defRPr/>
            </a:pPr>
            <a:r>
              <a:rPr kumimoji="0" lang="en-US" sz="2000" b="1" i="0" u="none" strike="noStrike" kern="1200" cap="none" spc="-5" normalizeH="0" baseline="0" noProof="0" dirty="0">
                <a:ln>
                  <a:noFill/>
                </a:ln>
                <a:solidFill>
                  <a:prstClr val="black"/>
                </a:solidFill>
                <a:effectLst/>
                <a:uLnTx/>
                <a:uFillTx/>
                <a:latin typeface="Barlow"/>
                <a:ea typeface="+mn-ea"/>
                <a:cs typeface="Barlow"/>
              </a:rPr>
              <a:t>Traditional Plans for Consolidated Loans:  </a:t>
            </a:r>
            <a:r>
              <a:rPr kumimoji="0" lang="en-US" sz="2000" i="0" u="none" strike="noStrike" kern="1200" cap="none" spc="-5" normalizeH="0" baseline="0" noProof="0" dirty="0">
                <a:ln>
                  <a:noFill/>
                </a:ln>
                <a:solidFill>
                  <a:prstClr val="black"/>
                </a:solidFill>
                <a:effectLst/>
                <a:uLnTx/>
                <a:uFillTx/>
                <a:latin typeface="Barlow"/>
                <a:ea typeface="+mn-ea"/>
                <a:cs typeface="Barlow"/>
              </a:rPr>
              <a:t>Have their own </a:t>
            </a:r>
            <a:r>
              <a:rPr lang="en-US" sz="2000" spc="-5" dirty="0">
                <a:solidFill>
                  <a:prstClr val="black"/>
                </a:solidFill>
                <a:latin typeface="Barlow"/>
                <a:cs typeface="Barlow"/>
              </a:rPr>
              <a:t>payment term schedule based on the total size of the borrower’s federal student loan debt:</a:t>
            </a:r>
            <a:endParaRPr kumimoji="0" b="0" i="0" u="none" strike="noStrike" kern="1200" cap="none" spc="0" normalizeH="0" baseline="0" noProof="0" dirty="0">
              <a:ln>
                <a:noFill/>
              </a:ln>
              <a:solidFill>
                <a:prstClr val="black"/>
              </a:solidFill>
              <a:effectLst/>
              <a:uLnTx/>
              <a:uFillTx/>
              <a:latin typeface="Barlow"/>
              <a:ea typeface="+mn-ea"/>
              <a:cs typeface="Barlow"/>
            </a:endParaRPr>
          </a:p>
        </p:txBody>
      </p:sp>
      <p:sp>
        <p:nvSpPr>
          <p:cNvPr id="3" name="Slide Number Placeholder 2">
            <a:extLst>
              <a:ext uri="{FF2B5EF4-FFF2-40B4-BE49-F238E27FC236}">
                <a16:creationId xmlns:a16="http://schemas.microsoft.com/office/drawing/2014/main" id="{BC37A8CB-4B41-419B-BA6E-D5D0D0E76F43}"/>
              </a:ext>
            </a:extLst>
          </p:cNvPr>
          <p:cNvSpPr>
            <a:spLocks noGrp="1"/>
          </p:cNvSpPr>
          <p:nvPr>
            <p:ph type="sldNum" sz="quarter" idx="12"/>
          </p:nvPr>
        </p:nvSpPr>
        <p:spPr/>
        <p:txBody>
          <a:bodyPr/>
          <a:lstStyle/>
          <a:p>
            <a:pPr>
              <a:defRPr/>
            </a:pPr>
            <a:fld id="{E97B734B-BE99-4B13-8B3B-73BDADC290B3}" type="slidenum">
              <a:rPr lang="en-US" smtClean="0"/>
              <a:pPr>
                <a:defRPr/>
              </a:pPr>
              <a:t>5</a:t>
            </a:fld>
            <a:endParaRPr lang="en-US" dirty="0"/>
          </a:p>
        </p:txBody>
      </p:sp>
      <p:graphicFrame>
        <p:nvGraphicFramePr>
          <p:cNvPr id="5" name="Table 6">
            <a:extLst>
              <a:ext uri="{FF2B5EF4-FFF2-40B4-BE49-F238E27FC236}">
                <a16:creationId xmlns:a16="http://schemas.microsoft.com/office/drawing/2014/main" id="{195E2F86-39D4-4CF6-8E34-5201D39A168B}"/>
              </a:ext>
            </a:extLst>
          </p:cNvPr>
          <p:cNvGraphicFramePr>
            <a:graphicFrameLocks noGrp="1"/>
          </p:cNvGraphicFramePr>
          <p:nvPr>
            <p:extLst>
              <p:ext uri="{D42A27DB-BD31-4B8C-83A1-F6EECF244321}">
                <p14:modId xmlns:p14="http://schemas.microsoft.com/office/powerpoint/2010/main" val="2330909771"/>
              </p:ext>
            </p:extLst>
          </p:nvPr>
        </p:nvGraphicFramePr>
        <p:xfrm>
          <a:off x="533400" y="2999507"/>
          <a:ext cx="6096000" cy="2589476"/>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4067364108"/>
                    </a:ext>
                  </a:extLst>
                </a:gridCol>
                <a:gridCol w="3048000">
                  <a:extLst>
                    <a:ext uri="{9D8B030D-6E8A-4147-A177-3AD203B41FA5}">
                      <a16:colId xmlns:a16="http://schemas.microsoft.com/office/drawing/2014/main" val="3069197154"/>
                    </a:ext>
                  </a:extLst>
                </a:gridCol>
              </a:tblGrid>
              <a:tr h="0">
                <a:tc>
                  <a:txBody>
                    <a:bodyPr/>
                    <a:lstStyle/>
                    <a:p>
                      <a:r>
                        <a:rPr lang="en-US" sz="1800" dirty="0">
                          <a:latin typeface="Barlow" panose="00000500000000000000" pitchFamily="2" charset="0"/>
                        </a:rPr>
                        <a:t>Total Debt Balance</a:t>
                      </a:r>
                    </a:p>
                  </a:txBody>
                  <a:tcPr>
                    <a:solidFill>
                      <a:srgbClr val="056839"/>
                    </a:solidFill>
                  </a:tcPr>
                </a:tc>
                <a:tc>
                  <a:txBody>
                    <a:bodyPr/>
                    <a:lstStyle/>
                    <a:p>
                      <a:r>
                        <a:rPr lang="en-US" sz="1800" dirty="0"/>
                        <a:t>Payback Period</a:t>
                      </a:r>
                      <a:endParaRPr lang="en-US" sz="1800" dirty="0">
                        <a:latin typeface="Barlow" panose="00000500000000000000" pitchFamily="2" charset="0"/>
                      </a:endParaRPr>
                    </a:p>
                  </a:txBody>
                  <a:tcPr>
                    <a:solidFill>
                      <a:srgbClr val="056839"/>
                    </a:solidFill>
                  </a:tcPr>
                </a:tc>
                <a:extLst>
                  <a:ext uri="{0D108BD9-81ED-4DB2-BD59-A6C34878D82A}">
                    <a16:rowId xmlns:a16="http://schemas.microsoft.com/office/drawing/2014/main" val="1776497204"/>
                  </a:ext>
                </a:extLst>
              </a:tr>
              <a:tr h="370840">
                <a:tc>
                  <a:txBody>
                    <a:bodyPr/>
                    <a:lstStyle/>
                    <a:p>
                      <a:r>
                        <a:rPr lang="en-US" sz="1800" dirty="0"/>
                        <a:t>$0-$7500</a:t>
                      </a:r>
                      <a:endParaRPr lang="en-US" sz="1800" dirty="0">
                        <a:latin typeface="Barlow" panose="00000500000000000000" pitchFamily="2" charset="0"/>
                      </a:endParaRPr>
                    </a:p>
                  </a:txBody>
                  <a:tcPr/>
                </a:tc>
                <a:tc>
                  <a:txBody>
                    <a:bodyPr/>
                    <a:lstStyle/>
                    <a:p>
                      <a:r>
                        <a:rPr lang="en-US" sz="1800" dirty="0"/>
                        <a:t>10 Years</a:t>
                      </a:r>
                      <a:endParaRPr lang="en-US" sz="1800" dirty="0">
                        <a:latin typeface="Barlow" panose="00000500000000000000" pitchFamily="2" charset="0"/>
                      </a:endParaRPr>
                    </a:p>
                  </a:txBody>
                  <a:tcPr/>
                </a:tc>
                <a:extLst>
                  <a:ext uri="{0D108BD9-81ED-4DB2-BD59-A6C34878D82A}">
                    <a16:rowId xmlns:a16="http://schemas.microsoft.com/office/drawing/2014/main" val="2363299071"/>
                  </a:ext>
                </a:extLst>
              </a:tr>
              <a:tr h="370840">
                <a:tc>
                  <a:txBody>
                    <a:bodyPr/>
                    <a:lstStyle/>
                    <a:p>
                      <a:r>
                        <a:rPr lang="en-US" sz="1800" dirty="0"/>
                        <a:t>$7,500-$10,000</a:t>
                      </a:r>
                      <a:endParaRPr lang="en-US" sz="1800" dirty="0">
                        <a:latin typeface="Barlow" panose="00000500000000000000" pitchFamily="2" charset="0"/>
                      </a:endParaRPr>
                    </a:p>
                  </a:txBody>
                  <a:tcPr/>
                </a:tc>
                <a:tc>
                  <a:txBody>
                    <a:bodyPr/>
                    <a:lstStyle/>
                    <a:p>
                      <a:r>
                        <a:rPr lang="en-US" sz="1800" dirty="0"/>
                        <a:t>12 Years</a:t>
                      </a:r>
                      <a:endParaRPr lang="en-US" sz="1800" dirty="0">
                        <a:latin typeface="Barlow" panose="00000500000000000000" pitchFamily="2" charset="0"/>
                      </a:endParaRPr>
                    </a:p>
                  </a:txBody>
                  <a:tcPr/>
                </a:tc>
                <a:extLst>
                  <a:ext uri="{0D108BD9-81ED-4DB2-BD59-A6C34878D82A}">
                    <a16:rowId xmlns:a16="http://schemas.microsoft.com/office/drawing/2014/main" val="3401077178"/>
                  </a:ext>
                </a:extLst>
              </a:tr>
              <a:tr h="370840">
                <a:tc>
                  <a:txBody>
                    <a:bodyPr/>
                    <a:lstStyle/>
                    <a:p>
                      <a:r>
                        <a:rPr lang="en-US" sz="1800" dirty="0"/>
                        <a:t>$10,000-$20,000</a:t>
                      </a:r>
                      <a:endParaRPr lang="en-US" sz="1800" dirty="0">
                        <a:latin typeface="Barlow" panose="00000500000000000000" pitchFamily="2" charset="0"/>
                      </a:endParaRPr>
                    </a:p>
                  </a:txBody>
                  <a:tcPr/>
                </a:tc>
                <a:tc>
                  <a:txBody>
                    <a:bodyPr/>
                    <a:lstStyle/>
                    <a:p>
                      <a:r>
                        <a:rPr lang="en-US" sz="1800" dirty="0"/>
                        <a:t>15 Years</a:t>
                      </a:r>
                      <a:endParaRPr lang="en-US" sz="1800" dirty="0">
                        <a:latin typeface="Barlow" panose="00000500000000000000" pitchFamily="2" charset="0"/>
                      </a:endParaRPr>
                    </a:p>
                  </a:txBody>
                  <a:tcPr/>
                </a:tc>
                <a:extLst>
                  <a:ext uri="{0D108BD9-81ED-4DB2-BD59-A6C34878D82A}">
                    <a16:rowId xmlns:a16="http://schemas.microsoft.com/office/drawing/2014/main" val="873092803"/>
                  </a:ext>
                </a:extLst>
              </a:tr>
              <a:tr h="369516">
                <a:tc>
                  <a:txBody>
                    <a:bodyPr/>
                    <a:lstStyle/>
                    <a:p>
                      <a:r>
                        <a:rPr lang="en-US" sz="1800" dirty="0"/>
                        <a:t>$20,000-$40,000</a:t>
                      </a:r>
                      <a:endParaRPr lang="en-US" sz="1800" dirty="0">
                        <a:latin typeface="Barlow" panose="00000500000000000000" pitchFamily="2" charset="0"/>
                      </a:endParaRPr>
                    </a:p>
                  </a:txBody>
                  <a:tcPr/>
                </a:tc>
                <a:tc>
                  <a:txBody>
                    <a:bodyPr/>
                    <a:lstStyle/>
                    <a:p>
                      <a:r>
                        <a:rPr lang="en-US" sz="1800" dirty="0"/>
                        <a:t>20 Years</a:t>
                      </a:r>
                      <a:endParaRPr lang="en-US" sz="1800" dirty="0">
                        <a:latin typeface="Barlow" panose="00000500000000000000" pitchFamily="2" charset="0"/>
                      </a:endParaRPr>
                    </a:p>
                  </a:txBody>
                  <a:tcPr/>
                </a:tc>
                <a:extLst>
                  <a:ext uri="{0D108BD9-81ED-4DB2-BD59-A6C34878D82A}">
                    <a16:rowId xmlns:a16="http://schemas.microsoft.com/office/drawing/2014/main" val="101331626"/>
                  </a:ext>
                </a:extLst>
              </a:tr>
              <a:tr h="370840">
                <a:tc>
                  <a:txBody>
                    <a:bodyPr/>
                    <a:lstStyle/>
                    <a:p>
                      <a:r>
                        <a:rPr lang="en-US" sz="1800" dirty="0"/>
                        <a:t>$40,000-$60,000</a:t>
                      </a:r>
                      <a:endParaRPr lang="en-US" sz="1800" dirty="0">
                        <a:latin typeface="Barlow" panose="00000500000000000000" pitchFamily="2" charset="0"/>
                      </a:endParaRPr>
                    </a:p>
                  </a:txBody>
                  <a:tcPr/>
                </a:tc>
                <a:tc>
                  <a:txBody>
                    <a:bodyPr/>
                    <a:lstStyle/>
                    <a:p>
                      <a:r>
                        <a:rPr lang="en-US" sz="1800" dirty="0"/>
                        <a:t>25 Years</a:t>
                      </a:r>
                      <a:endParaRPr lang="en-US" sz="1800" dirty="0">
                        <a:latin typeface="Barlow" panose="00000500000000000000" pitchFamily="2" charset="0"/>
                      </a:endParaRPr>
                    </a:p>
                  </a:txBody>
                  <a:tcPr/>
                </a:tc>
                <a:extLst>
                  <a:ext uri="{0D108BD9-81ED-4DB2-BD59-A6C34878D82A}">
                    <a16:rowId xmlns:a16="http://schemas.microsoft.com/office/drawing/2014/main" val="3551945964"/>
                  </a:ext>
                </a:extLst>
              </a:tr>
              <a:tr h="370840">
                <a:tc>
                  <a:txBody>
                    <a:bodyPr/>
                    <a:lstStyle/>
                    <a:p>
                      <a:r>
                        <a:rPr lang="en-US" sz="1800" dirty="0"/>
                        <a:t>$60,000 +</a:t>
                      </a:r>
                      <a:endParaRPr lang="en-US" sz="1800" dirty="0">
                        <a:latin typeface="Barlow" panose="00000500000000000000" pitchFamily="2" charset="0"/>
                      </a:endParaRPr>
                    </a:p>
                  </a:txBody>
                  <a:tcPr/>
                </a:tc>
                <a:tc>
                  <a:txBody>
                    <a:bodyPr/>
                    <a:lstStyle/>
                    <a:p>
                      <a:r>
                        <a:rPr lang="en-US" sz="1800" dirty="0"/>
                        <a:t>30 Years</a:t>
                      </a:r>
                      <a:endParaRPr lang="en-US" sz="1800" dirty="0">
                        <a:latin typeface="Barlow" panose="00000500000000000000" pitchFamily="2" charset="0"/>
                      </a:endParaRPr>
                    </a:p>
                  </a:txBody>
                  <a:tcPr/>
                </a:tc>
                <a:extLst>
                  <a:ext uri="{0D108BD9-81ED-4DB2-BD59-A6C34878D82A}">
                    <a16:rowId xmlns:a16="http://schemas.microsoft.com/office/drawing/2014/main" val="597098994"/>
                  </a:ext>
                </a:extLst>
              </a:tr>
            </a:tbl>
          </a:graphicData>
        </a:graphic>
      </p:graphicFrame>
    </p:spTree>
    <p:extLst>
      <p:ext uri="{BB962C8B-B14F-4D97-AF65-F5344CB8AC3E}">
        <p14:creationId xmlns:p14="http://schemas.microsoft.com/office/powerpoint/2010/main" val="2390746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Federal Student Loan Payment Plans (Cont’d)</a:t>
            </a:r>
          </a:p>
        </p:txBody>
      </p:sp>
      <p:sp>
        <p:nvSpPr>
          <p:cNvPr id="6" name="object 10">
            <a:extLst>
              <a:ext uri="{FF2B5EF4-FFF2-40B4-BE49-F238E27FC236}">
                <a16:creationId xmlns:a16="http://schemas.microsoft.com/office/drawing/2014/main" id="{6ECA15F9-CB39-4357-9BDC-26F6D780586F}"/>
              </a:ext>
            </a:extLst>
          </p:cNvPr>
          <p:cNvSpPr txBox="1"/>
          <p:nvPr/>
        </p:nvSpPr>
        <p:spPr>
          <a:xfrm>
            <a:off x="533400" y="1699273"/>
            <a:ext cx="7738745" cy="3059812"/>
          </a:xfrm>
          <a:prstGeom prst="rect">
            <a:avLst/>
          </a:prstGeom>
        </p:spPr>
        <p:txBody>
          <a:bodyPr vert="horz" wrap="square" lIns="0" tIns="12700" rIns="0" bIns="0" rtlCol="0">
            <a:spAutoFit/>
          </a:bodyPr>
          <a:lstStyle/>
          <a:p>
            <a:pPr marL="360045" marR="224154" lvl="0" indent="-343535" algn="l" defTabSz="914400" rtl="0" eaLnBrk="1" fontAlgn="auto" latinLnBrk="0" hangingPunct="1">
              <a:lnSpc>
                <a:spcPct val="100000"/>
              </a:lnSpc>
              <a:spcBef>
                <a:spcPts val="1240"/>
              </a:spcBef>
              <a:spcAft>
                <a:spcPts val="0"/>
              </a:spcAft>
              <a:buClrTx/>
              <a:buSzTx/>
              <a:buFont typeface="Arial"/>
              <a:buChar char="•"/>
              <a:tabLst>
                <a:tab pos="360045" algn="l"/>
                <a:tab pos="360680" algn="l"/>
              </a:tabLst>
              <a:defRPr/>
            </a:pPr>
            <a:r>
              <a:rPr lang="en-US" sz="2000" b="1" spc="-5" dirty="0">
                <a:solidFill>
                  <a:prstClr val="black"/>
                </a:solidFill>
                <a:latin typeface="Barlow"/>
                <a:cs typeface="Barlow"/>
              </a:rPr>
              <a:t>Income Driven Repayment (IDR) Plans: </a:t>
            </a:r>
            <a:r>
              <a:rPr kumimoji="0" sz="2000" b="0" i="0" u="none" strike="noStrike" kern="1200" cap="none" spc="-5" normalizeH="0" baseline="0" noProof="0" dirty="0">
                <a:ln>
                  <a:noFill/>
                </a:ln>
                <a:solidFill>
                  <a:prstClr val="black"/>
                </a:solidFill>
                <a:effectLst/>
                <a:uLnTx/>
                <a:uFillTx/>
                <a:latin typeface="Barlow"/>
                <a:ea typeface="+mn-ea"/>
                <a:cs typeface="Barlow"/>
              </a:rPr>
              <a:t>Payments </a:t>
            </a:r>
            <a:r>
              <a:rPr kumimoji="0" sz="2000" b="0" i="0" u="none" strike="noStrike" kern="1200" cap="none" spc="0" normalizeH="0" baseline="0" noProof="0" dirty="0">
                <a:ln>
                  <a:noFill/>
                </a:ln>
                <a:solidFill>
                  <a:prstClr val="black"/>
                </a:solidFill>
                <a:effectLst/>
                <a:uLnTx/>
                <a:uFillTx/>
                <a:latin typeface="Barlow"/>
                <a:ea typeface="+mn-ea"/>
                <a:cs typeface="Barlow"/>
              </a:rPr>
              <a:t>and payback period </a:t>
            </a:r>
            <a:r>
              <a:rPr kumimoji="0" sz="2000" b="0" i="0" u="none" strike="noStrike" kern="1200" cap="none" spc="-5" normalizeH="0" baseline="0" noProof="0" dirty="0">
                <a:ln>
                  <a:noFill/>
                </a:ln>
                <a:solidFill>
                  <a:prstClr val="black"/>
                </a:solidFill>
                <a:effectLst/>
                <a:uLnTx/>
                <a:uFillTx/>
                <a:latin typeface="Barlow"/>
                <a:ea typeface="+mn-ea"/>
                <a:cs typeface="Barlow"/>
              </a:rPr>
              <a:t>are </a:t>
            </a:r>
            <a:r>
              <a:rPr kumimoji="0" sz="2000" b="0" i="0" u="none" strike="noStrike" kern="1200" cap="none" spc="-345" normalizeH="0" baseline="0" noProof="0" dirty="0">
                <a:ln>
                  <a:noFill/>
                </a:ln>
                <a:solidFill>
                  <a:prstClr val="black"/>
                </a:solidFill>
                <a:effectLst/>
                <a:uLnTx/>
                <a:uFillTx/>
                <a:latin typeface="Barlow"/>
                <a:ea typeface="+mn-ea"/>
                <a:cs typeface="Barlow"/>
              </a:rPr>
              <a:t> </a:t>
            </a:r>
            <a:r>
              <a:rPr kumimoji="0" sz="2000" b="0" i="0" u="none" strike="noStrike" kern="1200" cap="none" spc="0" normalizeH="0" baseline="0" noProof="0" dirty="0">
                <a:ln>
                  <a:noFill/>
                </a:ln>
                <a:solidFill>
                  <a:prstClr val="black"/>
                </a:solidFill>
                <a:effectLst/>
                <a:uLnTx/>
                <a:uFillTx/>
                <a:latin typeface="Barlow"/>
                <a:ea typeface="+mn-ea"/>
                <a:cs typeface="Barlow"/>
              </a:rPr>
              <a:t>based</a:t>
            </a:r>
            <a:r>
              <a:rPr kumimoji="0" sz="2000" b="0" i="0" u="none" strike="noStrike" kern="1200" cap="none" spc="10" normalizeH="0" baseline="0" noProof="0" dirty="0">
                <a:ln>
                  <a:noFill/>
                </a:ln>
                <a:solidFill>
                  <a:prstClr val="black"/>
                </a:solidFill>
                <a:effectLst/>
                <a:uLnTx/>
                <a:uFillTx/>
                <a:latin typeface="Barlow"/>
                <a:ea typeface="+mn-ea"/>
                <a:cs typeface="Barlow"/>
              </a:rPr>
              <a:t> </a:t>
            </a:r>
            <a:r>
              <a:rPr kumimoji="0" sz="2000" b="0" i="0" u="none" strike="noStrike" kern="1200" cap="none" spc="-5" normalizeH="0" baseline="0" noProof="0" dirty="0">
                <a:ln>
                  <a:noFill/>
                </a:ln>
                <a:solidFill>
                  <a:prstClr val="black"/>
                </a:solidFill>
                <a:effectLst/>
                <a:uLnTx/>
                <a:uFillTx/>
                <a:latin typeface="Barlow"/>
                <a:ea typeface="+mn-ea"/>
                <a:cs typeface="Barlow"/>
              </a:rPr>
              <a:t>on</a:t>
            </a:r>
            <a:r>
              <a:rPr kumimoji="0" sz="2000" b="0" i="0" u="none" strike="noStrike" kern="1200" cap="none" spc="-20" normalizeH="0" baseline="0" noProof="0" dirty="0">
                <a:ln>
                  <a:noFill/>
                </a:ln>
                <a:solidFill>
                  <a:prstClr val="black"/>
                </a:solidFill>
                <a:effectLst/>
                <a:uLnTx/>
                <a:uFillTx/>
                <a:latin typeface="Barlow"/>
                <a:ea typeface="+mn-ea"/>
                <a:cs typeface="Barlow"/>
              </a:rPr>
              <a:t> </a:t>
            </a:r>
            <a:r>
              <a:rPr kumimoji="0" sz="2000" b="0" i="0" u="none" strike="noStrike" kern="1200" cap="none" spc="0" normalizeH="0" baseline="0" noProof="0" dirty="0">
                <a:ln>
                  <a:noFill/>
                </a:ln>
                <a:solidFill>
                  <a:prstClr val="black"/>
                </a:solidFill>
                <a:effectLst/>
                <a:uLnTx/>
                <a:uFillTx/>
                <a:latin typeface="Barlow"/>
                <a:ea typeface="+mn-ea"/>
                <a:cs typeface="Barlow"/>
              </a:rPr>
              <a:t>Adjusted Gross</a:t>
            </a:r>
            <a:r>
              <a:rPr kumimoji="0" sz="2000" b="0" i="0" u="none" strike="noStrike" kern="1200" cap="none" spc="-30" normalizeH="0" baseline="0" noProof="0" dirty="0">
                <a:ln>
                  <a:noFill/>
                </a:ln>
                <a:solidFill>
                  <a:prstClr val="black"/>
                </a:solidFill>
                <a:effectLst/>
                <a:uLnTx/>
                <a:uFillTx/>
                <a:latin typeface="Barlow"/>
                <a:ea typeface="+mn-ea"/>
                <a:cs typeface="Barlow"/>
              </a:rPr>
              <a:t> </a:t>
            </a:r>
            <a:r>
              <a:rPr kumimoji="0" sz="2000" b="0" i="0" u="none" strike="noStrike" kern="1200" cap="none" spc="-5" normalizeH="0" baseline="0" noProof="0" dirty="0">
                <a:ln>
                  <a:noFill/>
                </a:ln>
                <a:solidFill>
                  <a:prstClr val="black"/>
                </a:solidFill>
                <a:effectLst/>
                <a:uLnTx/>
                <a:uFillTx/>
                <a:latin typeface="Barlow"/>
                <a:ea typeface="+mn-ea"/>
                <a:cs typeface="Barlow"/>
              </a:rPr>
              <a:t>Income</a:t>
            </a:r>
            <a:r>
              <a:rPr kumimoji="0" lang="en-US" sz="2000" b="0" i="0" u="none" strike="noStrike" kern="1200" cap="none" spc="-5" normalizeH="0" baseline="0" noProof="0" dirty="0">
                <a:ln>
                  <a:noFill/>
                </a:ln>
                <a:solidFill>
                  <a:prstClr val="black"/>
                </a:solidFill>
                <a:effectLst/>
                <a:uLnTx/>
                <a:uFillTx/>
                <a:latin typeface="Barlow"/>
                <a:ea typeface="+mn-ea"/>
                <a:cs typeface="Barlow"/>
              </a:rPr>
              <a:t> (AGI), </a:t>
            </a:r>
            <a:r>
              <a:rPr kumimoji="0" sz="2000" b="0" i="0" u="none" strike="noStrike" kern="1200" cap="none" spc="0" normalizeH="0" baseline="0" noProof="0" dirty="0">
                <a:ln>
                  <a:noFill/>
                </a:ln>
                <a:solidFill>
                  <a:prstClr val="black"/>
                </a:solidFill>
                <a:effectLst/>
                <a:uLnTx/>
                <a:uFillTx/>
                <a:latin typeface="Barlow"/>
                <a:ea typeface="+mn-ea"/>
                <a:cs typeface="Barlow"/>
              </a:rPr>
              <a:t>family</a:t>
            </a:r>
            <a:r>
              <a:rPr kumimoji="0" sz="2000" b="0" i="0" u="none" strike="noStrike" kern="1200" cap="none" spc="-5" normalizeH="0" baseline="0" noProof="0" dirty="0">
                <a:ln>
                  <a:noFill/>
                </a:ln>
                <a:solidFill>
                  <a:prstClr val="black"/>
                </a:solidFill>
                <a:effectLst/>
                <a:uLnTx/>
                <a:uFillTx/>
                <a:latin typeface="Barlow"/>
                <a:ea typeface="+mn-ea"/>
                <a:cs typeface="Barlow"/>
              </a:rPr>
              <a:t> </a:t>
            </a:r>
            <a:r>
              <a:rPr kumimoji="0" sz="2000" b="0" i="0" u="none" strike="noStrike" kern="1200" cap="none" spc="0" normalizeH="0" baseline="0" noProof="0" dirty="0">
                <a:ln>
                  <a:noFill/>
                </a:ln>
                <a:solidFill>
                  <a:prstClr val="black"/>
                </a:solidFill>
                <a:effectLst/>
                <a:uLnTx/>
                <a:uFillTx/>
                <a:latin typeface="Barlow"/>
                <a:ea typeface="+mn-ea"/>
                <a:cs typeface="Barlow"/>
              </a:rPr>
              <a:t>size</a:t>
            </a:r>
            <a:r>
              <a:rPr kumimoji="0" lang="en-US" sz="2000" b="0" i="0" u="none" strike="noStrike" kern="1200" cap="none" spc="0" normalizeH="0" baseline="0" noProof="0" dirty="0">
                <a:ln>
                  <a:noFill/>
                </a:ln>
                <a:solidFill>
                  <a:prstClr val="black"/>
                </a:solidFill>
                <a:effectLst/>
                <a:uLnTx/>
                <a:uFillTx/>
                <a:latin typeface="Barlow"/>
                <a:ea typeface="+mn-ea"/>
                <a:cs typeface="Barlow"/>
              </a:rPr>
              <a:t> and tax filing status</a:t>
            </a:r>
            <a:r>
              <a:rPr kumimoji="0" sz="2000" b="0" i="0" u="none" strike="noStrike" kern="1200" cap="none" spc="0" normalizeH="0" baseline="0" noProof="0" dirty="0">
                <a:ln>
                  <a:noFill/>
                </a:ln>
                <a:solidFill>
                  <a:prstClr val="black"/>
                </a:solidFill>
                <a:effectLst/>
                <a:uLnTx/>
                <a:uFillTx/>
                <a:latin typeface="Barlow"/>
                <a:ea typeface="+mn-ea"/>
                <a:cs typeface="Barlow"/>
              </a:rPr>
              <a:t>.</a:t>
            </a:r>
            <a:endParaRPr kumimoji="0" lang="en-US" sz="2000" b="0" i="0" u="none" strike="noStrike" kern="1200" cap="none" spc="0" normalizeH="0" baseline="0" noProof="0" dirty="0">
              <a:ln>
                <a:noFill/>
              </a:ln>
              <a:solidFill>
                <a:prstClr val="black"/>
              </a:solidFill>
              <a:effectLst/>
              <a:uLnTx/>
              <a:uFillTx/>
              <a:latin typeface="Barlow"/>
              <a:ea typeface="+mn-ea"/>
              <a:cs typeface="Barlow"/>
            </a:endParaRPr>
          </a:p>
          <a:p>
            <a:pPr marL="360045" marR="224154" lvl="0" indent="-343535" algn="l" defTabSz="914400" rtl="0" eaLnBrk="1" fontAlgn="auto" latinLnBrk="0" hangingPunct="1">
              <a:lnSpc>
                <a:spcPct val="100000"/>
              </a:lnSpc>
              <a:spcBef>
                <a:spcPts val="1240"/>
              </a:spcBef>
              <a:spcAft>
                <a:spcPts val="0"/>
              </a:spcAft>
              <a:buClrTx/>
              <a:buSzTx/>
              <a:buFont typeface="Arial"/>
              <a:buChar char="•"/>
              <a:tabLst>
                <a:tab pos="360045" algn="l"/>
                <a:tab pos="360680" algn="l"/>
              </a:tabLst>
              <a:defRPr/>
            </a:pPr>
            <a:r>
              <a:rPr kumimoji="0" lang="en-US" sz="2000" b="0" i="0" u="none" strike="noStrike" kern="1200" cap="none" spc="0" normalizeH="0" baseline="0" noProof="0" dirty="0">
                <a:ln>
                  <a:noFill/>
                </a:ln>
                <a:solidFill>
                  <a:prstClr val="black"/>
                </a:solidFill>
                <a:effectLst/>
                <a:uLnTx/>
                <a:uFillTx/>
                <a:latin typeface="Barlow"/>
                <a:ea typeface="+mn-ea"/>
                <a:cs typeface="Barlow"/>
              </a:rPr>
              <a:t>IDR Plans:</a:t>
            </a:r>
          </a:p>
          <a:p>
            <a:pPr marL="817245" marR="224154" lvl="1" indent="-343535">
              <a:buFont typeface="Courier New" panose="02070309020205020404" pitchFamily="49" charset="0"/>
              <a:buChar char="-"/>
              <a:tabLst>
                <a:tab pos="360045" algn="l"/>
                <a:tab pos="360680" algn="l"/>
              </a:tabLst>
              <a:defRPr/>
            </a:pPr>
            <a:r>
              <a:rPr lang="en-US" dirty="0">
                <a:solidFill>
                  <a:prstClr val="black"/>
                </a:solidFill>
                <a:latin typeface="Barlow"/>
                <a:cs typeface="Barlow"/>
              </a:rPr>
              <a:t>Revised Pay As You Earn (REPAYE)</a:t>
            </a:r>
          </a:p>
          <a:p>
            <a:pPr marL="817245" marR="224154" lvl="1" indent="-343535">
              <a:buFont typeface="Courier New" panose="02070309020205020404" pitchFamily="49" charset="0"/>
              <a:buChar char="-"/>
              <a:tabLst>
                <a:tab pos="360045" algn="l"/>
                <a:tab pos="360680" algn="l"/>
              </a:tabLst>
              <a:defRPr/>
            </a:pPr>
            <a:r>
              <a:rPr lang="en-US" dirty="0">
                <a:solidFill>
                  <a:prstClr val="black"/>
                </a:solidFill>
                <a:latin typeface="Barlow"/>
                <a:cs typeface="Barlow"/>
              </a:rPr>
              <a:t>Pay As You Earn (PAYE)</a:t>
            </a:r>
          </a:p>
          <a:p>
            <a:pPr marL="817245" marR="224154" lvl="1" indent="-343535">
              <a:buFont typeface="Courier New" panose="02070309020205020404" pitchFamily="49" charset="0"/>
              <a:buChar char="-"/>
              <a:tabLst>
                <a:tab pos="360045" algn="l"/>
                <a:tab pos="360680" algn="l"/>
              </a:tabLst>
              <a:defRPr/>
            </a:pPr>
            <a:r>
              <a:rPr lang="en-US" dirty="0">
                <a:solidFill>
                  <a:prstClr val="black"/>
                </a:solidFill>
                <a:latin typeface="Barlow"/>
                <a:cs typeface="Barlow"/>
              </a:rPr>
              <a:t>Income Based Repayment (IBR)</a:t>
            </a:r>
          </a:p>
          <a:p>
            <a:pPr marL="1274445" marR="224154" lvl="2" indent="-343535">
              <a:buFont typeface="Arial"/>
              <a:buChar char="•"/>
              <a:tabLst>
                <a:tab pos="360045" algn="l"/>
                <a:tab pos="360680" algn="l"/>
              </a:tabLst>
              <a:defRPr/>
            </a:pPr>
            <a:r>
              <a:rPr lang="en-US" dirty="0">
                <a:solidFill>
                  <a:prstClr val="black"/>
                </a:solidFill>
                <a:latin typeface="Barlow"/>
                <a:cs typeface="Barlow"/>
              </a:rPr>
              <a:t>IBR For New Borrowers (First loans disbursed on or after July 1, 2014)</a:t>
            </a:r>
          </a:p>
          <a:p>
            <a:pPr marL="817245" marR="224154" lvl="1" indent="-343535">
              <a:buFont typeface="Courier New" panose="02070309020205020404" pitchFamily="49" charset="0"/>
              <a:buChar char="-"/>
              <a:tabLst>
                <a:tab pos="360045" algn="l"/>
                <a:tab pos="360680" algn="l"/>
              </a:tabLst>
              <a:defRPr/>
            </a:pPr>
            <a:r>
              <a:rPr lang="en-US" dirty="0">
                <a:solidFill>
                  <a:prstClr val="black"/>
                </a:solidFill>
                <a:latin typeface="Barlow"/>
                <a:cs typeface="Barlow"/>
              </a:rPr>
              <a:t>Income Contingent Repayment (ICR)</a:t>
            </a:r>
          </a:p>
        </p:txBody>
      </p:sp>
      <p:sp>
        <p:nvSpPr>
          <p:cNvPr id="8" name="Rectangle: Rounded Corners 7">
            <a:extLst>
              <a:ext uri="{FF2B5EF4-FFF2-40B4-BE49-F238E27FC236}">
                <a16:creationId xmlns:a16="http://schemas.microsoft.com/office/drawing/2014/main" id="{966EB40B-13AC-4A6D-882F-3AB386F3C967}"/>
              </a:ext>
            </a:extLst>
          </p:cNvPr>
          <p:cNvSpPr/>
          <p:nvPr/>
        </p:nvSpPr>
        <p:spPr>
          <a:xfrm>
            <a:off x="533399" y="4979378"/>
            <a:ext cx="7738745" cy="897079"/>
          </a:xfrm>
          <a:prstGeom prst="roundRect">
            <a:avLst/>
          </a:prstGeom>
          <a:solidFill>
            <a:srgbClr val="E8C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arlow" panose="00000500000000000000" pitchFamily="2" charset="0"/>
              </a:rPr>
              <a:t>IDR plans may offer an affordable alternative to Traditional Plans.</a:t>
            </a:r>
          </a:p>
        </p:txBody>
      </p:sp>
      <p:sp>
        <p:nvSpPr>
          <p:cNvPr id="3" name="Slide Number Placeholder 2">
            <a:extLst>
              <a:ext uri="{FF2B5EF4-FFF2-40B4-BE49-F238E27FC236}">
                <a16:creationId xmlns:a16="http://schemas.microsoft.com/office/drawing/2014/main" id="{75426E94-FAB0-4E4A-8593-48D218FE1B25}"/>
              </a:ext>
            </a:extLst>
          </p:cNvPr>
          <p:cNvSpPr>
            <a:spLocks noGrp="1"/>
          </p:cNvSpPr>
          <p:nvPr>
            <p:ph type="sldNum" sz="quarter" idx="12"/>
          </p:nvPr>
        </p:nvSpPr>
        <p:spPr/>
        <p:txBody>
          <a:bodyPr/>
          <a:lstStyle/>
          <a:p>
            <a:pPr>
              <a:defRPr/>
            </a:pPr>
            <a:fld id="{E97B734B-BE99-4B13-8B3B-73BDADC290B3}" type="slidenum">
              <a:rPr lang="en-US" smtClean="0"/>
              <a:pPr>
                <a:defRPr/>
              </a:pPr>
              <a:t>6</a:t>
            </a:fld>
            <a:endParaRPr lang="en-US" dirty="0"/>
          </a:p>
        </p:txBody>
      </p:sp>
    </p:spTree>
    <p:extLst>
      <p:ext uri="{BB962C8B-B14F-4D97-AF65-F5344CB8AC3E}">
        <p14:creationId xmlns:p14="http://schemas.microsoft.com/office/powerpoint/2010/main" val="488315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Traditional Plans</a:t>
            </a:r>
          </a:p>
        </p:txBody>
      </p:sp>
      <p:sp>
        <p:nvSpPr>
          <p:cNvPr id="5" name="object 10">
            <a:extLst>
              <a:ext uri="{FF2B5EF4-FFF2-40B4-BE49-F238E27FC236}">
                <a16:creationId xmlns:a16="http://schemas.microsoft.com/office/drawing/2014/main" id="{ECCB4A32-5F08-4355-8C04-E832D0543FD7}"/>
              </a:ext>
            </a:extLst>
          </p:cNvPr>
          <p:cNvSpPr txBox="1"/>
          <p:nvPr/>
        </p:nvSpPr>
        <p:spPr>
          <a:xfrm>
            <a:off x="533400" y="1535437"/>
            <a:ext cx="7738745" cy="5034712"/>
          </a:xfrm>
          <a:prstGeom prst="rect">
            <a:avLst/>
          </a:prstGeom>
        </p:spPr>
        <p:txBody>
          <a:bodyPr vert="horz" wrap="square" lIns="0" tIns="12700" rIns="0" bIns="0" rtlCol="0">
            <a:spAutoFit/>
          </a:bodyPr>
          <a:lstStyle/>
          <a:p>
            <a:pPr marL="354965" marR="178435"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Lst>
              <a:defRPr/>
            </a:pPr>
            <a:r>
              <a:rPr lang="en-US" sz="2000" spc="-10" dirty="0">
                <a:solidFill>
                  <a:prstClr val="black"/>
                </a:solidFill>
                <a:latin typeface="Barlow"/>
                <a:cs typeface="Barlow"/>
              </a:rPr>
              <a:t>These plans offer no forgiveness if you remain in them for the life of the loan.</a:t>
            </a:r>
          </a:p>
          <a:p>
            <a:pPr marL="354965" marR="178435"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Lst>
              <a:defRPr/>
            </a:pPr>
            <a:endParaRPr lang="en-US" sz="2000" spc="-10" dirty="0">
              <a:solidFill>
                <a:prstClr val="black"/>
              </a:solidFill>
              <a:latin typeface="Barlow"/>
              <a:cs typeface="Barlow"/>
            </a:endParaRPr>
          </a:p>
          <a:p>
            <a:pPr marL="354965" marR="178435"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Lst>
              <a:defRPr/>
            </a:pPr>
            <a:r>
              <a:rPr lang="en-US" sz="2000" spc="-10" dirty="0">
                <a:solidFill>
                  <a:prstClr val="black"/>
                </a:solidFill>
                <a:latin typeface="Barlow"/>
                <a:cs typeface="Barlow"/>
              </a:rPr>
              <a:t>They are best suited for borrowers with low-moderate balances or who have enough income to pay loans off as fast as possible.</a:t>
            </a:r>
          </a:p>
          <a:p>
            <a:pPr marL="354965" marR="178435"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Lst>
              <a:defRPr/>
            </a:pPr>
            <a:endParaRPr lang="en-US" sz="2000" spc="-10" dirty="0">
              <a:solidFill>
                <a:prstClr val="black"/>
              </a:solidFill>
              <a:latin typeface="Barlow"/>
              <a:cs typeface="Barlow"/>
            </a:endParaRPr>
          </a:p>
          <a:p>
            <a:pPr marL="354965" marR="178435"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Lst>
              <a:defRPr/>
            </a:pPr>
            <a:r>
              <a:rPr lang="en-US" sz="2000" spc="-10" dirty="0">
                <a:solidFill>
                  <a:prstClr val="black"/>
                </a:solidFill>
                <a:latin typeface="Barlow"/>
                <a:cs typeface="Barlow"/>
              </a:rPr>
              <a:t>Fixed plans offer the same monthly rate over the life of the loan.</a:t>
            </a:r>
          </a:p>
          <a:p>
            <a:pPr marL="354965" marR="178435"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Lst>
              <a:defRPr/>
            </a:pPr>
            <a:endParaRPr lang="en-US" sz="2000" spc="-10" dirty="0">
              <a:solidFill>
                <a:prstClr val="black"/>
              </a:solidFill>
              <a:latin typeface="Barlow"/>
              <a:cs typeface="Barlow"/>
            </a:endParaRPr>
          </a:p>
          <a:p>
            <a:pPr marL="354965" marR="178435"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Lst>
              <a:defRPr/>
            </a:pPr>
            <a:r>
              <a:rPr lang="en-US" sz="2000" spc="-10" dirty="0">
                <a:solidFill>
                  <a:prstClr val="black"/>
                </a:solidFill>
                <a:latin typeface="Barlow"/>
                <a:cs typeface="Barlow"/>
              </a:rPr>
              <a:t>Graduated plan payments start lower than fixed rate payments but increase every two years over the life of the loan.</a:t>
            </a:r>
          </a:p>
          <a:p>
            <a:pPr marL="354965" marR="178435"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Lst>
              <a:defRPr/>
            </a:pPr>
            <a:endParaRPr lang="en-US" sz="2000" spc="-10" dirty="0">
              <a:solidFill>
                <a:prstClr val="black"/>
              </a:solidFill>
              <a:latin typeface="Barlow"/>
              <a:cs typeface="Barlow"/>
            </a:endParaRPr>
          </a:p>
          <a:p>
            <a:pPr marL="354965" marR="178435"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Lst>
              <a:defRPr/>
            </a:pPr>
            <a:r>
              <a:rPr lang="en-US" sz="2000" spc="-10" dirty="0">
                <a:solidFill>
                  <a:prstClr val="black"/>
                </a:solidFill>
                <a:latin typeface="Barlow"/>
                <a:cs typeface="Barlow"/>
              </a:rPr>
              <a:t>Borrowers will enter graduated plans early because  they offer relatively low payments, but may regret it later in the life of the loan as payments rise.</a:t>
            </a:r>
          </a:p>
          <a:p>
            <a:pPr marL="354965" marR="178435"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Lst>
              <a:defRPr/>
            </a:pPr>
            <a:endParaRPr lang="en-US" sz="2000" spc="-10" dirty="0">
              <a:solidFill>
                <a:prstClr val="black"/>
              </a:solidFill>
              <a:latin typeface="Barlow"/>
              <a:cs typeface="Barlow"/>
            </a:endParaRPr>
          </a:p>
          <a:p>
            <a:pPr marL="354965" marR="178435"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Lst>
              <a:defRPr/>
            </a:pPr>
            <a:endParaRPr lang="en-US" spc="-10" dirty="0">
              <a:solidFill>
                <a:prstClr val="black"/>
              </a:solidFill>
              <a:latin typeface="Barlow"/>
              <a:cs typeface="Barlow"/>
            </a:endParaRPr>
          </a:p>
        </p:txBody>
      </p:sp>
      <p:sp>
        <p:nvSpPr>
          <p:cNvPr id="3" name="Slide Number Placeholder 2">
            <a:extLst>
              <a:ext uri="{FF2B5EF4-FFF2-40B4-BE49-F238E27FC236}">
                <a16:creationId xmlns:a16="http://schemas.microsoft.com/office/drawing/2014/main" id="{D84348B9-24C0-4C20-9A5E-D9D05EC9588A}"/>
              </a:ext>
            </a:extLst>
          </p:cNvPr>
          <p:cNvSpPr>
            <a:spLocks noGrp="1"/>
          </p:cNvSpPr>
          <p:nvPr>
            <p:ph type="sldNum" sz="quarter" idx="12"/>
          </p:nvPr>
        </p:nvSpPr>
        <p:spPr/>
        <p:txBody>
          <a:bodyPr/>
          <a:lstStyle/>
          <a:p>
            <a:pPr>
              <a:defRPr/>
            </a:pPr>
            <a:fld id="{E97B734B-BE99-4B13-8B3B-73BDADC290B3}" type="slidenum">
              <a:rPr lang="en-US" smtClean="0"/>
              <a:pPr>
                <a:defRPr/>
              </a:pPr>
              <a:t>7</a:t>
            </a:fld>
            <a:endParaRPr lang="en-US" dirty="0"/>
          </a:p>
        </p:txBody>
      </p:sp>
    </p:spTree>
    <p:extLst>
      <p:ext uri="{BB962C8B-B14F-4D97-AF65-F5344CB8AC3E}">
        <p14:creationId xmlns:p14="http://schemas.microsoft.com/office/powerpoint/2010/main" val="231824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Traditional Plans</a:t>
            </a:r>
          </a:p>
        </p:txBody>
      </p:sp>
      <p:pic>
        <p:nvPicPr>
          <p:cNvPr id="4" name="Picture 3">
            <a:extLst>
              <a:ext uri="{FF2B5EF4-FFF2-40B4-BE49-F238E27FC236}">
                <a16:creationId xmlns:a16="http://schemas.microsoft.com/office/drawing/2014/main" id="{DE72005C-911F-4A26-B2C3-CD65D981A6E6}"/>
              </a:ext>
            </a:extLst>
          </p:cNvPr>
          <p:cNvPicPr>
            <a:picLocks noChangeAspect="1"/>
          </p:cNvPicPr>
          <p:nvPr/>
        </p:nvPicPr>
        <p:blipFill rotWithShape="1">
          <a:blip r:embed="rId2"/>
          <a:srcRect l="2500" t="33704" r="60834" b="24815"/>
          <a:stretch/>
        </p:blipFill>
        <p:spPr>
          <a:xfrm>
            <a:off x="533400" y="1532124"/>
            <a:ext cx="3962400" cy="3233058"/>
          </a:xfrm>
          <a:prstGeom prst="rect">
            <a:avLst/>
          </a:prstGeom>
        </p:spPr>
      </p:pic>
      <p:pic>
        <p:nvPicPr>
          <p:cNvPr id="6" name="Picture 5">
            <a:extLst>
              <a:ext uri="{FF2B5EF4-FFF2-40B4-BE49-F238E27FC236}">
                <a16:creationId xmlns:a16="http://schemas.microsoft.com/office/drawing/2014/main" id="{D9DE0D35-2497-4D13-8456-30744A33049A}"/>
              </a:ext>
            </a:extLst>
          </p:cNvPr>
          <p:cNvPicPr>
            <a:picLocks noChangeAspect="1"/>
          </p:cNvPicPr>
          <p:nvPr/>
        </p:nvPicPr>
        <p:blipFill rotWithShape="1">
          <a:blip r:embed="rId3"/>
          <a:srcRect l="2500" t="33704" r="61667" b="23333"/>
          <a:stretch/>
        </p:blipFill>
        <p:spPr>
          <a:xfrm>
            <a:off x="4648202" y="1532124"/>
            <a:ext cx="4212771" cy="3357600"/>
          </a:xfrm>
          <a:prstGeom prst="rect">
            <a:avLst/>
          </a:prstGeom>
        </p:spPr>
      </p:pic>
      <p:grpSp>
        <p:nvGrpSpPr>
          <p:cNvPr id="7" name="Group 6">
            <a:extLst>
              <a:ext uri="{FF2B5EF4-FFF2-40B4-BE49-F238E27FC236}">
                <a16:creationId xmlns:a16="http://schemas.microsoft.com/office/drawing/2014/main" id="{C77C1A2A-D681-446E-B938-B4F2CF818922}"/>
              </a:ext>
            </a:extLst>
          </p:cNvPr>
          <p:cNvGrpSpPr/>
          <p:nvPr/>
        </p:nvGrpSpPr>
        <p:grpSpPr>
          <a:xfrm>
            <a:off x="952500" y="4889724"/>
            <a:ext cx="3124199" cy="359774"/>
            <a:chOff x="0" y="22238"/>
            <a:chExt cx="3124199" cy="359774"/>
          </a:xfrm>
        </p:grpSpPr>
        <p:sp>
          <p:nvSpPr>
            <p:cNvPr id="8" name="Rectangle: Rounded Corners 7">
              <a:extLst>
                <a:ext uri="{FF2B5EF4-FFF2-40B4-BE49-F238E27FC236}">
                  <a16:creationId xmlns:a16="http://schemas.microsoft.com/office/drawing/2014/main" id="{17FED7F6-8D1C-4BF2-8BE3-E6ABE15D5DA0}"/>
                </a:ext>
              </a:extLst>
            </p:cNvPr>
            <p:cNvSpPr/>
            <p:nvPr/>
          </p:nvSpPr>
          <p:spPr>
            <a:xfrm>
              <a:off x="0" y="22238"/>
              <a:ext cx="3124199" cy="359774"/>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84EDDCB8-8910-47BF-A851-CE3ED09A1584}"/>
                </a:ext>
              </a:extLst>
            </p:cNvPr>
            <p:cNvSpPr txBox="1"/>
            <p:nvPr/>
          </p:nvSpPr>
          <p:spPr>
            <a:xfrm>
              <a:off x="17563" y="39801"/>
              <a:ext cx="3089073" cy="324648"/>
            </a:xfrm>
            <a:prstGeom prst="rect">
              <a:avLst/>
            </a:prstGeom>
            <a:solidFill>
              <a:srgbClr val="1F305B"/>
            </a:solidFill>
            <a:ln>
              <a:solidFill>
                <a:srgbClr val="1F305B"/>
              </a:solid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latin typeface="Barlow" panose="00000500000000000000" pitchFamily="2" charset="0"/>
                </a:rPr>
                <a:t>Total Paid Fixed:             $62,183</a:t>
              </a:r>
              <a:endParaRPr lang="en-US" sz="1500" kern="1200" dirty="0">
                <a:latin typeface="Barlow" panose="00000500000000000000" pitchFamily="2" charset="0"/>
              </a:endParaRPr>
            </a:p>
          </p:txBody>
        </p:sp>
      </p:grpSp>
      <p:grpSp>
        <p:nvGrpSpPr>
          <p:cNvPr id="10" name="Group 9">
            <a:extLst>
              <a:ext uri="{FF2B5EF4-FFF2-40B4-BE49-F238E27FC236}">
                <a16:creationId xmlns:a16="http://schemas.microsoft.com/office/drawing/2014/main" id="{3087FDF1-5BBC-4115-9FB4-116BD00DE76D}"/>
              </a:ext>
            </a:extLst>
          </p:cNvPr>
          <p:cNvGrpSpPr/>
          <p:nvPr/>
        </p:nvGrpSpPr>
        <p:grpSpPr>
          <a:xfrm>
            <a:off x="952499" y="5278683"/>
            <a:ext cx="3124199" cy="359774"/>
            <a:chOff x="0" y="425213"/>
            <a:chExt cx="3124199" cy="359774"/>
          </a:xfrm>
        </p:grpSpPr>
        <p:sp>
          <p:nvSpPr>
            <p:cNvPr id="11" name="Rectangle: Rounded Corners 10">
              <a:extLst>
                <a:ext uri="{FF2B5EF4-FFF2-40B4-BE49-F238E27FC236}">
                  <a16:creationId xmlns:a16="http://schemas.microsoft.com/office/drawing/2014/main" id="{0D26328E-F125-4226-9D89-AE75557202FF}"/>
                </a:ext>
              </a:extLst>
            </p:cNvPr>
            <p:cNvSpPr/>
            <p:nvPr/>
          </p:nvSpPr>
          <p:spPr>
            <a:xfrm>
              <a:off x="0" y="425213"/>
              <a:ext cx="3124199" cy="359774"/>
            </a:xfrm>
            <a:prstGeom prst="roundRect">
              <a:avLst/>
            </a:prstGeom>
          </p:spPr>
          <p:style>
            <a:lnRef idx="2">
              <a:schemeClr val="lt1">
                <a:hueOff val="0"/>
                <a:satOff val="0"/>
                <a:lumOff val="0"/>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sp>
        <p:sp>
          <p:nvSpPr>
            <p:cNvPr id="12" name="Rectangle: Rounded Corners 4">
              <a:extLst>
                <a:ext uri="{FF2B5EF4-FFF2-40B4-BE49-F238E27FC236}">
                  <a16:creationId xmlns:a16="http://schemas.microsoft.com/office/drawing/2014/main" id="{A83DCA4B-BA07-4947-B321-6858305969D5}"/>
                </a:ext>
              </a:extLst>
            </p:cNvPr>
            <p:cNvSpPr txBox="1"/>
            <p:nvPr/>
          </p:nvSpPr>
          <p:spPr>
            <a:xfrm>
              <a:off x="17563" y="442776"/>
              <a:ext cx="3089073" cy="324648"/>
            </a:xfrm>
            <a:prstGeom prst="rect">
              <a:avLst/>
            </a:prstGeom>
            <a:solidFill>
              <a:srgbClr val="D1D3D4"/>
            </a:solid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latin typeface="Barlow" panose="00000500000000000000" pitchFamily="2" charset="0"/>
                </a:rPr>
                <a:t>Total Paid Graduated:   $65,266</a:t>
              </a:r>
              <a:endParaRPr lang="en-US" sz="1500" kern="1200" dirty="0">
                <a:solidFill>
                  <a:schemeClr val="tx1"/>
                </a:solidFill>
                <a:latin typeface="Barlow" panose="00000500000000000000" pitchFamily="2" charset="0"/>
              </a:endParaRPr>
            </a:p>
          </p:txBody>
        </p:sp>
      </p:grpSp>
      <p:graphicFrame>
        <p:nvGraphicFramePr>
          <p:cNvPr id="13" name="Diagram 12">
            <a:extLst>
              <a:ext uri="{FF2B5EF4-FFF2-40B4-BE49-F238E27FC236}">
                <a16:creationId xmlns:a16="http://schemas.microsoft.com/office/drawing/2014/main" id="{8C9F9896-C8E5-44EA-B6F6-C42DC4CF1DFD}"/>
              </a:ext>
            </a:extLst>
          </p:cNvPr>
          <p:cNvGraphicFramePr/>
          <p:nvPr>
            <p:extLst>
              <p:ext uri="{D42A27DB-BD31-4B8C-83A1-F6EECF244321}">
                <p14:modId xmlns:p14="http://schemas.microsoft.com/office/powerpoint/2010/main" val="3425111260"/>
              </p:ext>
            </p:extLst>
          </p:nvPr>
        </p:nvGraphicFramePr>
        <p:xfrm>
          <a:off x="5257024" y="4924728"/>
          <a:ext cx="3200399" cy="807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2BBD5D65-6182-47D0-A70A-84460FCAAE5C}"/>
              </a:ext>
            </a:extLst>
          </p:cNvPr>
          <p:cNvSpPr txBox="1"/>
          <p:nvPr/>
        </p:nvSpPr>
        <p:spPr>
          <a:xfrm>
            <a:off x="952499" y="5761139"/>
            <a:ext cx="6096000" cy="307777"/>
          </a:xfrm>
          <a:prstGeom prst="rect">
            <a:avLst/>
          </a:prstGeom>
          <a:noFill/>
        </p:spPr>
        <p:txBody>
          <a:bodyPr wrap="square" rtlCol="0">
            <a:spAutoFit/>
          </a:bodyPr>
          <a:lstStyle/>
          <a:p>
            <a:r>
              <a:rPr lang="en-US" sz="1350" b="1" i="1" dirty="0">
                <a:latin typeface="Barlow" panose="00000500000000000000" pitchFamily="2" charset="0"/>
              </a:rPr>
              <a:t>Assumes loan balance of $50,000; Interest Rate 4.5%.</a:t>
            </a:r>
          </a:p>
        </p:txBody>
      </p:sp>
      <p:sp>
        <p:nvSpPr>
          <p:cNvPr id="3" name="Slide Number Placeholder 2">
            <a:extLst>
              <a:ext uri="{FF2B5EF4-FFF2-40B4-BE49-F238E27FC236}">
                <a16:creationId xmlns:a16="http://schemas.microsoft.com/office/drawing/2014/main" id="{FFCAC5F8-256C-4437-BB9D-EFB7510E6253}"/>
              </a:ext>
            </a:extLst>
          </p:cNvPr>
          <p:cNvSpPr>
            <a:spLocks noGrp="1"/>
          </p:cNvSpPr>
          <p:nvPr>
            <p:ph type="sldNum" sz="quarter" idx="12"/>
          </p:nvPr>
        </p:nvSpPr>
        <p:spPr/>
        <p:txBody>
          <a:bodyPr/>
          <a:lstStyle/>
          <a:p>
            <a:pPr>
              <a:defRPr/>
            </a:pPr>
            <a:fld id="{E97B734B-BE99-4B13-8B3B-73BDADC290B3}" type="slidenum">
              <a:rPr lang="en-US" smtClean="0"/>
              <a:pPr>
                <a:defRPr/>
              </a:pPr>
              <a:t>8</a:t>
            </a:fld>
            <a:endParaRPr lang="en-US" dirty="0"/>
          </a:p>
        </p:txBody>
      </p:sp>
    </p:spTree>
    <p:extLst>
      <p:ext uri="{BB962C8B-B14F-4D97-AF65-F5344CB8AC3E}">
        <p14:creationId xmlns:p14="http://schemas.microsoft.com/office/powerpoint/2010/main" val="271899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lstStyle/>
          <a:p>
            <a:r>
              <a:rPr lang="en-US" dirty="0">
                <a:solidFill>
                  <a:srgbClr val="05692F"/>
                </a:solidFill>
              </a:rPr>
              <a:t>Income Driven Repayment (IDR) Plans</a:t>
            </a:r>
          </a:p>
        </p:txBody>
      </p:sp>
      <p:sp>
        <p:nvSpPr>
          <p:cNvPr id="6" name="object 10">
            <a:extLst>
              <a:ext uri="{FF2B5EF4-FFF2-40B4-BE49-F238E27FC236}">
                <a16:creationId xmlns:a16="http://schemas.microsoft.com/office/drawing/2014/main" id="{6ECA15F9-CB39-4357-9BDC-26F6D780586F}"/>
              </a:ext>
            </a:extLst>
          </p:cNvPr>
          <p:cNvSpPr txBox="1"/>
          <p:nvPr/>
        </p:nvSpPr>
        <p:spPr>
          <a:xfrm>
            <a:off x="533400" y="1699273"/>
            <a:ext cx="7738745" cy="2521203"/>
          </a:xfrm>
          <a:prstGeom prst="rect">
            <a:avLst/>
          </a:prstGeom>
        </p:spPr>
        <p:txBody>
          <a:bodyPr vert="horz" wrap="square" lIns="0" tIns="12700" rIns="0" bIns="0" rtlCol="0">
            <a:spAutoFit/>
          </a:bodyPr>
          <a:lstStyle/>
          <a:p>
            <a:pPr marL="360045" marR="224154" lvl="0" indent="-343535" algn="l" defTabSz="914400" rtl="0" eaLnBrk="1" fontAlgn="auto" latinLnBrk="0" hangingPunct="1">
              <a:lnSpc>
                <a:spcPct val="100000"/>
              </a:lnSpc>
              <a:spcBef>
                <a:spcPts val="1240"/>
              </a:spcBef>
              <a:spcAft>
                <a:spcPts val="0"/>
              </a:spcAft>
              <a:buClrTx/>
              <a:buSzTx/>
              <a:buFont typeface="Arial"/>
              <a:buChar char="•"/>
              <a:tabLst>
                <a:tab pos="360045" algn="l"/>
                <a:tab pos="360680" algn="l"/>
              </a:tabLst>
              <a:defRPr/>
            </a:pPr>
            <a:r>
              <a:rPr kumimoji="0" sz="2000" b="0" i="0" u="none" strike="noStrike" kern="1200" cap="none" spc="-5" normalizeH="0" baseline="0" noProof="0" dirty="0">
                <a:ln>
                  <a:noFill/>
                </a:ln>
                <a:solidFill>
                  <a:prstClr val="black"/>
                </a:solidFill>
                <a:effectLst/>
                <a:uLnTx/>
                <a:uFillTx/>
                <a:latin typeface="Barlow"/>
                <a:ea typeface="+mn-ea"/>
                <a:cs typeface="Barlow"/>
              </a:rPr>
              <a:t>Payments </a:t>
            </a:r>
            <a:r>
              <a:rPr kumimoji="0" sz="2000" b="0" i="0" u="none" strike="noStrike" kern="1200" cap="none" spc="0" normalizeH="0" baseline="0" noProof="0" dirty="0">
                <a:ln>
                  <a:noFill/>
                </a:ln>
                <a:solidFill>
                  <a:prstClr val="black"/>
                </a:solidFill>
                <a:effectLst/>
                <a:uLnTx/>
                <a:uFillTx/>
                <a:latin typeface="Barlow"/>
                <a:ea typeface="+mn-ea"/>
                <a:cs typeface="Barlow"/>
              </a:rPr>
              <a:t>and payback period </a:t>
            </a:r>
            <a:r>
              <a:rPr kumimoji="0" sz="2000" b="0" i="0" u="none" strike="noStrike" kern="1200" cap="none" spc="-5" normalizeH="0" baseline="0" noProof="0" dirty="0">
                <a:ln>
                  <a:noFill/>
                </a:ln>
                <a:solidFill>
                  <a:prstClr val="black"/>
                </a:solidFill>
                <a:effectLst/>
                <a:uLnTx/>
                <a:uFillTx/>
                <a:latin typeface="Barlow"/>
                <a:ea typeface="+mn-ea"/>
                <a:cs typeface="Barlow"/>
              </a:rPr>
              <a:t>are </a:t>
            </a:r>
            <a:r>
              <a:rPr kumimoji="0" sz="2000" b="0" i="0" u="none" strike="noStrike" kern="1200" cap="none" spc="-345" normalizeH="0" baseline="0" noProof="0" dirty="0">
                <a:ln>
                  <a:noFill/>
                </a:ln>
                <a:solidFill>
                  <a:prstClr val="black"/>
                </a:solidFill>
                <a:effectLst/>
                <a:uLnTx/>
                <a:uFillTx/>
                <a:latin typeface="Barlow"/>
                <a:ea typeface="+mn-ea"/>
                <a:cs typeface="Barlow"/>
              </a:rPr>
              <a:t> </a:t>
            </a:r>
            <a:r>
              <a:rPr kumimoji="0" sz="2000" b="0" i="0" u="none" strike="noStrike" kern="1200" cap="none" spc="0" normalizeH="0" baseline="0" noProof="0" dirty="0">
                <a:ln>
                  <a:noFill/>
                </a:ln>
                <a:solidFill>
                  <a:prstClr val="black"/>
                </a:solidFill>
                <a:effectLst/>
                <a:uLnTx/>
                <a:uFillTx/>
                <a:latin typeface="Barlow"/>
                <a:ea typeface="+mn-ea"/>
                <a:cs typeface="Barlow"/>
              </a:rPr>
              <a:t>based</a:t>
            </a:r>
            <a:r>
              <a:rPr kumimoji="0" sz="2000" b="0" i="0" u="none" strike="noStrike" kern="1200" cap="none" spc="10" normalizeH="0" baseline="0" noProof="0" dirty="0">
                <a:ln>
                  <a:noFill/>
                </a:ln>
                <a:solidFill>
                  <a:prstClr val="black"/>
                </a:solidFill>
                <a:effectLst/>
                <a:uLnTx/>
                <a:uFillTx/>
                <a:latin typeface="Barlow"/>
                <a:ea typeface="+mn-ea"/>
                <a:cs typeface="Barlow"/>
              </a:rPr>
              <a:t> </a:t>
            </a:r>
            <a:r>
              <a:rPr kumimoji="0" sz="2000" b="0" i="0" u="none" strike="noStrike" kern="1200" cap="none" spc="-5" normalizeH="0" baseline="0" noProof="0" dirty="0">
                <a:ln>
                  <a:noFill/>
                </a:ln>
                <a:solidFill>
                  <a:prstClr val="black"/>
                </a:solidFill>
                <a:effectLst/>
                <a:uLnTx/>
                <a:uFillTx/>
                <a:latin typeface="Barlow"/>
                <a:ea typeface="+mn-ea"/>
                <a:cs typeface="Barlow"/>
              </a:rPr>
              <a:t>on</a:t>
            </a:r>
            <a:r>
              <a:rPr kumimoji="0" sz="2000" b="0" i="0" u="none" strike="noStrike" kern="1200" cap="none" spc="-20" normalizeH="0" baseline="0" noProof="0" dirty="0">
                <a:ln>
                  <a:noFill/>
                </a:ln>
                <a:solidFill>
                  <a:prstClr val="black"/>
                </a:solidFill>
                <a:effectLst/>
                <a:uLnTx/>
                <a:uFillTx/>
                <a:latin typeface="Barlow"/>
                <a:ea typeface="+mn-ea"/>
                <a:cs typeface="Barlow"/>
              </a:rPr>
              <a:t> </a:t>
            </a:r>
            <a:r>
              <a:rPr kumimoji="0" sz="2000" b="0" i="0" u="none" strike="noStrike" kern="1200" cap="none" spc="0" normalizeH="0" baseline="0" noProof="0" dirty="0">
                <a:ln>
                  <a:noFill/>
                </a:ln>
                <a:solidFill>
                  <a:prstClr val="black"/>
                </a:solidFill>
                <a:effectLst/>
                <a:uLnTx/>
                <a:uFillTx/>
                <a:latin typeface="Barlow"/>
                <a:ea typeface="+mn-ea"/>
                <a:cs typeface="Barlow"/>
              </a:rPr>
              <a:t>Adjusted Gross</a:t>
            </a:r>
            <a:r>
              <a:rPr kumimoji="0" sz="2000" b="0" i="0" u="none" strike="noStrike" kern="1200" cap="none" spc="-30" normalizeH="0" baseline="0" noProof="0" dirty="0">
                <a:ln>
                  <a:noFill/>
                </a:ln>
                <a:solidFill>
                  <a:prstClr val="black"/>
                </a:solidFill>
                <a:effectLst/>
                <a:uLnTx/>
                <a:uFillTx/>
                <a:latin typeface="Barlow"/>
                <a:ea typeface="+mn-ea"/>
                <a:cs typeface="Barlow"/>
              </a:rPr>
              <a:t> </a:t>
            </a:r>
            <a:r>
              <a:rPr kumimoji="0" sz="2000" b="0" i="0" u="none" strike="noStrike" kern="1200" cap="none" spc="-5" normalizeH="0" baseline="0" noProof="0" dirty="0">
                <a:ln>
                  <a:noFill/>
                </a:ln>
                <a:solidFill>
                  <a:prstClr val="black"/>
                </a:solidFill>
                <a:effectLst/>
                <a:uLnTx/>
                <a:uFillTx/>
                <a:latin typeface="Barlow"/>
                <a:ea typeface="+mn-ea"/>
                <a:cs typeface="Barlow"/>
              </a:rPr>
              <a:t>Income</a:t>
            </a:r>
            <a:r>
              <a:rPr kumimoji="0" lang="en-US" sz="2000" b="0" i="0" u="none" strike="noStrike" kern="1200" cap="none" spc="-5" normalizeH="0" baseline="0" noProof="0" dirty="0">
                <a:ln>
                  <a:noFill/>
                </a:ln>
                <a:solidFill>
                  <a:prstClr val="black"/>
                </a:solidFill>
                <a:effectLst/>
                <a:uLnTx/>
                <a:uFillTx/>
                <a:latin typeface="Barlow"/>
                <a:ea typeface="+mn-ea"/>
                <a:cs typeface="Barlow"/>
              </a:rPr>
              <a:t> (AGI), </a:t>
            </a:r>
            <a:r>
              <a:rPr kumimoji="0" sz="2000" b="0" i="0" u="none" strike="noStrike" kern="1200" cap="none" spc="0" normalizeH="0" baseline="0" noProof="0" dirty="0">
                <a:ln>
                  <a:noFill/>
                </a:ln>
                <a:solidFill>
                  <a:prstClr val="black"/>
                </a:solidFill>
                <a:effectLst/>
                <a:uLnTx/>
                <a:uFillTx/>
                <a:latin typeface="Barlow"/>
                <a:ea typeface="+mn-ea"/>
                <a:cs typeface="Barlow"/>
              </a:rPr>
              <a:t>family</a:t>
            </a:r>
            <a:r>
              <a:rPr kumimoji="0" sz="2000" b="0" i="0" u="none" strike="noStrike" kern="1200" cap="none" spc="-5" normalizeH="0" baseline="0" noProof="0" dirty="0">
                <a:ln>
                  <a:noFill/>
                </a:ln>
                <a:solidFill>
                  <a:prstClr val="black"/>
                </a:solidFill>
                <a:effectLst/>
                <a:uLnTx/>
                <a:uFillTx/>
                <a:latin typeface="Barlow"/>
                <a:ea typeface="+mn-ea"/>
                <a:cs typeface="Barlow"/>
              </a:rPr>
              <a:t> </a:t>
            </a:r>
            <a:r>
              <a:rPr kumimoji="0" sz="2000" b="0" i="0" u="none" strike="noStrike" kern="1200" cap="none" spc="0" normalizeH="0" baseline="0" noProof="0" dirty="0">
                <a:ln>
                  <a:noFill/>
                </a:ln>
                <a:solidFill>
                  <a:prstClr val="black"/>
                </a:solidFill>
                <a:effectLst/>
                <a:uLnTx/>
                <a:uFillTx/>
                <a:latin typeface="Barlow"/>
                <a:ea typeface="+mn-ea"/>
                <a:cs typeface="Barlow"/>
              </a:rPr>
              <a:t>size</a:t>
            </a:r>
            <a:r>
              <a:rPr kumimoji="0" lang="en-US" sz="2000" b="0" i="0" u="none" strike="noStrike" kern="1200" cap="none" spc="0" normalizeH="0" baseline="0" noProof="0" dirty="0">
                <a:ln>
                  <a:noFill/>
                </a:ln>
                <a:solidFill>
                  <a:prstClr val="black"/>
                </a:solidFill>
                <a:effectLst/>
                <a:uLnTx/>
                <a:uFillTx/>
                <a:latin typeface="Barlow"/>
                <a:ea typeface="+mn-ea"/>
                <a:cs typeface="Barlow"/>
              </a:rPr>
              <a:t> and tax filing status</a:t>
            </a:r>
            <a:r>
              <a:rPr kumimoji="0" sz="2000" b="0" i="0" u="none" strike="noStrike" kern="1200" cap="none" spc="0" normalizeH="0" baseline="0" noProof="0" dirty="0">
                <a:ln>
                  <a:noFill/>
                </a:ln>
                <a:solidFill>
                  <a:prstClr val="black"/>
                </a:solidFill>
                <a:effectLst/>
                <a:uLnTx/>
                <a:uFillTx/>
                <a:latin typeface="Barlow"/>
                <a:ea typeface="+mn-ea"/>
                <a:cs typeface="Barlow"/>
              </a:rPr>
              <a:t>.</a:t>
            </a:r>
            <a:endParaRPr kumimoji="0" lang="en-US" sz="2000" b="0" i="0" u="none" strike="noStrike" kern="1200" cap="none" spc="0" normalizeH="0" baseline="0" noProof="0" dirty="0">
              <a:ln>
                <a:noFill/>
              </a:ln>
              <a:solidFill>
                <a:prstClr val="black"/>
              </a:solidFill>
              <a:effectLst/>
              <a:uLnTx/>
              <a:uFillTx/>
              <a:latin typeface="Barlow"/>
              <a:ea typeface="+mn-ea"/>
              <a:cs typeface="Barlow"/>
            </a:endParaRPr>
          </a:p>
          <a:p>
            <a:pPr marL="360045" marR="224154" lvl="0" indent="-343535" algn="l" defTabSz="914400" rtl="0" eaLnBrk="1" fontAlgn="auto" latinLnBrk="0" hangingPunct="1">
              <a:lnSpc>
                <a:spcPct val="100000"/>
              </a:lnSpc>
              <a:spcBef>
                <a:spcPts val="1240"/>
              </a:spcBef>
              <a:spcAft>
                <a:spcPts val="0"/>
              </a:spcAft>
              <a:buClrTx/>
              <a:buSzTx/>
              <a:buFont typeface="Arial"/>
              <a:buChar char="•"/>
              <a:tabLst>
                <a:tab pos="360045" algn="l"/>
                <a:tab pos="360680" algn="l"/>
              </a:tabLst>
              <a:defRPr/>
            </a:pPr>
            <a:r>
              <a:rPr lang="en-US" sz="2000" dirty="0">
                <a:solidFill>
                  <a:prstClr val="black"/>
                </a:solidFill>
                <a:latin typeface="Barlow"/>
                <a:cs typeface="Barlow"/>
              </a:rPr>
              <a:t>Payment Formula: 10%,15% or 20% of Discretionary Income. *</a:t>
            </a:r>
          </a:p>
          <a:p>
            <a:pPr marL="360045" marR="224154" lvl="0" indent="-343535" algn="l" defTabSz="914400" rtl="0" eaLnBrk="1" fontAlgn="auto" latinLnBrk="0" hangingPunct="1">
              <a:lnSpc>
                <a:spcPct val="100000"/>
              </a:lnSpc>
              <a:spcBef>
                <a:spcPts val="1240"/>
              </a:spcBef>
              <a:spcAft>
                <a:spcPts val="0"/>
              </a:spcAft>
              <a:buClrTx/>
              <a:buSzTx/>
              <a:buFont typeface="Arial"/>
              <a:buChar char="•"/>
              <a:tabLst>
                <a:tab pos="360045" algn="l"/>
                <a:tab pos="360680" algn="l"/>
              </a:tabLst>
              <a:defRPr/>
            </a:pPr>
            <a:r>
              <a:rPr lang="en-US" sz="2000" dirty="0">
                <a:solidFill>
                  <a:prstClr val="black"/>
                </a:solidFill>
                <a:latin typeface="Barlow"/>
                <a:cs typeface="Barlow"/>
              </a:rPr>
              <a:t>Discretionary Income = AGI-150% of the Federal Poverty Level (FPL) for a family of your size. *</a:t>
            </a:r>
          </a:p>
          <a:p>
            <a:pPr marL="817245" marR="224154" lvl="1" indent="-343535">
              <a:spcBef>
                <a:spcPts val="300"/>
              </a:spcBef>
              <a:buFont typeface="Courier New" panose="02070309020205020404" pitchFamily="49" charset="0"/>
              <a:buChar char="-"/>
              <a:tabLst>
                <a:tab pos="360045" algn="l"/>
                <a:tab pos="360680" algn="l"/>
              </a:tabLst>
              <a:defRPr/>
            </a:pPr>
            <a:r>
              <a:rPr lang="en-US" dirty="0">
                <a:solidFill>
                  <a:prstClr val="black"/>
                </a:solidFill>
                <a:latin typeface="Barlow"/>
                <a:cs typeface="Barlow"/>
              </a:rPr>
              <a:t>Single borrowers earning less than $19.3k, payments are $0.</a:t>
            </a:r>
          </a:p>
          <a:p>
            <a:pPr marL="817245" marR="224154" lvl="1" indent="-343535">
              <a:spcBef>
                <a:spcPts val="300"/>
              </a:spcBef>
              <a:buFont typeface="Courier New" panose="02070309020205020404" pitchFamily="49" charset="0"/>
              <a:buChar char="-"/>
              <a:tabLst>
                <a:tab pos="360045" algn="l"/>
                <a:tab pos="360680" algn="l"/>
              </a:tabLst>
              <a:defRPr/>
            </a:pPr>
            <a:r>
              <a:rPr lang="en-US" dirty="0">
                <a:solidFill>
                  <a:prstClr val="black"/>
                </a:solidFill>
                <a:latin typeface="Barlow"/>
                <a:cs typeface="Barlow"/>
              </a:rPr>
              <a:t>Family </a:t>
            </a:r>
            <a:r>
              <a:rPr lang="en-US" sz="2000" dirty="0">
                <a:solidFill>
                  <a:prstClr val="black"/>
                </a:solidFill>
                <a:latin typeface="Barlow"/>
                <a:cs typeface="Barlow"/>
              </a:rPr>
              <a:t>of four earning less than $39.8k, payments are $0.</a:t>
            </a:r>
          </a:p>
        </p:txBody>
      </p:sp>
      <p:sp>
        <p:nvSpPr>
          <p:cNvPr id="3" name="TextBox 2">
            <a:extLst>
              <a:ext uri="{FF2B5EF4-FFF2-40B4-BE49-F238E27FC236}">
                <a16:creationId xmlns:a16="http://schemas.microsoft.com/office/drawing/2014/main" id="{0FEE0725-FF06-44C7-B130-E687EB232076}"/>
              </a:ext>
            </a:extLst>
          </p:cNvPr>
          <p:cNvSpPr txBox="1"/>
          <p:nvPr/>
        </p:nvSpPr>
        <p:spPr>
          <a:xfrm>
            <a:off x="467009" y="4714496"/>
            <a:ext cx="8209981" cy="523220"/>
          </a:xfrm>
          <a:prstGeom prst="rect">
            <a:avLst/>
          </a:prstGeom>
          <a:noFill/>
        </p:spPr>
        <p:txBody>
          <a:bodyPr wrap="square" rtlCol="0">
            <a:spAutoFit/>
          </a:bodyPr>
          <a:lstStyle/>
          <a:p>
            <a:pPr marL="285750" indent="-285750">
              <a:buFont typeface="Arial" panose="020B0604020202020204" pitchFamily="34" charset="0"/>
              <a:buChar char="•"/>
            </a:pPr>
            <a:r>
              <a:rPr lang="en-US" sz="1400" i="1" dirty="0">
                <a:latin typeface="Barlow" panose="00000500000000000000" pitchFamily="2" charset="0"/>
              </a:rPr>
              <a:t>Discretionary income for ICR=AGI-100% of FPL. ICR Calculation is the lesser of 20% of discretionary income or fixed plan amortized over 12 years adjusted for income.</a:t>
            </a:r>
          </a:p>
        </p:txBody>
      </p:sp>
      <p:grpSp>
        <p:nvGrpSpPr>
          <p:cNvPr id="5" name="object 5">
            <a:extLst>
              <a:ext uri="{FF2B5EF4-FFF2-40B4-BE49-F238E27FC236}">
                <a16:creationId xmlns:a16="http://schemas.microsoft.com/office/drawing/2014/main" id="{22B4FE15-294B-4E82-B8C8-2611D1BE00DA}"/>
              </a:ext>
            </a:extLst>
          </p:cNvPr>
          <p:cNvGrpSpPr/>
          <p:nvPr/>
        </p:nvGrpSpPr>
        <p:grpSpPr>
          <a:xfrm>
            <a:off x="7729287" y="720786"/>
            <a:ext cx="1014094" cy="775970"/>
            <a:chOff x="7729287" y="720786"/>
            <a:chExt cx="1014094" cy="775970"/>
          </a:xfrm>
        </p:grpSpPr>
        <p:pic>
          <p:nvPicPr>
            <p:cNvPr id="7" name="object 6">
              <a:extLst>
                <a:ext uri="{FF2B5EF4-FFF2-40B4-BE49-F238E27FC236}">
                  <a16:creationId xmlns:a16="http://schemas.microsoft.com/office/drawing/2014/main" id="{D0EB591B-3639-47AD-ABA9-BF4290FCCDE7}"/>
                </a:ext>
              </a:extLst>
            </p:cNvPr>
            <p:cNvPicPr/>
            <p:nvPr/>
          </p:nvPicPr>
          <p:blipFill>
            <a:blip r:embed="rId2" cstate="print"/>
            <a:stretch>
              <a:fillRect/>
            </a:stretch>
          </p:blipFill>
          <p:spPr>
            <a:xfrm>
              <a:off x="8094480" y="981794"/>
              <a:ext cx="75513" cy="75558"/>
            </a:xfrm>
            <a:prstGeom prst="rect">
              <a:avLst/>
            </a:prstGeom>
          </p:spPr>
        </p:pic>
        <p:pic>
          <p:nvPicPr>
            <p:cNvPr id="8" name="object 7">
              <a:extLst>
                <a:ext uri="{FF2B5EF4-FFF2-40B4-BE49-F238E27FC236}">
                  <a16:creationId xmlns:a16="http://schemas.microsoft.com/office/drawing/2014/main" id="{5F577BCE-2DC4-414D-A441-0FA22649A05C}"/>
                </a:ext>
              </a:extLst>
            </p:cNvPr>
            <p:cNvPicPr/>
            <p:nvPr/>
          </p:nvPicPr>
          <p:blipFill>
            <a:blip r:embed="rId3" cstate="print"/>
            <a:stretch>
              <a:fillRect/>
            </a:stretch>
          </p:blipFill>
          <p:spPr>
            <a:xfrm>
              <a:off x="8302179" y="1189616"/>
              <a:ext cx="75513" cy="75558"/>
            </a:xfrm>
            <a:prstGeom prst="rect">
              <a:avLst/>
            </a:prstGeom>
          </p:spPr>
        </p:pic>
        <p:sp>
          <p:nvSpPr>
            <p:cNvPr id="9" name="object 8">
              <a:extLst>
                <a:ext uri="{FF2B5EF4-FFF2-40B4-BE49-F238E27FC236}">
                  <a16:creationId xmlns:a16="http://schemas.microsoft.com/office/drawing/2014/main" id="{4AB43D5D-E553-433C-BF40-00689DBF6B27}"/>
                </a:ext>
              </a:extLst>
            </p:cNvPr>
            <p:cNvSpPr/>
            <p:nvPr/>
          </p:nvSpPr>
          <p:spPr>
            <a:xfrm>
              <a:off x="7729287" y="720786"/>
              <a:ext cx="1014094" cy="775970"/>
            </a:xfrm>
            <a:custGeom>
              <a:avLst/>
              <a:gdLst/>
              <a:ahLst/>
              <a:cxnLst/>
              <a:rect l="l" t="t" r="r" b="b"/>
              <a:pathLst>
                <a:path w="1014095" h="775969">
                  <a:moveTo>
                    <a:pt x="761421" y="775566"/>
                  </a:moveTo>
                  <a:lnTo>
                    <a:pt x="252177" y="775566"/>
                  </a:lnTo>
                  <a:lnTo>
                    <a:pt x="239410" y="775022"/>
                  </a:lnTo>
                  <a:lnTo>
                    <a:pt x="202063" y="766975"/>
                  </a:lnTo>
                  <a:lnTo>
                    <a:pt x="153919" y="746596"/>
                  </a:lnTo>
                  <a:lnTo>
                    <a:pt x="112506" y="721792"/>
                  </a:lnTo>
                  <a:lnTo>
                    <a:pt x="77728" y="692514"/>
                  </a:lnTo>
                  <a:lnTo>
                    <a:pt x="49489" y="658712"/>
                  </a:lnTo>
                  <a:lnTo>
                    <a:pt x="27693" y="620337"/>
                  </a:lnTo>
                  <a:lnTo>
                    <a:pt x="12244" y="577338"/>
                  </a:lnTo>
                  <a:lnTo>
                    <a:pt x="3044" y="529666"/>
                  </a:lnTo>
                  <a:lnTo>
                    <a:pt x="0" y="477271"/>
                  </a:lnTo>
                  <a:lnTo>
                    <a:pt x="3291" y="426676"/>
                  </a:lnTo>
                  <a:lnTo>
                    <a:pt x="12780" y="379613"/>
                  </a:lnTo>
                  <a:lnTo>
                    <a:pt x="27889" y="335615"/>
                  </a:lnTo>
                  <a:lnTo>
                    <a:pt x="48038" y="294210"/>
                  </a:lnTo>
                  <a:lnTo>
                    <a:pt x="72649" y="254929"/>
                  </a:lnTo>
                  <a:lnTo>
                    <a:pt x="101145" y="217303"/>
                  </a:lnTo>
                  <a:lnTo>
                    <a:pt x="132947" y="180863"/>
                  </a:lnTo>
                  <a:lnTo>
                    <a:pt x="167475" y="145138"/>
                  </a:lnTo>
                  <a:lnTo>
                    <a:pt x="204153" y="109658"/>
                  </a:lnTo>
                  <a:lnTo>
                    <a:pt x="281641" y="37559"/>
                  </a:lnTo>
                  <a:lnTo>
                    <a:pt x="321295" y="0"/>
                  </a:lnTo>
                  <a:lnTo>
                    <a:pt x="692303" y="0"/>
                  </a:lnTo>
                  <a:lnTo>
                    <a:pt x="731957" y="37559"/>
                  </a:lnTo>
                  <a:lnTo>
                    <a:pt x="809445" y="109658"/>
                  </a:lnTo>
                  <a:lnTo>
                    <a:pt x="846123" y="145138"/>
                  </a:lnTo>
                  <a:lnTo>
                    <a:pt x="880652" y="180863"/>
                  </a:lnTo>
                  <a:lnTo>
                    <a:pt x="911545" y="216263"/>
                  </a:lnTo>
                  <a:lnTo>
                    <a:pt x="402950" y="216263"/>
                  </a:lnTo>
                  <a:lnTo>
                    <a:pt x="370867" y="222777"/>
                  </a:lnTo>
                  <a:lnTo>
                    <a:pt x="344664" y="240466"/>
                  </a:lnTo>
                  <a:lnTo>
                    <a:pt x="326986" y="266684"/>
                  </a:lnTo>
                  <a:lnTo>
                    <a:pt x="320476" y="298786"/>
                  </a:lnTo>
                  <a:lnTo>
                    <a:pt x="326956" y="330909"/>
                  </a:lnTo>
                  <a:lnTo>
                    <a:pt x="344631" y="357140"/>
                  </a:lnTo>
                  <a:lnTo>
                    <a:pt x="370846" y="374825"/>
                  </a:lnTo>
                  <a:lnTo>
                    <a:pt x="402950" y="381310"/>
                  </a:lnTo>
                  <a:lnTo>
                    <a:pt x="496551" y="381310"/>
                  </a:lnTo>
                  <a:lnTo>
                    <a:pt x="337960" y="540002"/>
                  </a:lnTo>
                  <a:lnTo>
                    <a:pt x="369576" y="571637"/>
                  </a:lnTo>
                  <a:lnTo>
                    <a:pt x="562223" y="571637"/>
                  </a:lnTo>
                  <a:lnTo>
                    <a:pt x="578544" y="582647"/>
                  </a:lnTo>
                  <a:lnTo>
                    <a:pt x="610648" y="589132"/>
                  </a:lnTo>
                  <a:lnTo>
                    <a:pt x="997117" y="589132"/>
                  </a:lnTo>
                  <a:lnTo>
                    <a:pt x="985905" y="620337"/>
                  </a:lnTo>
                  <a:lnTo>
                    <a:pt x="964109" y="658712"/>
                  </a:lnTo>
                  <a:lnTo>
                    <a:pt x="935870" y="692514"/>
                  </a:lnTo>
                  <a:lnTo>
                    <a:pt x="901093" y="721792"/>
                  </a:lnTo>
                  <a:lnTo>
                    <a:pt x="859679" y="746596"/>
                  </a:lnTo>
                  <a:lnTo>
                    <a:pt x="811535" y="766975"/>
                  </a:lnTo>
                  <a:lnTo>
                    <a:pt x="774188" y="775022"/>
                  </a:lnTo>
                  <a:lnTo>
                    <a:pt x="761421" y="775566"/>
                  </a:lnTo>
                  <a:close/>
                </a:path>
                <a:path w="1014095" h="775969">
                  <a:moveTo>
                    <a:pt x="496551" y="381310"/>
                  </a:moveTo>
                  <a:lnTo>
                    <a:pt x="402950" y="381310"/>
                  </a:lnTo>
                  <a:lnTo>
                    <a:pt x="435054" y="374825"/>
                  </a:lnTo>
                  <a:lnTo>
                    <a:pt x="461269" y="357140"/>
                  </a:lnTo>
                  <a:lnTo>
                    <a:pt x="478943" y="330909"/>
                  </a:lnTo>
                  <a:lnTo>
                    <a:pt x="485424" y="298786"/>
                  </a:lnTo>
                  <a:lnTo>
                    <a:pt x="478943" y="266663"/>
                  </a:lnTo>
                  <a:lnTo>
                    <a:pt x="461269" y="240432"/>
                  </a:lnTo>
                  <a:lnTo>
                    <a:pt x="435054" y="222748"/>
                  </a:lnTo>
                  <a:lnTo>
                    <a:pt x="402950" y="216263"/>
                  </a:lnTo>
                  <a:lnTo>
                    <a:pt x="911545" y="216263"/>
                  </a:lnTo>
                  <a:lnTo>
                    <a:pt x="912453" y="217303"/>
                  </a:lnTo>
                  <a:lnTo>
                    <a:pt x="929049" y="239217"/>
                  </a:lnTo>
                  <a:lnTo>
                    <a:pt x="638552" y="239217"/>
                  </a:lnTo>
                  <a:lnTo>
                    <a:pt x="496551" y="381310"/>
                  </a:lnTo>
                  <a:close/>
                </a:path>
                <a:path w="1014095" h="775969">
                  <a:moveTo>
                    <a:pt x="562223" y="571637"/>
                  </a:moveTo>
                  <a:lnTo>
                    <a:pt x="369576" y="571637"/>
                  </a:lnTo>
                  <a:lnTo>
                    <a:pt x="670167" y="270851"/>
                  </a:lnTo>
                  <a:lnTo>
                    <a:pt x="638552" y="239217"/>
                  </a:lnTo>
                  <a:lnTo>
                    <a:pt x="929049" y="239217"/>
                  </a:lnTo>
                  <a:lnTo>
                    <a:pt x="940949" y="254929"/>
                  </a:lnTo>
                  <a:lnTo>
                    <a:pt x="965560" y="294210"/>
                  </a:lnTo>
                  <a:lnTo>
                    <a:pt x="985709" y="335615"/>
                  </a:lnTo>
                  <a:lnTo>
                    <a:pt x="1000818" y="379613"/>
                  </a:lnTo>
                  <a:lnTo>
                    <a:pt x="1009785" y="424085"/>
                  </a:lnTo>
                  <a:lnTo>
                    <a:pt x="610648" y="424085"/>
                  </a:lnTo>
                  <a:lnTo>
                    <a:pt x="578544" y="430570"/>
                  </a:lnTo>
                  <a:lnTo>
                    <a:pt x="552329" y="448254"/>
                  </a:lnTo>
                  <a:lnTo>
                    <a:pt x="534655" y="474485"/>
                  </a:lnTo>
                  <a:lnTo>
                    <a:pt x="528174" y="506608"/>
                  </a:lnTo>
                  <a:lnTo>
                    <a:pt x="534655" y="538731"/>
                  </a:lnTo>
                  <a:lnTo>
                    <a:pt x="552329" y="564962"/>
                  </a:lnTo>
                  <a:lnTo>
                    <a:pt x="562223" y="571637"/>
                  </a:lnTo>
                  <a:close/>
                </a:path>
                <a:path w="1014095" h="775969">
                  <a:moveTo>
                    <a:pt x="997117" y="589132"/>
                  </a:moveTo>
                  <a:lnTo>
                    <a:pt x="610648" y="589132"/>
                  </a:lnTo>
                  <a:lnTo>
                    <a:pt x="642731" y="582617"/>
                  </a:lnTo>
                  <a:lnTo>
                    <a:pt x="668934" y="564929"/>
                  </a:lnTo>
                  <a:lnTo>
                    <a:pt x="686612" y="538710"/>
                  </a:lnTo>
                  <a:lnTo>
                    <a:pt x="693122" y="506608"/>
                  </a:lnTo>
                  <a:lnTo>
                    <a:pt x="686642" y="474485"/>
                  </a:lnTo>
                  <a:lnTo>
                    <a:pt x="668967" y="448254"/>
                  </a:lnTo>
                  <a:lnTo>
                    <a:pt x="642752" y="430570"/>
                  </a:lnTo>
                  <a:lnTo>
                    <a:pt x="610648" y="424085"/>
                  </a:lnTo>
                  <a:lnTo>
                    <a:pt x="1009785" y="424085"/>
                  </a:lnTo>
                  <a:lnTo>
                    <a:pt x="1010307" y="426676"/>
                  </a:lnTo>
                  <a:lnTo>
                    <a:pt x="1013599" y="477271"/>
                  </a:lnTo>
                  <a:lnTo>
                    <a:pt x="1010554" y="529666"/>
                  </a:lnTo>
                  <a:lnTo>
                    <a:pt x="1001355" y="577338"/>
                  </a:lnTo>
                  <a:lnTo>
                    <a:pt x="997117" y="589132"/>
                  </a:lnTo>
                  <a:close/>
                </a:path>
              </a:pathLst>
            </a:custGeom>
            <a:solidFill>
              <a:srgbClr val="2E5496"/>
            </a:solidFill>
          </p:spPr>
          <p:txBody>
            <a:bodyPr wrap="square" lIns="0" tIns="0" rIns="0" bIns="0" rtlCol="0"/>
            <a:lstStyle/>
            <a:p>
              <a:endParaRPr dirty="0"/>
            </a:p>
          </p:txBody>
        </p:sp>
      </p:grpSp>
      <p:sp>
        <p:nvSpPr>
          <p:cNvPr id="10" name="object 4">
            <a:extLst>
              <a:ext uri="{FF2B5EF4-FFF2-40B4-BE49-F238E27FC236}">
                <a16:creationId xmlns:a16="http://schemas.microsoft.com/office/drawing/2014/main" id="{AC633DCE-A0D0-4E14-A19D-3EFA431A898C}"/>
              </a:ext>
            </a:extLst>
          </p:cNvPr>
          <p:cNvSpPr/>
          <p:nvPr/>
        </p:nvSpPr>
        <p:spPr>
          <a:xfrm>
            <a:off x="7967590" y="409564"/>
            <a:ext cx="537210" cy="252095"/>
          </a:xfrm>
          <a:custGeom>
            <a:avLst/>
            <a:gdLst/>
            <a:ahLst/>
            <a:cxnLst/>
            <a:rect l="l" t="t" r="r" b="b"/>
            <a:pathLst>
              <a:path w="537209" h="252095">
                <a:moveTo>
                  <a:pt x="446860" y="251563"/>
                </a:moveTo>
                <a:lnTo>
                  <a:pt x="89775" y="251563"/>
                </a:lnTo>
                <a:lnTo>
                  <a:pt x="2113" y="39162"/>
                </a:lnTo>
                <a:lnTo>
                  <a:pt x="0" y="30867"/>
                </a:lnTo>
                <a:lnTo>
                  <a:pt x="306" y="22478"/>
                </a:lnTo>
                <a:lnTo>
                  <a:pt x="2943" y="14511"/>
                </a:lnTo>
                <a:lnTo>
                  <a:pt x="7822" y="7483"/>
                </a:lnTo>
                <a:lnTo>
                  <a:pt x="14908" y="2476"/>
                </a:lnTo>
                <a:lnTo>
                  <a:pt x="23011" y="0"/>
                </a:lnTo>
                <a:lnTo>
                  <a:pt x="31483" y="146"/>
                </a:lnTo>
                <a:lnTo>
                  <a:pt x="39676" y="3009"/>
                </a:lnTo>
                <a:lnTo>
                  <a:pt x="149070" y="57671"/>
                </a:lnTo>
                <a:lnTo>
                  <a:pt x="254976" y="4679"/>
                </a:lnTo>
                <a:lnTo>
                  <a:pt x="261503" y="2313"/>
                </a:lnTo>
                <a:lnTo>
                  <a:pt x="268310" y="1525"/>
                </a:lnTo>
                <a:lnTo>
                  <a:pt x="275116" y="2313"/>
                </a:lnTo>
                <a:lnTo>
                  <a:pt x="281643" y="4679"/>
                </a:lnTo>
                <a:lnTo>
                  <a:pt x="387564" y="57671"/>
                </a:lnTo>
                <a:lnTo>
                  <a:pt x="496630" y="3113"/>
                </a:lnTo>
                <a:lnTo>
                  <a:pt x="505984" y="118"/>
                </a:lnTo>
                <a:lnTo>
                  <a:pt x="515514" y="551"/>
                </a:lnTo>
                <a:lnTo>
                  <a:pt x="524327" y="4212"/>
                </a:lnTo>
                <a:lnTo>
                  <a:pt x="531525" y="10898"/>
                </a:lnTo>
                <a:lnTo>
                  <a:pt x="534976" y="17518"/>
                </a:lnTo>
                <a:lnTo>
                  <a:pt x="536649" y="24682"/>
                </a:lnTo>
                <a:lnTo>
                  <a:pt x="536505" y="32038"/>
                </a:lnTo>
                <a:lnTo>
                  <a:pt x="534506" y="39236"/>
                </a:lnTo>
                <a:lnTo>
                  <a:pt x="446860" y="251563"/>
                </a:lnTo>
                <a:close/>
              </a:path>
            </a:pathLst>
          </a:custGeom>
          <a:solidFill>
            <a:srgbClr val="2E5496"/>
          </a:solidFill>
        </p:spPr>
        <p:txBody>
          <a:bodyPr wrap="square" lIns="0" tIns="0" rIns="0" bIns="0" rtlCol="0"/>
          <a:lstStyle/>
          <a:p>
            <a:endParaRPr dirty="0"/>
          </a:p>
        </p:txBody>
      </p:sp>
      <p:sp>
        <p:nvSpPr>
          <p:cNvPr id="4" name="Slide Number Placeholder 3">
            <a:extLst>
              <a:ext uri="{FF2B5EF4-FFF2-40B4-BE49-F238E27FC236}">
                <a16:creationId xmlns:a16="http://schemas.microsoft.com/office/drawing/2014/main" id="{9ECCB38A-C13F-4511-99F0-6E90F0E4510E}"/>
              </a:ext>
            </a:extLst>
          </p:cNvPr>
          <p:cNvSpPr>
            <a:spLocks noGrp="1"/>
          </p:cNvSpPr>
          <p:nvPr>
            <p:ph type="sldNum" sz="quarter" idx="12"/>
          </p:nvPr>
        </p:nvSpPr>
        <p:spPr/>
        <p:txBody>
          <a:bodyPr/>
          <a:lstStyle/>
          <a:p>
            <a:pPr>
              <a:defRPr/>
            </a:pPr>
            <a:fld id="{E97B734B-BE99-4B13-8B3B-73BDADC290B3}" type="slidenum">
              <a:rPr lang="en-US" smtClean="0"/>
              <a:pPr>
                <a:defRPr/>
              </a:pPr>
              <a:t>9</a:t>
            </a:fld>
            <a:endParaRPr lang="en-US" dirty="0"/>
          </a:p>
        </p:txBody>
      </p:sp>
    </p:spTree>
    <p:extLst>
      <p:ext uri="{BB962C8B-B14F-4D97-AF65-F5344CB8AC3E}">
        <p14:creationId xmlns:p14="http://schemas.microsoft.com/office/powerpoint/2010/main" val="647650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DE8BE3B56C6A47AF4E3327FAB9D9C6" ma:contentTypeVersion="6" ma:contentTypeDescription="Create a new document." ma:contentTypeScope="" ma:versionID="3dec239e038e8d8d5485fce92762278f">
  <xsd:schema xmlns:xsd="http://www.w3.org/2001/XMLSchema" xmlns:xs="http://www.w3.org/2001/XMLSchema" xmlns:p="http://schemas.microsoft.com/office/2006/metadata/properties" xmlns:ns2="ab280147-06ce-4bac-8225-3b3e9d6b0154" xmlns:ns3="8c463758-a593-41e4-86c7-86f209157f29" targetNamespace="http://schemas.microsoft.com/office/2006/metadata/properties" ma:root="true" ma:fieldsID="6c067fce349365c23280238b599889f4" ns2:_="" ns3:_="">
    <xsd:import namespace="ab280147-06ce-4bac-8225-3b3e9d6b0154"/>
    <xsd:import namespace="8c463758-a593-41e4-86c7-86f209157f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80147-06ce-4bac-8225-3b3e9d6b01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463758-a593-41e4-86c7-86f209157f2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C86DFA-612E-41EB-B9FF-1621481DCA4C}">
  <ds:schemaRefs>
    <ds:schemaRef ds:uri="http://schemas.microsoft.com/sharepoint/v3/contenttype/forms"/>
  </ds:schemaRefs>
</ds:datastoreItem>
</file>

<file path=customXml/itemProps2.xml><?xml version="1.0" encoding="utf-8"?>
<ds:datastoreItem xmlns:ds="http://schemas.openxmlformats.org/officeDocument/2006/customXml" ds:itemID="{71D8FE96-082D-40D6-8388-AED7095B59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280147-06ce-4bac-8225-3b3e9d6b0154"/>
    <ds:schemaRef ds:uri="8c463758-a593-41e4-86c7-86f209157f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F83F86-D7D0-4B49-A573-716201DC4442}">
  <ds:schemaRefs>
    <ds:schemaRef ds:uri="http://www.w3.org/XML/1998/namespace"/>
    <ds:schemaRef ds:uri="http://purl.org/dc/elements/1.1/"/>
    <ds:schemaRef ds:uri="ab280147-06ce-4bac-8225-3b3e9d6b0154"/>
    <ds:schemaRef ds:uri="8c463758-a593-41e4-86c7-86f209157f29"/>
    <ds:schemaRef ds:uri="http://purl.org/dc/dcmityp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572</TotalTime>
  <Words>4266</Words>
  <Application>Microsoft Office PowerPoint</Application>
  <PresentationFormat>On-screen Show (4:3)</PresentationFormat>
  <Paragraphs>536</Paragraphs>
  <Slides>44</Slides>
  <Notes>37</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EDCAP Counselors Training 2021 Module 7: Problems &amp; Cures</vt:lpstr>
      <vt:lpstr>Agenda</vt:lpstr>
      <vt:lpstr>Repayment Plans</vt:lpstr>
      <vt:lpstr>Federal Student Loan Repayment Plans</vt:lpstr>
      <vt:lpstr>Federal Student Loan Repayment Plans, (Cont’d)</vt:lpstr>
      <vt:lpstr>Federal Student Loan Payment Plans (Cont’d)</vt:lpstr>
      <vt:lpstr>Traditional Plans</vt:lpstr>
      <vt:lpstr>Traditional Plans</vt:lpstr>
      <vt:lpstr>Income Driven Repayment (IDR) Plans</vt:lpstr>
      <vt:lpstr>Income Driven Repayment (IDR) Plans, (Cont’d)</vt:lpstr>
      <vt:lpstr>Federal Poverty Levels 2021</vt:lpstr>
      <vt:lpstr>Income Driven Repayment (IDR) Plans</vt:lpstr>
      <vt:lpstr>Determining The Best IDR Plan</vt:lpstr>
      <vt:lpstr>Determining The Best IDR Plan, (Cont’d)</vt:lpstr>
      <vt:lpstr>Two Minute Drill to Determining the Right Plan</vt:lpstr>
      <vt:lpstr>Two Minute Drill-Differentiating between plans offering the same payment.</vt:lpstr>
      <vt:lpstr>Other Things To Consider When Selecting an IDR Plan</vt:lpstr>
      <vt:lpstr>Other Things To Consider When Selecting an IDR Plan, (Cont’d)</vt:lpstr>
      <vt:lpstr>Meet Eloise…</vt:lpstr>
      <vt:lpstr>Meet Chloe…</vt:lpstr>
      <vt:lpstr>Meet Brian…</vt:lpstr>
      <vt:lpstr>Deferment and Forbearance</vt:lpstr>
      <vt:lpstr>Consolidation</vt:lpstr>
      <vt:lpstr>Consolidation Basics</vt:lpstr>
      <vt:lpstr>Consolidation Basics, (Cont’d)</vt:lpstr>
      <vt:lpstr>Consolidation: Effect on Interest Rates</vt:lpstr>
      <vt:lpstr>Consolidation: Effect on Interest Rates, (Cont’d)</vt:lpstr>
      <vt:lpstr>Why Consolidate?</vt:lpstr>
      <vt:lpstr>Reasons Not To Consolidate</vt:lpstr>
      <vt:lpstr>Case Study: Jackson, Pre-Consolidation</vt:lpstr>
      <vt:lpstr>Case Study: Jackson, Post-Consolidation</vt:lpstr>
      <vt:lpstr>Case Study: Jackson</vt:lpstr>
      <vt:lpstr>Managing Defaulted Student Loans</vt:lpstr>
      <vt:lpstr>Defaulting on Federal Student Loans</vt:lpstr>
      <vt:lpstr>Top Reasons Borrowers Default</vt:lpstr>
      <vt:lpstr>Curing Defaults</vt:lpstr>
      <vt:lpstr>Rehabilitation</vt:lpstr>
      <vt:lpstr>Consolidation</vt:lpstr>
      <vt:lpstr>Rehabilitation vs. Consolidation</vt:lpstr>
      <vt:lpstr>Rehabilitation vs. Consolidation, Pros &amp; Cons</vt:lpstr>
      <vt:lpstr>Additional Information:  IDR Plan Detail Tables</vt:lpstr>
      <vt:lpstr>Income-Driven-Repayment (IDR) Plans, Part 1</vt:lpstr>
      <vt:lpstr>Income-Driven-Repayment (IDR) Plans, Part 2</vt:lpstr>
      <vt:lpstr>Income-Driven-Repayment (IDR) Plans, Part 3</vt:lpstr>
    </vt:vector>
  </TitlesOfParts>
  <Company>CSSNY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Mercedes Eustache</dc:creator>
  <cp:lastModifiedBy>Nancy Nierman</cp:lastModifiedBy>
  <cp:revision>61</cp:revision>
  <cp:lastPrinted>2021-10-02T19:33:07Z</cp:lastPrinted>
  <dcterms:created xsi:type="dcterms:W3CDTF">2008-09-17T15:15:56Z</dcterms:created>
  <dcterms:modified xsi:type="dcterms:W3CDTF">2021-11-07T19:08:07Z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0x010100F9DE8BE3B56C6A47AF4E3327FAB9D9C6</vt:lpwstr>
  </property>
</Properties>
</file>