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11" r:id="rId4"/>
  </p:sldMasterIdLst>
  <p:notesMasterIdLst>
    <p:notesMasterId r:id="rId43"/>
  </p:notesMasterIdLst>
  <p:handoutMasterIdLst>
    <p:handoutMasterId r:id="rId44"/>
  </p:handoutMasterIdLst>
  <p:sldIdLst>
    <p:sldId id="307" r:id="rId5"/>
    <p:sldId id="400" r:id="rId6"/>
    <p:sldId id="867" r:id="rId7"/>
    <p:sldId id="868" r:id="rId8"/>
    <p:sldId id="884" r:id="rId9"/>
    <p:sldId id="869" r:id="rId10"/>
    <p:sldId id="870" r:id="rId11"/>
    <p:sldId id="871" r:id="rId12"/>
    <p:sldId id="872" r:id="rId13"/>
    <p:sldId id="849" r:id="rId14"/>
    <p:sldId id="873" r:id="rId15"/>
    <p:sldId id="874" r:id="rId16"/>
    <p:sldId id="885" r:id="rId17"/>
    <p:sldId id="875" r:id="rId18"/>
    <p:sldId id="876" r:id="rId19"/>
    <p:sldId id="877" r:id="rId20"/>
    <p:sldId id="878" r:id="rId21"/>
    <p:sldId id="887" r:id="rId22"/>
    <p:sldId id="888" r:id="rId23"/>
    <p:sldId id="889" r:id="rId24"/>
    <p:sldId id="895" r:id="rId25"/>
    <p:sldId id="886" r:id="rId26"/>
    <p:sldId id="880" r:id="rId27"/>
    <p:sldId id="879" r:id="rId28"/>
    <p:sldId id="881" r:id="rId29"/>
    <p:sldId id="883" r:id="rId30"/>
    <p:sldId id="882" r:id="rId31"/>
    <p:sldId id="894" r:id="rId32"/>
    <p:sldId id="892" r:id="rId33"/>
    <p:sldId id="893" r:id="rId34"/>
    <p:sldId id="891" r:id="rId35"/>
    <p:sldId id="429" r:id="rId36"/>
    <p:sldId id="432" r:id="rId37"/>
    <p:sldId id="433" r:id="rId38"/>
    <p:sldId id="434" r:id="rId39"/>
    <p:sldId id="435" r:id="rId40"/>
    <p:sldId id="436" r:id="rId41"/>
    <p:sldId id="896" r:id="rId42"/>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ina Rodriguez" initials="CR" lastIdx="4" clrIdx="0">
    <p:extLst>
      <p:ext uri="{19B8F6BF-5375-455C-9EA6-DF929625EA0E}">
        <p15:presenceInfo xmlns:p15="http://schemas.microsoft.com/office/powerpoint/2012/main" userId="S::crodriguez@CSSNY.ORG::2c8a2a97-2971-4784-9eb4-99fb8dcff857" providerId="AD"/>
      </p:ext>
    </p:extLst>
  </p:cmAuthor>
  <p:cmAuthor id="2" name="Nancy Nierman" initials="NN" lastIdx="1" clrIdx="1">
    <p:extLst>
      <p:ext uri="{19B8F6BF-5375-455C-9EA6-DF929625EA0E}">
        <p15:presenceInfo xmlns:p15="http://schemas.microsoft.com/office/powerpoint/2012/main" userId="S-1-5-21-646398860-538523097-3768864150-33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305B"/>
    <a:srgbClr val="E8CEDA"/>
    <a:srgbClr val="F8F1F4"/>
    <a:srgbClr val="056839"/>
    <a:srgbClr val="BFBDCB"/>
    <a:srgbClr val="E6E7E8"/>
    <a:srgbClr val="000000"/>
    <a:srgbClr val="05692F"/>
    <a:srgbClr val="414042"/>
    <a:srgbClr val="DA471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AE82E6-F64E-4B69-B15B-D41F42938B45}" v="289" dt="2021-11-01T13:37:22.4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2024" autoAdjust="0"/>
  </p:normalViewPr>
  <p:slideViewPr>
    <p:cSldViewPr snapToGrid="0" showGuides="1">
      <p:cViewPr varScale="1">
        <p:scale>
          <a:sx n="48" d="100"/>
          <a:sy n="48" d="100"/>
        </p:scale>
        <p:origin x="1347" y="41"/>
      </p:cViewPr>
      <p:guideLst>
        <p:guide orient="horz" pos="2184"/>
        <p:guide pos="2880"/>
      </p:guideLst>
    </p:cSldViewPr>
  </p:slideViewPr>
  <p:outlineViewPr>
    <p:cViewPr>
      <p:scale>
        <a:sx n="33" d="100"/>
        <a:sy n="33" d="100"/>
      </p:scale>
      <p:origin x="0" y="-29246"/>
    </p:cViewPr>
  </p:outlineViewPr>
  <p:notesTextViewPr>
    <p:cViewPr>
      <p:scale>
        <a:sx n="1" d="1"/>
        <a:sy n="1" d="1"/>
      </p:scale>
      <p:origin x="0" y="0"/>
    </p:cViewPr>
  </p:notesTextViewPr>
  <p:notesViewPr>
    <p:cSldViewPr snapToGrid="0" showGuides="1">
      <p:cViewPr varScale="1">
        <p:scale>
          <a:sx n="66" d="100"/>
          <a:sy n="66" d="100"/>
        </p:scale>
        <p:origin x="0" y="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Barlow ExtraBold" panose="00000900000000000000" pitchFamily="2" charset="0"/>
                <a:ea typeface="+mn-ea"/>
                <a:cs typeface="+mn-cs"/>
              </a:defRPr>
            </a:pPr>
            <a:r>
              <a:rPr lang="en-US"/>
              <a:t>FICO Credit Score</a:t>
            </a:r>
          </a:p>
        </c:rich>
      </c:tx>
      <c:layout>
        <c:manualLayout>
          <c:xMode val="edge"/>
          <c:yMode val="edge"/>
          <c:x val="0.23341161171477395"/>
          <c:y val="0.10104919160646715"/>
        </c:manualLayout>
      </c:layout>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Barlow ExtraBold" panose="00000900000000000000" pitchFamily="2" charset="0"/>
              <a:ea typeface="+mn-ea"/>
              <a:cs typeface="+mn-cs"/>
            </a:defRPr>
          </a:pPr>
          <a:endParaRPr lang="en-US"/>
        </a:p>
      </c:txPr>
    </c:title>
    <c:autoTitleDeleted val="0"/>
    <c:plotArea>
      <c:layout/>
      <c:pieChart>
        <c:varyColors val="1"/>
        <c:ser>
          <c:idx val="0"/>
          <c:order val="0"/>
          <c:tx>
            <c:strRef>
              <c:f>Sheet1!$B$1</c:f>
              <c:strCache>
                <c:ptCount val="1"/>
                <c:pt idx="0">
                  <c:v>Credit Score</c:v>
                </c:pt>
              </c:strCache>
            </c:strRef>
          </c:tx>
          <c:dPt>
            <c:idx val="0"/>
            <c:bubble3D val="0"/>
            <c:spPr>
              <a:solidFill>
                <a:schemeClr val="accent6">
                  <a:tint val="54000"/>
                </a:schemeClr>
              </a:solidFill>
              <a:ln w="19050">
                <a:solidFill>
                  <a:schemeClr val="lt1"/>
                </a:solidFill>
              </a:ln>
              <a:effectLst/>
            </c:spPr>
            <c:extLst>
              <c:ext xmlns:c16="http://schemas.microsoft.com/office/drawing/2014/chart" uri="{C3380CC4-5D6E-409C-BE32-E72D297353CC}">
                <c16:uniqueId val="{00000001-753D-4FB6-B023-0B86537C68AA}"/>
              </c:ext>
            </c:extLst>
          </c:dPt>
          <c:dPt>
            <c:idx val="1"/>
            <c:bubble3D val="0"/>
            <c:spPr>
              <a:solidFill>
                <a:schemeClr val="accent6">
                  <a:tint val="77000"/>
                </a:schemeClr>
              </a:solidFill>
              <a:ln w="19050">
                <a:solidFill>
                  <a:schemeClr val="lt1"/>
                </a:solidFill>
              </a:ln>
              <a:effectLst/>
            </c:spPr>
            <c:extLst>
              <c:ext xmlns:c16="http://schemas.microsoft.com/office/drawing/2014/chart" uri="{C3380CC4-5D6E-409C-BE32-E72D297353CC}">
                <c16:uniqueId val="{00000003-753D-4FB6-B023-0B86537C68AA}"/>
              </c:ext>
            </c:extLst>
          </c:dPt>
          <c:dPt>
            <c:idx val="2"/>
            <c:bubble3D val="0"/>
            <c:spPr>
              <a:solidFill>
                <a:schemeClr val="accent6"/>
              </a:solidFill>
              <a:ln w="19050">
                <a:solidFill>
                  <a:schemeClr val="lt1"/>
                </a:solidFill>
              </a:ln>
              <a:effectLst/>
            </c:spPr>
            <c:extLst>
              <c:ext xmlns:c16="http://schemas.microsoft.com/office/drawing/2014/chart" uri="{C3380CC4-5D6E-409C-BE32-E72D297353CC}">
                <c16:uniqueId val="{00000005-753D-4FB6-B023-0B86537C68AA}"/>
              </c:ext>
            </c:extLst>
          </c:dPt>
          <c:dPt>
            <c:idx val="3"/>
            <c:bubble3D val="0"/>
            <c:spPr>
              <a:solidFill>
                <a:schemeClr val="accent6">
                  <a:shade val="76000"/>
                </a:schemeClr>
              </a:solidFill>
              <a:ln w="19050">
                <a:solidFill>
                  <a:schemeClr val="lt1"/>
                </a:solidFill>
              </a:ln>
              <a:effectLst/>
            </c:spPr>
            <c:extLst>
              <c:ext xmlns:c16="http://schemas.microsoft.com/office/drawing/2014/chart" uri="{C3380CC4-5D6E-409C-BE32-E72D297353CC}">
                <c16:uniqueId val="{00000007-753D-4FB6-B023-0B86537C68AA}"/>
              </c:ext>
            </c:extLst>
          </c:dPt>
          <c:dPt>
            <c:idx val="4"/>
            <c:bubble3D val="0"/>
            <c:spPr>
              <a:solidFill>
                <a:schemeClr val="accent6">
                  <a:shade val="53000"/>
                </a:schemeClr>
              </a:solidFill>
              <a:ln w="19050">
                <a:solidFill>
                  <a:schemeClr val="lt1"/>
                </a:solidFill>
              </a:ln>
              <a:effectLst/>
            </c:spPr>
            <c:extLst>
              <c:ext xmlns:c16="http://schemas.microsoft.com/office/drawing/2014/chart" uri="{C3380CC4-5D6E-409C-BE32-E72D297353CC}">
                <c16:uniqueId val="{00000009-753D-4FB6-B023-0B86537C68AA}"/>
              </c:ext>
            </c:extLst>
          </c:dPt>
          <c:dLbls>
            <c:dLbl>
              <c:idx val="0"/>
              <c:layout>
                <c:manualLayout>
                  <c:x val="-0.1867170809306217"/>
                  <c:y val="9.6648809756989335E-2"/>
                </c:manualLayout>
              </c:layout>
              <c:showLegendKey val="0"/>
              <c:showVal val="1"/>
              <c:showCatName val="1"/>
              <c:showSerName val="0"/>
              <c:showPercent val="0"/>
              <c:showBubbleSize val="0"/>
              <c:extLst>
                <c:ext xmlns:c15="http://schemas.microsoft.com/office/drawing/2012/chart" uri="{CE6537A1-D6FC-4f65-9D91-7224C49458BB}">
                  <c15:layout>
                    <c:manualLayout>
                      <c:w val="0.26708270533503137"/>
                      <c:h val="0.12985896112831097"/>
                    </c:manualLayout>
                  </c15:layout>
                </c:ext>
                <c:ext xmlns:c16="http://schemas.microsoft.com/office/drawing/2014/chart" uri="{C3380CC4-5D6E-409C-BE32-E72D297353CC}">
                  <c16:uniqueId val="{00000001-753D-4FB6-B023-0B86537C68AA}"/>
                </c:ext>
              </c:extLst>
            </c:dLbl>
            <c:dLbl>
              <c:idx val="1"/>
              <c:layout>
                <c:manualLayout>
                  <c:x val="1.6821351682650212E-2"/>
                  <c:y val="-0.2014474632234439"/>
                </c:manualLayout>
              </c:layout>
              <c:showLegendKey val="0"/>
              <c:showVal val="1"/>
              <c:showCatName val="1"/>
              <c:showSerName val="0"/>
              <c:showPercent val="0"/>
              <c:showBubbleSize val="0"/>
              <c:extLst>
                <c:ext xmlns:c15="http://schemas.microsoft.com/office/drawing/2012/chart" uri="{CE6537A1-D6FC-4f65-9D91-7224C49458BB}">
                  <c15:layout>
                    <c:manualLayout>
                      <c:w val="0.34297513290031079"/>
                      <c:h val="0.13200894392844859"/>
                    </c:manualLayout>
                  </c15:layout>
                </c:ext>
                <c:ext xmlns:c16="http://schemas.microsoft.com/office/drawing/2014/chart" uri="{C3380CC4-5D6E-409C-BE32-E72D297353CC}">
                  <c16:uniqueId val="{00000003-753D-4FB6-B023-0B86537C68AA}"/>
                </c:ext>
              </c:extLst>
            </c:dLbl>
            <c:dLbl>
              <c:idx val="2"/>
              <c:layout>
                <c:manualLayout>
                  <c:x val="5.2997234464676919E-2"/>
                  <c:y val="-3.6378311852809521E-2"/>
                </c:manualLayout>
              </c:layout>
              <c:showLegendKey val="0"/>
              <c:showVal val="1"/>
              <c:showCatName val="1"/>
              <c:showSerName val="0"/>
              <c:showPercent val="0"/>
              <c:showBubbleSize val="0"/>
              <c:extLst>
                <c:ext xmlns:c15="http://schemas.microsoft.com/office/drawing/2012/chart" uri="{CE6537A1-D6FC-4f65-9D91-7224C49458BB}">
                  <c15:layout>
                    <c:manualLayout>
                      <c:w val="0.31539085969460628"/>
                      <c:h val="0.13802889576883384"/>
                    </c:manualLayout>
                  </c15:layout>
                </c:ext>
                <c:ext xmlns:c16="http://schemas.microsoft.com/office/drawing/2014/chart" uri="{C3380CC4-5D6E-409C-BE32-E72D297353CC}">
                  <c16:uniqueId val="{00000005-753D-4FB6-B023-0B86537C68AA}"/>
                </c:ext>
              </c:extLst>
            </c:dLbl>
            <c:dLbl>
              <c:idx val="3"/>
              <c:delete val="1"/>
              <c:extLst>
                <c:ext xmlns:c15="http://schemas.microsoft.com/office/drawing/2012/chart" uri="{CE6537A1-D6FC-4f65-9D91-7224C49458BB}">
                  <c15:layout>
                    <c:manualLayout>
                      <c:w val="0.27266679211976969"/>
                      <c:h val="0.11480908152734778"/>
                    </c:manualLayout>
                  </c15:layout>
                </c:ext>
                <c:ext xmlns:c16="http://schemas.microsoft.com/office/drawing/2014/chart" uri="{C3380CC4-5D6E-409C-BE32-E72D297353CC}">
                  <c16:uniqueId val="{00000007-753D-4FB6-B023-0B86537C68AA}"/>
                </c:ext>
              </c:extLst>
            </c:dLbl>
            <c:dLbl>
              <c:idx val="4"/>
              <c:delete val="1"/>
              <c:extLst>
                <c:ext xmlns:c15="http://schemas.microsoft.com/office/drawing/2012/chart" uri="{CE6537A1-D6FC-4f65-9D91-7224C49458BB}">
                  <c15:layout>
                    <c:manualLayout>
                      <c:w val="0.37186736776359408"/>
                      <c:h val="0.17672858617131063"/>
                    </c:manualLayout>
                  </c15:layout>
                </c:ext>
                <c:ext xmlns:c16="http://schemas.microsoft.com/office/drawing/2014/chart" uri="{C3380CC4-5D6E-409C-BE32-E72D297353CC}">
                  <c16:uniqueId val="{00000009-753D-4FB6-B023-0B86537C68AA}"/>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Barlow ExtraBold" panose="00000900000000000000" pitchFamily="2" charset="0"/>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Payment History</c:v>
                </c:pt>
                <c:pt idx="1">
                  <c:v>Utilization Ratio</c:v>
                </c:pt>
                <c:pt idx="2">
                  <c:v>Length of Credit History</c:v>
                </c:pt>
                <c:pt idx="3">
                  <c:v>Type of Credit</c:v>
                </c:pt>
                <c:pt idx="4">
                  <c:v>Number of New Accounts</c:v>
                </c:pt>
              </c:strCache>
            </c:strRef>
          </c:cat>
          <c:val>
            <c:numRef>
              <c:f>Sheet1!$B$2:$B$6</c:f>
              <c:numCache>
                <c:formatCode>0%</c:formatCode>
                <c:ptCount val="5"/>
                <c:pt idx="0">
                  <c:v>0.35</c:v>
                </c:pt>
                <c:pt idx="1">
                  <c:v>0.3</c:v>
                </c:pt>
                <c:pt idx="2">
                  <c:v>0.15</c:v>
                </c:pt>
                <c:pt idx="3">
                  <c:v>0.1</c:v>
                </c:pt>
                <c:pt idx="4">
                  <c:v>0.1</c:v>
                </c:pt>
              </c:numCache>
            </c:numRef>
          </c:val>
          <c:extLst>
            <c:ext xmlns:c16="http://schemas.microsoft.com/office/drawing/2014/chart" uri="{C3380CC4-5D6E-409C-BE32-E72D297353CC}">
              <c16:uniqueId val="{0000000A-753D-4FB6-B023-0B86537C68AA}"/>
            </c:ext>
          </c:extLst>
        </c:ser>
        <c:dLbls>
          <c:showLegendKey val="0"/>
          <c:showVal val="1"/>
          <c:showCatName val="1"/>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600">
          <a:latin typeface="Barlow ExtraBold" panose="00000900000000000000" pitchFamily="2"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Barlow  "/>
                <a:ea typeface="+mn-ea"/>
                <a:cs typeface="+mn-cs"/>
              </a:defRPr>
            </a:pPr>
            <a:r>
              <a:rPr lang="en-US" dirty="0">
                <a:latin typeface="Barlow ExtraBold" panose="00000900000000000000" pitchFamily="2" charset="0"/>
              </a:rPr>
              <a:t>Vantage Score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Barlow  "/>
              <a:ea typeface="+mn-ea"/>
              <a:cs typeface="+mn-cs"/>
            </a:defRPr>
          </a:pPr>
          <a:endParaRPr lang="en-US"/>
        </a:p>
      </c:txPr>
    </c:title>
    <c:autoTitleDeleted val="0"/>
    <c:plotArea>
      <c:layout>
        <c:manualLayout>
          <c:layoutTarget val="inner"/>
          <c:xMode val="edge"/>
          <c:yMode val="edge"/>
          <c:x val="1.7097408754981537E-2"/>
          <c:y val="0.18265982281520698"/>
          <c:w val="0.97337225310123265"/>
          <c:h val="0.62978436239438673"/>
        </c:manualLayout>
      </c:layout>
      <c:pieChart>
        <c:varyColors val="1"/>
        <c:ser>
          <c:idx val="0"/>
          <c:order val="0"/>
          <c:tx>
            <c:strRef>
              <c:f>Sheet1!$B$1</c:f>
              <c:strCache>
                <c:ptCount val="1"/>
                <c:pt idx="0">
                  <c:v>Credit Score</c:v>
                </c:pt>
              </c:strCache>
            </c:strRef>
          </c:tx>
          <c:dPt>
            <c:idx val="0"/>
            <c:bubble3D val="0"/>
            <c:spPr>
              <a:solidFill>
                <a:schemeClr val="accent1">
                  <a:tint val="50000"/>
                </a:schemeClr>
              </a:solidFill>
              <a:ln w="19050">
                <a:solidFill>
                  <a:schemeClr val="lt1"/>
                </a:solidFill>
              </a:ln>
              <a:effectLst/>
            </c:spPr>
            <c:extLst>
              <c:ext xmlns:c16="http://schemas.microsoft.com/office/drawing/2014/chart" uri="{C3380CC4-5D6E-409C-BE32-E72D297353CC}">
                <c16:uniqueId val="{00000001-1C86-4C9F-A0ED-D58FBD173001}"/>
              </c:ext>
            </c:extLst>
          </c:dPt>
          <c:dPt>
            <c:idx val="1"/>
            <c:bubble3D val="0"/>
            <c:spPr>
              <a:solidFill>
                <a:schemeClr val="accent1">
                  <a:tint val="70000"/>
                </a:schemeClr>
              </a:solidFill>
              <a:ln w="19050">
                <a:solidFill>
                  <a:schemeClr val="lt1"/>
                </a:solidFill>
              </a:ln>
              <a:effectLst/>
            </c:spPr>
            <c:extLst>
              <c:ext xmlns:c16="http://schemas.microsoft.com/office/drawing/2014/chart" uri="{C3380CC4-5D6E-409C-BE32-E72D297353CC}">
                <c16:uniqueId val="{00000003-1C86-4C9F-A0ED-D58FBD173001}"/>
              </c:ext>
            </c:extLst>
          </c:dPt>
          <c:dPt>
            <c:idx val="2"/>
            <c:bubble3D val="0"/>
            <c:spPr>
              <a:solidFill>
                <a:schemeClr val="accent1">
                  <a:tint val="90000"/>
                </a:schemeClr>
              </a:solidFill>
              <a:ln w="19050">
                <a:solidFill>
                  <a:schemeClr val="lt1"/>
                </a:solidFill>
              </a:ln>
              <a:effectLst/>
            </c:spPr>
            <c:extLst>
              <c:ext xmlns:c16="http://schemas.microsoft.com/office/drawing/2014/chart" uri="{C3380CC4-5D6E-409C-BE32-E72D297353CC}">
                <c16:uniqueId val="{00000005-1C86-4C9F-A0ED-D58FBD173001}"/>
              </c:ext>
            </c:extLst>
          </c:dPt>
          <c:dPt>
            <c:idx val="3"/>
            <c:bubble3D val="0"/>
            <c:spPr>
              <a:solidFill>
                <a:schemeClr val="accent1">
                  <a:shade val="90000"/>
                </a:schemeClr>
              </a:solidFill>
              <a:ln w="19050">
                <a:solidFill>
                  <a:schemeClr val="lt1"/>
                </a:solidFill>
              </a:ln>
              <a:effectLst/>
            </c:spPr>
            <c:extLst>
              <c:ext xmlns:c16="http://schemas.microsoft.com/office/drawing/2014/chart" uri="{C3380CC4-5D6E-409C-BE32-E72D297353CC}">
                <c16:uniqueId val="{00000007-1C86-4C9F-A0ED-D58FBD173001}"/>
              </c:ext>
            </c:extLst>
          </c:dPt>
          <c:dPt>
            <c:idx val="4"/>
            <c:bubble3D val="0"/>
            <c:spPr>
              <a:solidFill>
                <a:schemeClr val="accent1">
                  <a:shade val="70000"/>
                </a:schemeClr>
              </a:solidFill>
              <a:ln w="19050">
                <a:solidFill>
                  <a:schemeClr val="lt1"/>
                </a:solidFill>
              </a:ln>
              <a:effectLst/>
            </c:spPr>
            <c:extLst>
              <c:ext xmlns:c16="http://schemas.microsoft.com/office/drawing/2014/chart" uri="{C3380CC4-5D6E-409C-BE32-E72D297353CC}">
                <c16:uniqueId val="{00000009-1C86-4C9F-A0ED-D58FBD173001}"/>
              </c:ext>
            </c:extLst>
          </c:dPt>
          <c:dPt>
            <c:idx val="5"/>
            <c:bubble3D val="0"/>
            <c:spPr>
              <a:solidFill>
                <a:schemeClr val="accent1">
                  <a:shade val="50000"/>
                </a:schemeClr>
              </a:solidFill>
              <a:ln w="19050">
                <a:solidFill>
                  <a:schemeClr val="lt1"/>
                </a:solidFill>
              </a:ln>
              <a:effectLst/>
            </c:spPr>
            <c:extLst>
              <c:ext xmlns:c16="http://schemas.microsoft.com/office/drawing/2014/chart" uri="{C3380CC4-5D6E-409C-BE32-E72D297353CC}">
                <c16:uniqueId val="{0000000B-1C86-4C9F-A0ED-D58FBD173001}"/>
              </c:ext>
            </c:extLst>
          </c:dPt>
          <c:dLbls>
            <c:dLbl>
              <c:idx val="0"/>
              <c:layout>
                <c:manualLayout>
                  <c:x val="0.11021474915091074"/>
                  <c:y val="-0.21904533231250034"/>
                </c:manualLayout>
              </c:layout>
              <c:tx>
                <c:rich>
                  <a:bodyPr/>
                  <a:lstStyle/>
                  <a:p>
                    <a:fld id="{D35599BA-E8CF-4520-BC22-034D3B571751}" type="CATEGORYNAME">
                      <a:rPr lang="en-US" sz="1600"/>
                      <a:pPr/>
                      <a:t>[CATEGORY NAME]</a:t>
                    </a:fld>
                    <a:r>
                      <a:rPr lang="en-US" sz="1600" dirty="0"/>
                      <a:t>, </a:t>
                    </a:r>
                    <a:fld id="{9FF8B118-90F5-4316-9C3B-BCE2169142E9}" type="VALUE">
                      <a:rPr lang="en-US" sz="1600"/>
                      <a:pPr/>
                      <a:t>[VALUE]</a:t>
                    </a:fld>
                    <a:endParaRPr lang="en-US" sz="1600" dirty="0"/>
                  </a:p>
                </c:rich>
              </c:tx>
              <c:showLegendKey val="0"/>
              <c:showVal val="1"/>
              <c:showCatName val="1"/>
              <c:showSerName val="0"/>
              <c:showPercent val="0"/>
              <c:showBubbleSize val="0"/>
              <c:extLst>
                <c:ext xmlns:c15="http://schemas.microsoft.com/office/drawing/2012/chart" uri="{CE6537A1-D6FC-4f65-9D91-7224C49458BB}">
                  <c15:layout>
                    <c:manualLayout>
                      <c:w val="0.36820429706220831"/>
                      <c:h val="0.23527710672349203"/>
                    </c:manualLayout>
                  </c15:layout>
                  <c15:dlblFieldTable/>
                  <c15:showDataLabelsRange val="0"/>
                </c:ext>
                <c:ext xmlns:c16="http://schemas.microsoft.com/office/drawing/2014/chart" uri="{C3380CC4-5D6E-409C-BE32-E72D297353CC}">
                  <c16:uniqueId val="{00000001-1C86-4C9F-A0ED-D58FBD173001}"/>
                </c:ext>
              </c:extLst>
            </c:dLbl>
            <c:dLbl>
              <c:idx val="1"/>
              <c:layout>
                <c:manualLayout>
                  <c:x val="7.8745946878771775E-2"/>
                  <c:y val="2.0354558280168088E-2"/>
                </c:manualLayout>
              </c:layout>
              <c:tx>
                <c:rich>
                  <a:bodyPr rot="0" spcFirstLastPara="1" vertOverflow="ellipsis" vert="horz" wrap="square" anchor="ctr" anchorCtr="1"/>
                  <a:lstStyle/>
                  <a:p>
                    <a:pPr>
                      <a:defRPr sz="1600" b="0" i="0" u="none" strike="noStrike" kern="1200" baseline="0">
                        <a:solidFill>
                          <a:schemeClr val="tx1">
                            <a:lumMod val="75000"/>
                            <a:lumOff val="25000"/>
                          </a:schemeClr>
                        </a:solidFill>
                        <a:latin typeface="Barlow ExtraBold" panose="00000900000000000000" pitchFamily="2" charset="0"/>
                        <a:ea typeface="+mn-ea"/>
                        <a:cs typeface="+mn-cs"/>
                      </a:defRPr>
                    </a:pPr>
                    <a:r>
                      <a:rPr lang="en-US" sz="1600" dirty="0"/>
                      <a:t>Balances, </a:t>
                    </a:r>
                    <a:fld id="{EF6265EA-6028-4AFC-B8AD-18845ABE9BE8}" type="VALUE">
                      <a:rPr lang="en-US" sz="1600"/>
                      <a:pPr>
                        <a:defRPr sz="1600">
                          <a:latin typeface="Barlow ExtraBold" panose="00000900000000000000" pitchFamily="2" charset="0"/>
                        </a:defRPr>
                      </a:pPr>
                      <a:t>[VALUE]</a:t>
                    </a:fld>
                    <a:endParaRPr lang="en-US" sz="1600" dirty="0"/>
                  </a:p>
                </c:rich>
              </c:tx>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Barlow ExtraBold" panose="00000900000000000000" pitchFamily="2" charset="0"/>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layout>
                    <c:manualLayout>
                      <c:w val="0.27896005808173563"/>
                      <c:h val="0.1312125849353411"/>
                    </c:manualLayout>
                  </c15:layout>
                  <c15:dlblFieldTable/>
                  <c15:showDataLabelsRange val="0"/>
                </c:ext>
                <c:ext xmlns:c16="http://schemas.microsoft.com/office/drawing/2014/chart" uri="{C3380CC4-5D6E-409C-BE32-E72D297353CC}">
                  <c16:uniqueId val="{00000003-1C86-4C9F-A0ED-D58FBD173001}"/>
                </c:ext>
              </c:extLst>
            </c:dLbl>
            <c:dLbl>
              <c:idx val="2"/>
              <c:delete val="1"/>
              <c:extLst>
                <c:ext xmlns:c15="http://schemas.microsoft.com/office/drawing/2012/chart" uri="{CE6537A1-D6FC-4f65-9D91-7224C49458BB}">
                  <c15:layout>
                    <c:manualLayout>
                      <c:w val="0.38043447497787225"/>
                      <c:h val="0.17135971913197531"/>
                    </c:manualLayout>
                  </c15:layout>
                </c:ext>
                <c:ext xmlns:c16="http://schemas.microsoft.com/office/drawing/2014/chart" uri="{C3380CC4-5D6E-409C-BE32-E72D297353CC}">
                  <c16:uniqueId val="{00000005-1C86-4C9F-A0ED-D58FBD173001}"/>
                </c:ext>
              </c:extLst>
            </c:dLbl>
            <c:dLbl>
              <c:idx val="3"/>
              <c:layout>
                <c:manualLayout>
                  <c:x val="-0.22566419664373605"/>
                  <c:y val="0.23933517055110942"/>
                </c:manualLayout>
              </c:layout>
              <c:tx>
                <c:rich>
                  <a:bodyPr rot="0" spcFirstLastPara="1" vertOverflow="ellipsis" vert="horz" wrap="square" anchor="ctr" anchorCtr="1"/>
                  <a:lstStyle/>
                  <a:p>
                    <a:pPr>
                      <a:defRPr sz="1400" b="0" i="0" u="none" strike="noStrike" kern="1200" baseline="0">
                        <a:solidFill>
                          <a:schemeClr val="tx1">
                            <a:lumMod val="75000"/>
                            <a:lumOff val="25000"/>
                          </a:schemeClr>
                        </a:solidFill>
                        <a:latin typeface="Barlow ExtraBold" panose="00000900000000000000" pitchFamily="2" charset="0"/>
                        <a:ea typeface="+mn-ea"/>
                        <a:cs typeface="+mn-cs"/>
                      </a:defRPr>
                    </a:pPr>
                    <a:fld id="{EC2DD84C-A58D-4213-B42E-B15968AB6D83}" type="CATEGORYNAME">
                      <a:rPr lang="en-US" sz="1400"/>
                      <a:pPr>
                        <a:defRPr sz="1400">
                          <a:latin typeface="Barlow ExtraBold" panose="00000900000000000000" pitchFamily="2" charset="0"/>
                        </a:defRPr>
                      </a:pPr>
                      <a:t>[CATEGORY NAME]</a:t>
                    </a:fld>
                    <a:r>
                      <a:rPr lang="en-US" sz="1400" baseline="0" dirty="0"/>
                      <a:t>, </a:t>
                    </a:r>
                    <a:fld id="{DD86E458-6D24-45E9-A969-8122E5F1BDDE}" type="VALUE">
                      <a:rPr lang="en-US" sz="1400" baseline="0"/>
                      <a:pPr>
                        <a:defRPr sz="1400">
                          <a:latin typeface="Barlow ExtraBold" panose="00000900000000000000" pitchFamily="2" charset="0"/>
                        </a:defRPr>
                      </a:pPr>
                      <a:t>[VALUE]</a:t>
                    </a:fld>
                    <a:endParaRPr lang="en-US" sz="1400" baseline="0" dirty="0"/>
                  </a:p>
                </c:rich>
              </c:tx>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Barlow ExtraBold" panose="00000900000000000000" pitchFamily="2" charset="0"/>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15:layout>
                    <c:manualLayout>
                      <c:w val="0.26770833333333333"/>
                      <c:h val="0.14104454280806195"/>
                    </c:manualLayout>
                  </c15:layout>
                  <c15:dlblFieldTable/>
                  <c15:showDataLabelsRange val="0"/>
                </c:ext>
                <c:ext xmlns:c16="http://schemas.microsoft.com/office/drawing/2014/chart" uri="{C3380CC4-5D6E-409C-BE32-E72D297353CC}">
                  <c16:uniqueId val="{00000007-1C86-4C9F-A0ED-D58FBD173001}"/>
                </c:ext>
              </c:extLst>
            </c:dLbl>
            <c:dLbl>
              <c:idx val="4"/>
              <c:delete val="1"/>
              <c:extLst>
                <c:ext xmlns:c15="http://schemas.microsoft.com/office/drawing/2012/chart" uri="{CE6537A1-D6FC-4f65-9D91-7224C49458BB}">
                  <c15:layout>
                    <c:manualLayout>
                      <c:w val="0.34335433940218357"/>
                      <c:h val="0.1429629656758194"/>
                    </c:manualLayout>
                  </c15:layout>
                </c:ext>
                <c:ext xmlns:c16="http://schemas.microsoft.com/office/drawing/2014/chart" uri="{C3380CC4-5D6E-409C-BE32-E72D297353CC}">
                  <c16:uniqueId val="{00000009-1C86-4C9F-A0ED-D58FBD173001}"/>
                </c:ext>
              </c:extLst>
            </c:dLbl>
            <c:dLbl>
              <c:idx val="5"/>
              <c:layout>
                <c:manualLayout>
                  <c:x val="-0.2273950450820397"/>
                  <c:y val="-0.19662202032076961"/>
                </c:manualLayout>
              </c:layout>
              <c:tx>
                <c:rich>
                  <a:bodyPr/>
                  <a:lstStyle/>
                  <a:p>
                    <a:fld id="{C1BA6E9F-4762-4D4C-85FF-3B3227F93C3A}" type="CATEGORYNAME">
                      <a:rPr lang="en-US" sz="1600" smtClean="0">
                        <a:solidFill>
                          <a:schemeClr val="accent6">
                            <a:lumMod val="20000"/>
                            <a:lumOff val="80000"/>
                          </a:schemeClr>
                        </a:solidFill>
                      </a:rPr>
                      <a:pPr/>
                      <a:t>[CATEGORY NAME]</a:t>
                    </a:fld>
                    <a:r>
                      <a:rPr lang="en-US" sz="1400" baseline="0" dirty="0">
                        <a:solidFill>
                          <a:schemeClr val="accent6">
                            <a:lumMod val="20000"/>
                            <a:lumOff val="80000"/>
                          </a:schemeClr>
                        </a:solidFill>
                      </a:rPr>
                      <a:t>, </a:t>
                    </a:r>
                    <a:fld id="{126974B4-E373-41B7-B781-BCFA6F2BF15A}" type="VALUE">
                      <a:rPr lang="en-US" sz="1400" baseline="0" dirty="0">
                        <a:solidFill>
                          <a:schemeClr val="accent6">
                            <a:lumMod val="20000"/>
                            <a:lumOff val="80000"/>
                          </a:schemeClr>
                        </a:solidFill>
                      </a:rPr>
                      <a:pPr/>
                      <a:t>[VALUE]</a:t>
                    </a:fld>
                    <a:endParaRPr lang="en-US" sz="1400" baseline="0" dirty="0">
                      <a:solidFill>
                        <a:schemeClr val="accent6">
                          <a:lumMod val="20000"/>
                          <a:lumOff val="80000"/>
                        </a:schemeClr>
                      </a:solidFill>
                    </a:endParaRPr>
                  </a:p>
                </c:rich>
              </c:tx>
              <c:showLegendKey val="0"/>
              <c:showVal val="1"/>
              <c:showCatName val="1"/>
              <c:showSerName val="0"/>
              <c:showPercent val="0"/>
              <c:showBubbleSize val="0"/>
              <c:extLst>
                <c:ext xmlns:c15="http://schemas.microsoft.com/office/drawing/2012/chart" uri="{CE6537A1-D6FC-4f65-9D91-7224C49458BB}">
                  <c15:layout>
                    <c:manualLayout>
                      <c:w val="0.24356523425594992"/>
                      <c:h val="0.17184931832949527"/>
                    </c:manualLayout>
                  </c15:layout>
                  <c15:dlblFieldTable/>
                  <c15:showDataLabelsRange val="0"/>
                </c:ext>
                <c:ext xmlns:c16="http://schemas.microsoft.com/office/drawing/2014/chart" uri="{C3380CC4-5D6E-409C-BE32-E72D297353CC}">
                  <c16:uniqueId val="{0000000B-1C86-4C9F-A0ED-D58FBD173001}"/>
                </c:ext>
              </c:extLst>
            </c:dLbl>
            <c:spPr>
              <a:noFill/>
              <a:ln>
                <a:noFill/>
              </a:ln>
              <a:effectLst/>
            </c:spPr>
            <c:txPr>
              <a:bodyPr rot="0" spcFirstLastPara="1" vertOverflow="ellipsis" vert="horz" wrap="square" anchor="ctr" anchorCtr="1"/>
              <a:lstStyle/>
              <a:p>
                <a:pPr>
                  <a:defRPr sz="1000" b="0" i="0" u="none" strike="noStrike" kern="1200" baseline="0">
                    <a:solidFill>
                      <a:schemeClr val="tx1">
                        <a:lumMod val="75000"/>
                        <a:lumOff val="25000"/>
                      </a:schemeClr>
                    </a:solidFill>
                    <a:latin typeface="Barlow ExtraBold" panose="00000900000000000000" pitchFamily="2" charset="0"/>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Utilization Ratio</c:v>
                </c:pt>
                <c:pt idx="1">
                  <c:v>Total Debt</c:v>
                </c:pt>
                <c:pt idx="2">
                  <c:v>Recent Credit Behavior</c:v>
                </c:pt>
                <c:pt idx="3">
                  <c:v>Payment History</c:v>
                </c:pt>
                <c:pt idx="4">
                  <c:v>Available Credit</c:v>
                </c:pt>
                <c:pt idx="5">
                  <c:v>Depth of Credit</c:v>
                </c:pt>
              </c:strCache>
            </c:strRef>
          </c:cat>
          <c:val>
            <c:numRef>
              <c:f>Sheet1!$B$2:$B$7</c:f>
              <c:numCache>
                <c:formatCode>0%</c:formatCode>
                <c:ptCount val="6"/>
                <c:pt idx="0">
                  <c:v>0.2</c:v>
                </c:pt>
                <c:pt idx="1">
                  <c:v>0.11</c:v>
                </c:pt>
                <c:pt idx="2">
                  <c:v>0.05</c:v>
                </c:pt>
                <c:pt idx="3">
                  <c:v>0.4</c:v>
                </c:pt>
                <c:pt idx="4">
                  <c:v>0.03</c:v>
                </c:pt>
                <c:pt idx="5">
                  <c:v>0.21</c:v>
                </c:pt>
              </c:numCache>
            </c:numRef>
          </c:val>
          <c:extLst>
            <c:ext xmlns:c16="http://schemas.microsoft.com/office/drawing/2014/chart" uri="{C3380CC4-5D6E-409C-BE32-E72D297353CC}">
              <c16:uniqueId val="{0000000C-1C86-4C9F-A0ED-D58FBD173001}"/>
            </c:ext>
          </c:extLst>
        </c:ser>
        <c:dLbls>
          <c:showLegendKey val="0"/>
          <c:showVal val="1"/>
          <c:showCatName val="1"/>
          <c:showSerName val="0"/>
          <c:showPercent val="0"/>
          <c:showBubbleSize val="0"/>
          <c:showLeaderLines val="1"/>
        </c:dLbls>
        <c:firstSliceAng val="184"/>
      </c:pieChart>
      <c:spPr>
        <a:noFill/>
        <a:ln>
          <a:noFill/>
        </a:ln>
        <a:effectLst/>
      </c:spPr>
    </c:plotArea>
    <c:plotVisOnly val="1"/>
    <c:dispBlanksAs val="gap"/>
    <c:showDLblsOverMax val="0"/>
  </c:chart>
  <c:spPr>
    <a:noFill/>
    <a:ln>
      <a:noFill/>
    </a:ln>
    <a:effectLst/>
  </c:spPr>
  <c:txPr>
    <a:bodyPr/>
    <a:lstStyle/>
    <a:p>
      <a:pPr>
        <a:defRPr>
          <a:latin typeface="Barlow  "/>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Reversed" id="26">
  <a:schemeClr val="accent6"/>
</cs:colorStyle>
</file>

<file path=ppt/charts/colors2.xml><?xml version="1.0" encoding="utf-8"?>
<cs:colorStyle xmlns:cs="http://schemas.microsoft.com/office/drawing/2012/chartStyle" xmlns:a="http://schemas.openxmlformats.org/drawingml/2006/main" meth="withinLinearReversed" id="21">
  <a:schemeClr val="accent1"/>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8" Type="http://schemas.openxmlformats.org/officeDocument/2006/relationships/hyperlink" Target="https://www.transunion.com/" TargetMode="External"/><Relationship Id="rId3" Type="http://schemas.openxmlformats.org/officeDocument/2006/relationships/hyperlink" Target="https://www.experian.com/" TargetMode="External"/><Relationship Id="rId7" Type="http://schemas.microsoft.com/office/2007/relationships/hdphoto" Target="../media/hdphoto1.wdp"/><Relationship Id="rId2" Type="http://schemas.openxmlformats.org/officeDocument/2006/relationships/hyperlink" Target="https://www.finsmes.com/2020/11/experian-acquires-tapad-for-approx-280m.html" TargetMode="External"/><Relationship Id="rId1" Type="http://schemas.openxmlformats.org/officeDocument/2006/relationships/image" Target="../media/image6.jpg"/><Relationship Id="rId6" Type="http://schemas.openxmlformats.org/officeDocument/2006/relationships/image" Target="../media/image8.png"/><Relationship Id="rId5" Type="http://schemas.openxmlformats.org/officeDocument/2006/relationships/hyperlink" Target="https://www.equifax.com/personal/" TargetMode="External"/><Relationship Id="rId4" Type="http://schemas.openxmlformats.org/officeDocument/2006/relationships/image" Target="../media/image7.pn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finsmes.com/2020/11/experian-acquires-tapad-for-approx-280m.html" TargetMode="External"/><Relationship Id="rId1" Type="http://schemas.openxmlformats.org/officeDocument/2006/relationships/image" Target="../media/image6.jpg"/><Relationship Id="rId5" Type="http://schemas.microsoft.com/office/2007/relationships/hdphoto" Target="../media/hdphoto1.wdp"/><Relationship Id="rId4" Type="http://schemas.openxmlformats.org/officeDocument/2006/relationships/image" Target="../media/image8.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DD4C26-1E3C-44D5-8DDE-0A516D3062B8}" type="doc">
      <dgm:prSet loTypeId="urn:microsoft.com/office/officeart/2005/8/layout/pList1" loCatId="picture" qsTypeId="urn:microsoft.com/office/officeart/2005/8/quickstyle/simple3" qsCatId="simple" csTypeId="urn:microsoft.com/office/officeart/2005/8/colors/colorful5" csCatId="colorful" phldr="1"/>
      <dgm:spPr/>
      <dgm:t>
        <a:bodyPr/>
        <a:lstStyle/>
        <a:p>
          <a:endParaRPr lang="en-US"/>
        </a:p>
      </dgm:t>
    </dgm:pt>
    <dgm:pt modelId="{9AEF8A5F-32AD-4DF0-A95C-222BB66085A6}">
      <dgm:prSet phldrT="[Text]"/>
      <dgm:spPr/>
      <dgm:t>
        <a:bodyPr/>
        <a:lstStyle/>
        <a:p>
          <a:pPr algn="ctr"/>
          <a:r>
            <a:rPr lang="en-US" dirty="0">
              <a:latin typeface="Barlow  "/>
            </a:rPr>
            <a:t>Experian</a:t>
          </a:r>
        </a:p>
      </dgm:t>
    </dgm:pt>
    <dgm:pt modelId="{4B21874C-0226-4749-8175-7C67853DC845}" type="parTrans" cxnId="{9562CAF6-3B3F-4075-80C5-EEF1842D5349}">
      <dgm:prSet/>
      <dgm:spPr/>
      <dgm:t>
        <a:bodyPr/>
        <a:lstStyle/>
        <a:p>
          <a:pPr algn="ctr"/>
          <a:endParaRPr lang="en-US"/>
        </a:p>
      </dgm:t>
    </dgm:pt>
    <dgm:pt modelId="{96056FF0-15FF-4FC6-9E97-09CC51C11ADA}" type="sibTrans" cxnId="{9562CAF6-3B3F-4075-80C5-EEF1842D5349}">
      <dgm:prSet/>
      <dgm:spPr/>
      <dgm:t>
        <a:bodyPr/>
        <a:lstStyle/>
        <a:p>
          <a:pPr algn="ctr"/>
          <a:endParaRPr lang="en-US"/>
        </a:p>
      </dgm:t>
    </dgm:pt>
    <dgm:pt modelId="{A0BE9414-6E86-4F74-8C64-7D2EF55E6362}">
      <dgm:prSet phldrT="[Text]"/>
      <dgm:spPr/>
      <dgm:t>
        <a:bodyPr/>
        <a:lstStyle/>
        <a:p>
          <a:pPr algn="ctr"/>
          <a:r>
            <a:rPr lang="en-US" dirty="0">
              <a:latin typeface="Barlow  "/>
            </a:rPr>
            <a:t>Equifax</a:t>
          </a:r>
        </a:p>
      </dgm:t>
    </dgm:pt>
    <dgm:pt modelId="{C54879CF-D07E-4CAF-9CE9-359E0B337D5C}" type="parTrans" cxnId="{E312B024-C11A-4F4C-8A24-E88684467B80}">
      <dgm:prSet/>
      <dgm:spPr/>
      <dgm:t>
        <a:bodyPr/>
        <a:lstStyle/>
        <a:p>
          <a:pPr algn="ctr"/>
          <a:endParaRPr lang="en-US"/>
        </a:p>
      </dgm:t>
    </dgm:pt>
    <dgm:pt modelId="{DAB8DB39-FBD9-4E08-8943-65105424ED2A}" type="sibTrans" cxnId="{E312B024-C11A-4F4C-8A24-E88684467B80}">
      <dgm:prSet/>
      <dgm:spPr/>
      <dgm:t>
        <a:bodyPr/>
        <a:lstStyle/>
        <a:p>
          <a:pPr algn="ctr"/>
          <a:endParaRPr lang="en-US"/>
        </a:p>
      </dgm:t>
    </dgm:pt>
    <dgm:pt modelId="{82C3AC92-FA9E-4165-B1A6-6FE865686CE5}">
      <dgm:prSet phldrT="[Text]"/>
      <dgm:spPr/>
      <dgm:t>
        <a:bodyPr/>
        <a:lstStyle/>
        <a:p>
          <a:pPr algn="ctr"/>
          <a:r>
            <a:rPr lang="en-US" dirty="0">
              <a:latin typeface="Barlow  "/>
            </a:rPr>
            <a:t>Transunion</a:t>
          </a:r>
        </a:p>
      </dgm:t>
    </dgm:pt>
    <dgm:pt modelId="{54895003-7BE8-49DB-9E02-BFB8825C5DC8}" type="parTrans" cxnId="{555AC6AA-8AC6-45C5-86BF-75C977334F8B}">
      <dgm:prSet/>
      <dgm:spPr/>
      <dgm:t>
        <a:bodyPr/>
        <a:lstStyle/>
        <a:p>
          <a:pPr algn="ctr"/>
          <a:endParaRPr lang="en-US"/>
        </a:p>
      </dgm:t>
    </dgm:pt>
    <dgm:pt modelId="{EC5F90B0-1928-472D-9DA7-87E7A9AE0901}" type="sibTrans" cxnId="{555AC6AA-8AC6-45C5-86BF-75C977334F8B}">
      <dgm:prSet/>
      <dgm:spPr/>
      <dgm:t>
        <a:bodyPr/>
        <a:lstStyle/>
        <a:p>
          <a:pPr algn="ctr"/>
          <a:endParaRPr lang="en-US"/>
        </a:p>
      </dgm:t>
    </dgm:pt>
    <dgm:pt modelId="{1323CDED-83F0-4C20-86AD-C89AB0A45610}" type="pres">
      <dgm:prSet presAssocID="{FADD4C26-1E3C-44D5-8DDE-0A516D3062B8}" presName="Name0" presStyleCnt="0">
        <dgm:presLayoutVars>
          <dgm:dir/>
          <dgm:resizeHandles val="exact"/>
        </dgm:presLayoutVars>
      </dgm:prSet>
      <dgm:spPr/>
    </dgm:pt>
    <dgm:pt modelId="{FE30EC59-9CE2-4AF7-927A-A72E534E655A}" type="pres">
      <dgm:prSet presAssocID="{9AEF8A5F-32AD-4DF0-A95C-222BB66085A6}" presName="compNode" presStyleCnt="0"/>
      <dgm:spPr/>
    </dgm:pt>
    <dgm:pt modelId="{3D68DA74-B974-4CD5-8B95-8778749545F1}" type="pres">
      <dgm:prSet presAssocID="{9AEF8A5F-32AD-4DF0-A95C-222BB66085A6}" presName="pictRect" presStyleLbl="node1" presStyleIdx="0" presStyleCnt="3" custScaleX="100084" custScaleY="102145" custLinFactNeighborX="-86252" custLinFactNeighborY="-2035"/>
      <dgm:spPr>
        <a:blipFill>
          <a:blip xmlns:r="http://schemas.openxmlformats.org/officeDocument/2006/relationships" r:embed="rId1">
            <a:duotone>
              <a:schemeClr val="accent5">
                <a:hueOff val="0"/>
                <a:satOff val="0"/>
                <a:lumOff val="0"/>
                <a:alphaOff val="0"/>
                <a:shade val="20000"/>
                <a:satMod val="200000"/>
              </a:schemeClr>
              <a:schemeClr val="accent5">
                <a:hueOff val="0"/>
                <a:satOff val="0"/>
                <a:lumOff val="0"/>
                <a:alphaOff val="0"/>
                <a:tint val="12000"/>
                <a:satMod val="190000"/>
              </a:schemeClr>
            </a:duotone>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t="-25000" b="-25000"/>
          </a:stretch>
        </a:blipFill>
      </dgm:spPr>
      <dgm:extLst>
        <a:ext uri="{E40237B7-FDA0-4F09-8148-C483321AD2D9}">
          <dgm14:cNvPr xmlns:dgm14="http://schemas.microsoft.com/office/drawing/2010/diagram" id="0" name="">
            <a:hlinkClick xmlns:r="http://schemas.openxmlformats.org/officeDocument/2006/relationships" r:id="rId3"/>
          </dgm14:cNvPr>
        </a:ext>
      </dgm:extLst>
    </dgm:pt>
    <dgm:pt modelId="{C5F9A33A-7047-487A-B89E-C91B4A0F8BC5}" type="pres">
      <dgm:prSet presAssocID="{9AEF8A5F-32AD-4DF0-A95C-222BB66085A6}" presName="textRect" presStyleLbl="revTx" presStyleIdx="0" presStyleCnt="3" custLinFactNeighborX="-84040" custLinFactNeighborY="-10765">
        <dgm:presLayoutVars>
          <dgm:bulletEnabled val="1"/>
        </dgm:presLayoutVars>
      </dgm:prSet>
      <dgm:spPr/>
    </dgm:pt>
    <dgm:pt modelId="{20DCCFDD-70C0-4876-8AF7-AEF59EE653D3}" type="pres">
      <dgm:prSet presAssocID="{96056FF0-15FF-4FC6-9E97-09CC51C11ADA}" presName="sibTrans" presStyleLbl="sibTrans2D1" presStyleIdx="0" presStyleCnt="0"/>
      <dgm:spPr/>
    </dgm:pt>
    <dgm:pt modelId="{DE84EEAE-949F-4B7A-AB4D-F175635FD32B}" type="pres">
      <dgm:prSet presAssocID="{A0BE9414-6E86-4F74-8C64-7D2EF55E6362}" presName="compNode" presStyleCnt="0"/>
      <dgm:spPr/>
    </dgm:pt>
    <dgm:pt modelId="{251B4C0B-D83D-460C-A937-971BD4D48DA1}" type="pres">
      <dgm:prSet presAssocID="{A0BE9414-6E86-4F74-8C64-7D2EF55E6362}" presName="pictRect" presStyleLbl="node1" presStyleIdx="1" presStyleCnt="3" custLinFactNeighborX="-45095" custLinFactNeighborY="-7677"/>
      <dgm:spPr>
        <a:blipFill>
          <a:blip xmlns:r="http://schemas.openxmlformats.org/officeDocument/2006/relationships" r:embed="rId4">
            <a:duotone>
              <a:schemeClr val="accent5">
                <a:hueOff val="-3379271"/>
                <a:satOff val="-8710"/>
                <a:lumOff val="-5883"/>
                <a:alphaOff val="0"/>
                <a:shade val="20000"/>
                <a:satMod val="200000"/>
              </a:schemeClr>
              <a:schemeClr val="accent5">
                <a:hueOff val="-3379271"/>
                <a:satOff val="-8710"/>
                <a:lumOff val="-5883"/>
                <a:alphaOff val="0"/>
                <a:tint val="12000"/>
                <a:satMod val="190000"/>
              </a:schemeClr>
            </a:duotone>
          </a:blip>
          <a:srcRect/>
          <a:stretch>
            <a:fillRect t="-15000" b="-15000"/>
          </a:stretch>
        </a:blipFill>
      </dgm:spPr>
      <dgm:extLst>
        <a:ext uri="{E40237B7-FDA0-4F09-8148-C483321AD2D9}">
          <dgm14:cNvPr xmlns:dgm14="http://schemas.microsoft.com/office/drawing/2010/diagram" id="0" name="">
            <a:hlinkClick xmlns:r="http://schemas.openxmlformats.org/officeDocument/2006/relationships" r:id="rId5"/>
          </dgm14:cNvPr>
        </a:ext>
      </dgm:extLst>
    </dgm:pt>
    <dgm:pt modelId="{21209DA1-1108-4EDD-A4DB-F1BF52CC3E7F}" type="pres">
      <dgm:prSet presAssocID="{A0BE9414-6E86-4F74-8C64-7D2EF55E6362}" presName="textRect" presStyleLbl="revTx" presStyleIdx="1" presStyleCnt="3" custLinFactNeighborX="-45095" custLinFactNeighborY="-14257">
        <dgm:presLayoutVars>
          <dgm:bulletEnabled val="1"/>
        </dgm:presLayoutVars>
      </dgm:prSet>
      <dgm:spPr/>
    </dgm:pt>
    <dgm:pt modelId="{57CE3455-A4BE-4B6A-B622-79AB1B655E1B}" type="pres">
      <dgm:prSet presAssocID="{DAB8DB39-FBD9-4E08-8943-65105424ED2A}" presName="sibTrans" presStyleLbl="sibTrans2D1" presStyleIdx="0" presStyleCnt="0"/>
      <dgm:spPr/>
    </dgm:pt>
    <dgm:pt modelId="{73EC1B48-5C5A-4CF6-AE22-D79111BB7114}" type="pres">
      <dgm:prSet presAssocID="{82C3AC92-FA9E-4165-B1A6-6FE865686CE5}" presName="compNode" presStyleCnt="0"/>
      <dgm:spPr/>
    </dgm:pt>
    <dgm:pt modelId="{8C713900-A9B6-4FB4-9B25-BB59083212F5}" type="pres">
      <dgm:prSet presAssocID="{82C3AC92-FA9E-4165-B1A6-6FE865686CE5}" presName="pictRect" presStyleLbl="node1" presStyleIdx="2" presStyleCnt="3"/>
      <dgm:spPr>
        <a:blipFill>
          <a:blip xmlns:r="http://schemas.openxmlformats.org/officeDocument/2006/relationships" r:embed="rId6">
            <a:alphaModFix/>
            <a:duotone>
              <a:schemeClr val="accent5">
                <a:hueOff val="-6758543"/>
                <a:satOff val="-17419"/>
                <a:lumOff val="-11765"/>
                <a:alphaOff val="0"/>
                <a:shade val="20000"/>
                <a:satMod val="200000"/>
              </a:schemeClr>
              <a:schemeClr val="accent5">
                <a:hueOff val="-6758543"/>
                <a:satOff val="-17419"/>
                <a:lumOff val="-11765"/>
                <a:alphaOff val="0"/>
                <a:tint val="12000"/>
                <a:satMod val="190000"/>
              </a:schemeClr>
            </a:duotone>
            <a:extLst>
              <a:ext uri="{BEBA8EAE-BF5A-486C-A8C5-ECC9F3942E4B}">
                <a14:imgProps xmlns:a14="http://schemas.microsoft.com/office/drawing/2010/main">
                  <a14:imgLayer r:embed="rId7">
                    <a14:imgEffect>
                      <a14:artisticMarker/>
                    </a14:imgEffect>
                  </a14:imgLayer>
                </a14:imgProps>
              </a:ext>
            </a:extLst>
          </a:blip>
          <a:srcRect/>
          <a:stretch>
            <a:fillRect t="-24000" b="-24000"/>
          </a:stretch>
        </a:blipFill>
      </dgm:spPr>
      <dgm:extLst>
        <a:ext uri="{E40237B7-FDA0-4F09-8148-C483321AD2D9}">
          <dgm14:cNvPr xmlns:dgm14="http://schemas.microsoft.com/office/drawing/2010/diagram" id="0" name="">
            <a:hlinkClick xmlns:r="http://schemas.openxmlformats.org/officeDocument/2006/relationships" r:id="rId8"/>
          </dgm14:cNvPr>
        </a:ext>
      </dgm:extLst>
    </dgm:pt>
    <dgm:pt modelId="{4862D00D-3F5A-4754-9DEF-E1B9962717E6}" type="pres">
      <dgm:prSet presAssocID="{82C3AC92-FA9E-4165-B1A6-6FE865686CE5}" presName="textRect" presStyleLbl="revTx" presStyleIdx="2" presStyleCnt="3">
        <dgm:presLayoutVars>
          <dgm:bulletEnabled val="1"/>
        </dgm:presLayoutVars>
      </dgm:prSet>
      <dgm:spPr/>
    </dgm:pt>
  </dgm:ptLst>
  <dgm:cxnLst>
    <dgm:cxn modelId="{E312B024-C11A-4F4C-8A24-E88684467B80}" srcId="{FADD4C26-1E3C-44D5-8DDE-0A516D3062B8}" destId="{A0BE9414-6E86-4F74-8C64-7D2EF55E6362}" srcOrd="1" destOrd="0" parTransId="{C54879CF-D07E-4CAF-9CE9-359E0B337D5C}" sibTransId="{DAB8DB39-FBD9-4E08-8943-65105424ED2A}"/>
    <dgm:cxn modelId="{61FC0B28-AD53-4B4E-B814-5BB5FCF7E1E1}" type="presOf" srcId="{FADD4C26-1E3C-44D5-8DDE-0A516D3062B8}" destId="{1323CDED-83F0-4C20-86AD-C89AB0A45610}" srcOrd="0" destOrd="0" presId="urn:microsoft.com/office/officeart/2005/8/layout/pList1"/>
    <dgm:cxn modelId="{82ED632C-1D57-4B21-B4CD-CB5E073F19E7}" type="presOf" srcId="{DAB8DB39-FBD9-4E08-8943-65105424ED2A}" destId="{57CE3455-A4BE-4B6A-B622-79AB1B655E1B}" srcOrd="0" destOrd="0" presId="urn:microsoft.com/office/officeart/2005/8/layout/pList1"/>
    <dgm:cxn modelId="{F2E6744D-7299-4F28-B232-DF242D155914}" type="presOf" srcId="{A0BE9414-6E86-4F74-8C64-7D2EF55E6362}" destId="{21209DA1-1108-4EDD-A4DB-F1BF52CC3E7F}" srcOrd="0" destOrd="0" presId="urn:microsoft.com/office/officeart/2005/8/layout/pList1"/>
    <dgm:cxn modelId="{10C9F597-A6E3-4058-8225-46F959527201}" type="presOf" srcId="{9AEF8A5F-32AD-4DF0-A95C-222BB66085A6}" destId="{C5F9A33A-7047-487A-B89E-C91B4A0F8BC5}" srcOrd="0" destOrd="0" presId="urn:microsoft.com/office/officeart/2005/8/layout/pList1"/>
    <dgm:cxn modelId="{555AC6AA-8AC6-45C5-86BF-75C977334F8B}" srcId="{FADD4C26-1E3C-44D5-8DDE-0A516D3062B8}" destId="{82C3AC92-FA9E-4165-B1A6-6FE865686CE5}" srcOrd="2" destOrd="0" parTransId="{54895003-7BE8-49DB-9E02-BFB8825C5DC8}" sibTransId="{EC5F90B0-1928-472D-9DA7-87E7A9AE0901}"/>
    <dgm:cxn modelId="{AD2382E2-7661-445E-B8B6-07C6F258175F}" type="presOf" srcId="{82C3AC92-FA9E-4165-B1A6-6FE865686CE5}" destId="{4862D00D-3F5A-4754-9DEF-E1B9962717E6}" srcOrd="0" destOrd="0" presId="urn:microsoft.com/office/officeart/2005/8/layout/pList1"/>
    <dgm:cxn modelId="{9562CAF6-3B3F-4075-80C5-EEF1842D5349}" srcId="{FADD4C26-1E3C-44D5-8DDE-0A516D3062B8}" destId="{9AEF8A5F-32AD-4DF0-A95C-222BB66085A6}" srcOrd="0" destOrd="0" parTransId="{4B21874C-0226-4749-8175-7C67853DC845}" sibTransId="{96056FF0-15FF-4FC6-9E97-09CC51C11ADA}"/>
    <dgm:cxn modelId="{CF6BB8F8-94D7-4084-91DF-44BD6D2A26FE}" type="presOf" srcId="{96056FF0-15FF-4FC6-9E97-09CC51C11ADA}" destId="{20DCCFDD-70C0-4876-8AF7-AEF59EE653D3}" srcOrd="0" destOrd="0" presId="urn:microsoft.com/office/officeart/2005/8/layout/pList1"/>
    <dgm:cxn modelId="{A8281F81-A673-4981-B968-5A5F1774A9C7}" type="presParOf" srcId="{1323CDED-83F0-4C20-86AD-C89AB0A45610}" destId="{FE30EC59-9CE2-4AF7-927A-A72E534E655A}" srcOrd="0" destOrd="0" presId="urn:microsoft.com/office/officeart/2005/8/layout/pList1"/>
    <dgm:cxn modelId="{CE6A18D5-1C0E-4229-974D-CF4AA0B29381}" type="presParOf" srcId="{FE30EC59-9CE2-4AF7-927A-A72E534E655A}" destId="{3D68DA74-B974-4CD5-8B95-8778749545F1}" srcOrd="0" destOrd="0" presId="urn:microsoft.com/office/officeart/2005/8/layout/pList1"/>
    <dgm:cxn modelId="{7605E40D-17E0-4322-8A7D-8EABBAC00EAE}" type="presParOf" srcId="{FE30EC59-9CE2-4AF7-927A-A72E534E655A}" destId="{C5F9A33A-7047-487A-B89E-C91B4A0F8BC5}" srcOrd="1" destOrd="0" presId="urn:microsoft.com/office/officeart/2005/8/layout/pList1"/>
    <dgm:cxn modelId="{91ECB343-E240-44D0-AC7D-50C3CB282DE2}" type="presParOf" srcId="{1323CDED-83F0-4C20-86AD-C89AB0A45610}" destId="{20DCCFDD-70C0-4876-8AF7-AEF59EE653D3}" srcOrd="1" destOrd="0" presId="urn:microsoft.com/office/officeart/2005/8/layout/pList1"/>
    <dgm:cxn modelId="{22BD11D3-A298-43F6-B962-802003FC7530}" type="presParOf" srcId="{1323CDED-83F0-4C20-86AD-C89AB0A45610}" destId="{DE84EEAE-949F-4B7A-AB4D-F175635FD32B}" srcOrd="2" destOrd="0" presId="urn:microsoft.com/office/officeart/2005/8/layout/pList1"/>
    <dgm:cxn modelId="{0D6E2E36-C43F-4B48-B59B-E7A0614FEAFD}" type="presParOf" srcId="{DE84EEAE-949F-4B7A-AB4D-F175635FD32B}" destId="{251B4C0B-D83D-460C-A937-971BD4D48DA1}" srcOrd="0" destOrd="0" presId="urn:microsoft.com/office/officeart/2005/8/layout/pList1"/>
    <dgm:cxn modelId="{22855795-B127-495D-A9EB-7B80D4589E14}" type="presParOf" srcId="{DE84EEAE-949F-4B7A-AB4D-F175635FD32B}" destId="{21209DA1-1108-4EDD-A4DB-F1BF52CC3E7F}" srcOrd="1" destOrd="0" presId="urn:microsoft.com/office/officeart/2005/8/layout/pList1"/>
    <dgm:cxn modelId="{76E81E39-5C3C-4A0C-A54A-056E0D103683}" type="presParOf" srcId="{1323CDED-83F0-4C20-86AD-C89AB0A45610}" destId="{57CE3455-A4BE-4B6A-B622-79AB1B655E1B}" srcOrd="3" destOrd="0" presId="urn:microsoft.com/office/officeart/2005/8/layout/pList1"/>
    <dgm:cxn modelId="{6FA80C65-5076-49AF-85A4-B5D76B5C87A4}" type="presParOf" srcId="{1323CDED-83F0-4C20-86AD-C89AB0A45610}" destId="{73EC1B48-5C5A-4CF6-AE22-D79111BB7114}" srcOrd="4" destOrd="0" presId="urn:microsoft.com/office/officeart/2005/8/layout/pList1"/>
    <dgm:cxn modelId="{B1C8E226-5420-4591-B509-B7F6FAC35171}" type="presParOf" srcId="{73EC1B48-5C5A-4CF6-AE22-D79111BB7114}" destId="{8C713900-A9B6-4FB4-9B25-BB59083212F5}" srcOrd="0" destOrd="0" presId="urn:microsoft.com/office/officeart/2005/8/layout/pList1"/>
    <dgm:cxn modelId="{044C5513-1973-4BCC-823E-6B9DAB273C8A}" type="presParOf" srcId="{73EC1B48-5C5A-4CF6-AE22-D79111BB7114}" destId="{4862D00D-3F5A-4754-9DEF-E1B9962717E6}" srcOrd="1" destOrd="0" presId="urn:microsoft.com/office/officeart/2005/8/layout/pLis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68DA74-B974-4CD5-8B95-8778749545F1}">
      <dsp:nvSpPr>
        <dsp:cNvPr id="0" name=""/>
        <dsp:cNvSpPr/>
      </dsp:nvSpPr>
      <dsp:spPr>
        <a:xfrm>
          <a:off x="523657" y="0"/>
          <a:ext cx="1428307" cy="1004369"/>
        </a:xfrm>
        <a:prstGeom prst="roundRect">
          <a:avLst/>
        </a:prstGeom>
        <a:blipFill>
          <a:blip xmlns:r="http://schemas.openxmlformats.org/officeDocument/2006/relationships" r:embed="rId1">
            <a:duotone>
              <a:schemeClr val="accent5">
                <a:hueOff val="0"/>
                <a:satOff val="0"/>
                <a:lumOff val="0"/>
                <a:alphaOff val="0"/>
                <a:shade val="20000"/>
                <a:satMod val="200000"/>
              </a:schemeClr>
              <a:schemeClr val="accent5">
                <a:hueOff val="0"/>
                <a:satOff val="0"/>
                <a:lumOff val="0"/>
                <a:alphaOff val="0"/>
                <a:tint val="12000"/>
                <a:satMod val="190000"/>
              </a:schemeClr>
            </a:duotone>
            <a:extLst>
              <a:ext uri="{28A0092B-C50C-407E-A947-70E740481C1C}">
                <a14:useLocalDpi xmlns:a14="http://schemas.microsoft.com/office/drawing/2010/main" val="0"/>
              </a:ext>
              <a:ext uri="{837473B0-CC2E-450A-ABE3-18F120FF3D39}">
                <a1611:picAttrSrcUrl xmlns:a1611="http://schemas.microsoft.com/office/drawing/2016/11/main" r:id="rId2"/>
              </a:ext>
            </a:extLst>
          </a:blip>
          <a:srcRect/>
          <a:stretch>
            <a:fillRect t="-25000" b="-25000"/>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C5F9A33A-7047-487A-B89E-C91B4A0F8BC5}">
      <dsp:nvSpPr>
        <dsp:cNvPr id="0" name=""/>
        <dsp:cNvSpPr/>
      </dsp:nvSpPr>
      <dsp:spPr>
        <a:xfrm>
          <a:off x="555824" y="937187"/>
          <a:ext cx="1427108" cy="529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marL="0" lvl="0" indent="0" algn="ctr" defTabSz="800100">
            <a:lnSpc>
              <a:spcPct val="90000"/>
            </a:lnSpc>
            <a:spcBef>
              <a:spcPct val="0"/>
            </a:spcBef>
            <a:spcAft>
              <a:spcPct val="35000"/>
            </a:spcAft>
            <a:buNone/>
          </a:pPr>
          <a:r>
            <a:rPr lang="en-US" sz="1800" kern="1200" dirty="0">
              <a:latin typeface="Barlow  "/>
            </a:rPr>
            <a:t>Experian</a:t>
          </a:r>
        </a:p>
      </dsp:txBody>
      <dsp:txXfrm>
        <a:off x="555824" y="937187"/>
        <a:ext cx="1427108" cy="529457"/>
      </dsp:txXfrm>
    </dsp:sp>
    <dsp:sp modelId="{251B4C0B-D83D-460C-A937-971BD4D48DA1}">
      <dsp:nvSpPr>
        <dsp:cNvPr id="0" name=""/>
        <dsp:cNvSpPr/>
      </dsp:nvSpPr>
      <dsp:spPr>
        <a:xfrm>
          <a:off x="2682090" y="0"/>
          <a:ext cx="1427108" cy="983277"/>
        </a:xfrm>
        <a:prstGeom prst="roundRect">
          <a:avLst/>
        </a:prstGeom>
        <a:blipFill>
          <a:blip xmlns:r="http://schemas.openxmlformats.org/officeDocument/2006/relationships" r:embed="rId3">
            <a:duotone>
              <a:schemeClr val="accent5">
                <a:hueOff val="-3379271"/>
                <a:satOff val="-8710"/>
                <a:lumOff val="-5883"/>
                <a:alphaOff val="0"/>
                <a:shade val="20000"/>
                <a:satMod val="200000"/>
              </a:schemeClr>
              <a:schemeClr val="accent5">
                <a:hueOff val="-3379271"/>
                <a:satOff val="-8710"/>
                <a:lumOff val="-5883"/>
                <a:alphaOff val="0"/>
                <a:tint val="12000"/>
                <a:satMod val="190000"/>
              </a:schemeClr>
            </a:duotone>
          </a:blip>
          <a:srcRect/>
          <a:stretch>
            <a:fillRect t="-15000" b="-15000"/>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21209DA1-1108-4EDD-A4DB-F1BF52CC3E7F}">
      <dsp:nvSpPr>
        <dsp:cNvPr id="0" name=""/>
        <dsp:cNvSpPr/>
      </dsp:nvSpPr>
      <dsp:spPr>
        <a:xfrm>
          <a:off x="2682090" y="913425"/>
          <a:ext cx="1427108" cy="529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marL="0" lvl="0" indent="0" algn="ctr" defTabSz="800100">
            <a:lnSpc>
              <a:spcPct val="90000"/>
            </a:lnSpc>
            <a:spcBef>
              <a:spcPct val="0"/>
            </a:spcBef>
            <a:spcAft>
              <a:spcPct val="35000"/>
            </a:spcAft>
            <a:buNone/>
          </a:pPr>
          <a:r>
            <a:rPr lang="en-US" sz="1800" kern="1200" dirty="0">
              <a:latin typeface="Barlow  "/>
            </a:rPr>
            <a:t>Equifax</a:t>
          </a:r>
        </a:p>
      </dsp:txBody>
      <dsp:txXfrm>
        <a:off x="2682090" y="913425"/>
        <a:ext cx="1427108" cy="529457"/>
      </dsp:txXfrm>
    </dsp:sp>
    <dsp:sp modelId="{8C713900-A9B6-4FB4-9B25-BB59083212F5}">
      <dsp:nvSpPr>
        <dsp:cNvPr id="0" name=""/>
        <dsp:cNvSpPr/>
      </dsp:nvSpPr>
      <dsp:spPr>
        <a:xfrm>
          <a:off x="4895524" y="5632"/>
          <a:ext cx="1427108" cy="983277"/>
        </a:xfrm>
        <a:prstGeom prst="roundRect">
          <a:avLst/>
        </a:prstGeom>
        <a:blipFill>
          <a:blip xmlns:r="http://schemas.openxmlformats.org/officeDocument/2006/relationships" r:embed="rId4">
            <a:alphaModFix/>
            <a:duotone>
              <a:schemeClr val="accent5">
                <a:hueOff val="-6758543"/>
                <a:satOff val="-17419"/>
                <a:lumOff val="-11765"/>
                <a:alphaOff val="0"/>
                <a:shade val="20000"/>
                <a:satMod val="200000"/>
              </a:schemeClr>
              <a:schemeClr val="accent5">
                <a:hueOff val="-6758543"/>
                <a:satOff val="-17419"/>
                <a:lumOff val="-11765"/>
                <a:alphaOff val="0"/>
                <a:tint val="12000"/>
                <a:satMod val="190000"/>
              </a:schemeClr>
            </a:duotone>
            <a:extLst>
              <a:ext uri="{BEBA8EAE-BF5A-486C-A8C5-ECC9F3942E4B}">
                <a14:imgProps xmlns:a14="http://schemas.microsoft.com/office/drawing/2010/main">
                  <a14:imgLayer r:embed="rId5">
                    <a14:imgEffect>
                      <a14:artisticMarker/>
                    </a14:imgEffect>
                  </a14:imgLayer>
                </a14:imgProps>
              </a:ext>
            </a:extLst>
          </a:blip>
          <a:srcRect/>
          <a:stretch>
            <a:fillRect t="-24000" b="-24000"/>
          </a:stretch>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862D00D-3F5A-4754-9DEF-E1B9962717E6}">
      <dsp:nvSpPr>
        <dsp:cNvPr id="0" name=""/>
        <dsp:cNvSpPr/>
      </dsp:nvSpPr>
      <dsp:spPr>
        <a:xfrm>
          <a:off x="4895524" y="988910"/>
          <a:ext cx="1427108" cy="5294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0" numCol="1" spcCol="1270" anchor="t" anchorCtr="0">
          <a:noAutofit/>
        </a:bodyPr>
        <a:lstStyle/>
        <a:p>
          <a:pPr marL="0" lvl="0" indent="0" algn="ctr" defTabSz="800100">
            <a:lnSpc>
              <a:spcPct val="90000"/>
            </a:lnSpc>
            <a:spcBef>
              <a:spcPct val="0"/>
            </a:spcBef>
            <a:spcAft>
              <a:spcPct val="35000"/>
            </a:spcAft>
            <a:buNone/>
          </a:pPr>
          <a:r>
            <a:rPr lang="en-US" sz="1800" kern="1200" dirty="0">
              <a:latin typeface="Barlow  "/>
            </a:rPr>
            <a:t>Transunion</a:t>
          </a:r>
        </a:p>
      </dsp:txBody>
      <dsp:txXfrm>
        <a:off x="4895524" y="988910"/>
        <a:ext cx="1427108" cy="529457"/>
      </dsp:txXfrm>
    </dsp:sp>
  </dsp:spTree>
</dsp:drawing>
</file>

<file path=ppt/diagrams/layout1.xml><?xml version="1.0" encoding="utf-8"?>
<dgm:layoutDef xmlns:dgm="http://schemas.openxmlformats.org/drawingml/2006/diagram" xmlns:a="http://schemas.openxmlformats.org/drawingml/2006/main" uniqueId="urn:microsoft.com/office/officeart/2005/8/layout/pList1">
  <dgm:title val=""/>
  <dgm:desc val=""/>
  <dgm:catLst>
    <dgm:cat type="list" pri="2000"/>
    <dgm:cat type="picture" pri="2500"/>
    <dgm:cat type="pictureconvert" pri="2500"/>
  </dgm:catLst>
  <dgm:sampData>
    <dgm:dataModel>
      <dgm:ptLst>
        <dgm:pt modelId="0" type="doc"/>
        <dgm:pt modelId="1">
          <dgm:prSet phldr="1"/>
        </dgm:pt>
        <dgm:pt modelId="2">
          <dgm:prSet phldr="1"/>
        </dgm:pt>
        <dgm:pt modelId="3">
          <dgm:prSet phldr="1"/>
        </dgm:pt>
        <dgm:pt modelId="4">
          <dgm:prSet phldr="1"/>
        </dgm:pt>
      </dgm:ptLst>
      <dgm:cxnLst>
        <dgm:cxn modelId="7" srcId="0" destId="1" srcOrd="0" destOrd="0"/>
        <dgm:cxn modelId="8" srcId="0" destId="2" srcOrd="1" destOrd="0"/>
        <dgm:cxn modelId="9" srcId="0" destId="3" srcOrd="2" destOrd="0"/>
        <dgm:cxn modelId="10"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off" val="ctr"/>
          <dgm:param type="vertAlign" val="mid"/>
          <dgm:param type="horzAlign" val="ctr"/>
        </dgm:alg>
      </dgm:if>
      <dgm:else name="Name3">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1"/>
      <dgm:constr type="sp" refType="w" refFor="ch" refForName="compNode" op="equ" fact="0.1"/>
      <dgm:constr type="primFontSz" for="des" ptType="node" op="equ" val="65"/>
    </dgm:constrLst>
    <dgm:ruleLst/>
    <dgm:forEach name="Name4" axis="ch" ptType="node">
      <dgm:layoutNode name="compNode">
        <dgm:alg type="composite">
          <dgm:param type="ar" val="0.943"/>
        </dgm:alg>
        <dgm:shape xmlns:r="http://schemas.openxmlformats.org/officeDocument/2006/relationships" r:blip="">
          <dgm:adjLst/>
        </dgm:shape>
        <dgm:presOf axis="self"/>
        <dgm:constrLst>
          <dgm:constr type="h" refType="w" fact="1.06"/>
          <dgm:constr type="h" for="ch" forName="pictRect" refType="h" fact="0.65"/>
          <dgm:constr type="w" for="ch" forName="pictRect" refType="w"/>
          <dgm:constr type="l" for="ch" forName="pictRect"/>
          <dgm:constr type="t" for="ch" forName="pictRect"/>
          <dgm:constr type="w" for="ch" forName="textRect" refType="w"/>
          <dgm:constr type="h" for="ch" forName="textRect" refType="h" fact="0.35"/>
          <dgm:constr type="l" for="ch" forName="textRect"/>
          <dgm:constr type="t" for="ch" forName="textRect" refType="b" refFor="ch" refForName="pictRect"/>
        </dgm:constrLst>
        <dgm:ruleLst/>
        <dgm:layoutNode name="pictRect">
          <dgm:alg type="sp"/>
          <dgm:shape xmlns:r="http://schemas.openxmlformats.org/officeDocument/2006/relationships" type="roundRect" r:blip="" blipPhldr="1">
            <dgm:adjLst/>
          </dgm:shape>
          <dgm:presOf/>
          <dgm:constrLst/>
          <dgm:ruleLst/>
        </dgm:layoutNode>
        <dgm:layoutNode name="textRect" styleLbl="revTx">
          <dgm:varLst>
            <dgm:bulletEnabled val="1"/>
          </dgm:varLst>
          <dgm:alg type="tx">
            <dgm:param type="txAnchorVert" val="t"/>
          </dgm:alg>
          <dgm:shape xmlns:r="http://schemas.openxmlformats.org/officeDocument/2006/relationships" type="rect" r:blip="">
            <dgm:adjLst/>
          </dgm:shape>
          <dgm:presOf axis="desOrSelf" ptType="node"/>
          <dgm:constrLst>
            <dgm:constr type="bMarg"/>
          </dgm:constrLst>
          <dgm:ruleLst>
            <dgm:rule type="primFontSz" val="5" fact="NaN" max="NaN"/>
          </dgm:ruleLst>
        </dgm:layoutNode>
      </dgm:layoutNode>
      <dgm:forEach name="Name5"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3"/>
            <a:ext cx="3011699" cy="461962"/>
          </a:xfrm>
          <a:prstGeom prst="rect">
            <a:avLst/>
          </a:prstGeom>
          <a:noFill/>
          <a:ln w="9525">
            <a:noFill/>
            <a:miter lim="800000"/>
            <a:headEnd/>
            <a:tailEnd/>
          </a:ln>
          <a:effectLst/>
        </p:spPr>
        <p:txBody>
          <a:bodyPr vert="horz" wrap="square" lIns="92640" tIns="46320" rIns="92640" bIns="46320" numCol="1" anchor="t" anchorCtr="0" compatLnSpc="1">
            <a:prstTxWarp prst="textNoShape">
              <a:avLst/>
            </a:prstTxWarp>
          </a:bodyPr>
          <a:lstStyle>
            <a:lvl1pPr eaLnBrk="0" hangingPunct="0">
              <a:defRPr sz="1200">
                <a:latin typeface="Arial" charset="0"/>
              </a:defRPr>
            </a:lvl1pPr>
          </a:lstStyle>
          <a:p>
            <a:pPr>
              <a:defRPr/>
            </a:pPr>
            <a:endParaRPr lang="en-US"/>
          </a:p>
        </p:txBody>
      </p:sp>
      <p:sp>
        <p:nvSpPr>
          <p:cNvPr id="37892" name="Rectangle 4"/>
          <p:cNvSpPr>
            <a:spLocks noGrp="1" noChangeArrowheads="1"/>
          </p:cNvSpPr>
          <p:nvPr>
            <p:ph type="ftr" sz="quarter" idx="2"/>
          </p:nvPr>
        </p:nvSpPr>
        <p:spPr bwMode="auto">
          <a:xfrm>
            <a:off x="0" y="8772530"/>
            <a:ext cx="3011699" cy="461962"/>
          </a:xfrm>
          <a:prstGeom prst="rect">
            <a:avLst/>
          </a:prstGeom>
          <a:noFill/>
          <a:ln w="9525">
            <a:noFill/>
            <a:miter lim="800000"/>
            <a:headEnd/>
            <a:tailEnd/>
          </a:ln>
          <a:effectLst/>
        </p:spPr>
        <p:txBody>
          <a:bodyPr vert="horz" wrap="square" lIns="92640" tIns="46320" rIns="92640" bIns="46320" numCol="1" anchor="b" anchorCtr="0" compatLnSpc="1">
            <a:prstTxWarp prst="textNoShape">
              <a:avLst/>
            </a:prstTxWarp>
          </a:bodyPr>
          <a:lstStyle>
            <a:lvl1pPr eaLnBrk="0" hangingPunct="0">
              <a:defRPr sz="1200">
                <a:latin typeface="Arial" charset="0"/>
              </a:defRPr>
            </a:lvl1pPr>
          </a:lstStyle>
          <a:p>
            <a:pPr>
              <a:defRPr/>
            </a:pPr>
            <a:endParaRPr lang="en-US"/>
          </a:p>
        </p:txBody>
      </p:sp>
      <p:sp>
        <p:nvSpPr>
          <p:cNvPr id="37893" name="Rectangle 5"/>
          <p:cNvSpPr>
            <a:spLocks noGrp="1" noChangeArrowheads="1"/>
          </p:cNvSpPr>
          <p:nvPr>
            <p:ph type="sldNum" sz="quarter" idx="3"/>
          </p:nvPr>
        </p:nvSpPr>
        <p:spPr bwMode="auto">
          <a:xfrm>
            <a:off x="3936768" y="8772530"/>
            <a:ext cx="3011699" cy="461962"/>
          </a:xfrm>
          <a:prstGeom prst="rect">
            <a:avLst/>
          </a:prstGeom>
          <a:noFill/>
          <a:ln w="9525">
            <a:noFill/>
            <a:miter lim="800000"/>
            <a:headEnd/>
            <a:tailEnd/>
          </a:ln>
          <a:effectLst/>
        </p:spPr>
        <p:txBody>
          <a:bodyPr vert="horz" wrap="square" lIns="92640" tIns="46320" rIns="92640" bIns="46320" numCol="1" anchor="b" anchorCtr="0" compatLnSpc="1">
            <a:prstTxWarp prst="textNoShape">
              <a:avLst/>
            </a:prstTxWarp>
          </a:bodyPr>
          <a:lstStyle>
            <a:lvl1pPr algn="r" eaLnBrk="0" hangingPunct="0">
              <a:defRPr sz="1200">
                <a:latin typeface="Arial" charset="0"/>
              </a:defRPr>
            </a:lvl1pPr>
          </a:lstStyle>
          <a:p>
            <a:pPr>
              <a:defRPr/>
            </a:pPr>
            <a:fld id="{E3FBC9FC-EFC8-4F45-BB74-305A0754E61E}" type="slidenum">
              <a:rPr lang="en-US"/>
              <a:pPr>
                <a:defRPr/>
              </a:pPr>
              <a:t>‹#›</a:t>
            </a:fld>
            <a:endParaRPr lang="en-US"/>
          </a:p>
        </p:txBody>
      </p:sp>
    </p:spTree>
    <p:extLst>
      <p:ext uri="{BB962C8B-B14F-4D97-AF65-F5344CB8AC3E}">
        <p14:creationId xmlns:p14="http://schemas.microsoft.com/office/powerpoint/2010/main" val="433307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11699" cy="461962"/>
          </a:xfrm>
          <a:prstGeom prst="rect">
            <a:avLst/>
          </a:prstGeom>
        </p:spPr>
        <p:txBody>
          <a:bodyPr vert="horz" lIns="92640" tIns="46320" rIns="92640" bIns="463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36768" y="3"/>
            <a:ext cx="3011699" cy="461962"/>
          </a:xfrm>
          <a:prstGeom prst="rect">
            <a:avLst/>
          </a:prstGeom>
        </p:spPr>
        <p:txBody>
          <a:bodyPr vert="horz" lIns="92640" tIns="46320" rIns="92640" bIns="46320" rtlCol="0"/>
          <a:lstStyle>
            <a:lvl1pPr algn="r" fontAlgn="auto">
              <a:spcBef>
                <a:spcPts val="0"/>
              </a:spcBef>
              <a:spcAft>
                <a:spcPts val="0"/>
              </a:spcAft>
              <a:defRPr sz="1200">
                <a:latin typeface="+mn-lt"/>
              </a:defRPr>
            </a:lvl1pPr>
          </a:lstStyle>
          <a:p>
            <a:pPr>
              <a:defRPr/>
            </a:pPr>
            <a:fld id="{1AC70344-9F00-4CB0-929B-9E9F1C41768E}" type="datetimeFigureOut">
              <a:rPr lang="en-US"/>
              <a:pPr>
                <a:defRPr/>
              </a:pPr>
              <a:t>11/1/2021</a:t>
            </a:fld>
            <a:endParaRPr lang="en-US"/>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640" tIns="46320" rIns="92640" bIns="46320" rtlCol="0" anchor="ctr"/>
          <a:lstStyle/>
          <a:p>
            <a:pPr lvl="0"/>
            <a:endParaRPr lang="en-US" noProof="0"/>
          </a:p>
        </p:txBody>
      </p:sp>
      <p:sp>
        <p:nvSpPr>
          <p:cNvPr id="5" name="Notes Placeholder 4"/>
          <p:cNvSpPr>
            <a:spLocks noGrp="1"/>
          </p:cNvSpPr>
          <p:nvPr>
            <p:ph type="body" sz="quarter" idx="3"/>
          </p:nvPr>
        </p:nvSpPr>
        <p:spPr>
          <a:xfrm>
            <a:off x="695008" y="4387855"/>
            <a:ext cx="5560060" cy="4156075"/>
          </a:xfrm>
          <a:prstGeom prst="rect">
            <a:avLst/>
          </a:prstGeom>
        </p:spPr>
        <p:txBody>
          <a:bodyPr vert="horz" lIns="92640" tIns="46320" rIns="92640" bIns="463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530"/>
            <a:ext cx="3011699" cy="461962"/>
          </a:xfrm>
          <a:prstGeom prst="rect">
            <a:avLst/>
          </a:prstGeom>
        </p:spPr>
        <p:txBody>
          <a:bodyPr vert="horz" lIns="92640" tIns="46320" rIns="92640" bIns="46320" rtlCol="0" anchor="b"/>
          <a:lstStyle>
            <a:lvl1pPr algn="l" fontAlgn="auto">
              <a:spcBef>
                <a:spcPts val="0"/>
              </a:spcBef>
              <a:spcAft>
                <a:spcPts val="0"/>
              </a:spcAft>
              <a:defRPr sz="1200">
                <a:latin typeface="+mn-lt"/>
              </a:defRPr>
            </a:lvl1pPr>
          </a:lstStyle>
          <a:p>
            <a:pPr>
              <a:defRPr/>
            </a:pPr>
            <a:r>
              <a:rPr lang="en-US"/>
              <a:t>WWW.CSSNY.ORG</a:t>
            </a:r>
          </a:p>
        </p:txBody>
      </p:sp>
      <p:sp>
        <p:nvSpPr>
          <p:cNvPr id="7" name="Slide Number Placeholder 6"/>
          <p:cNvSpPr>
            <a:spLocks noGrp="1"/>
          </p:cNvSpPr>
          <p:nvPr>
            <p:ph type="sldNum" sz="quarter" idx="5"/>
          </p:nvPr>
        </p:nvSpPr>
        <p:spPr>
          <a:xfrm>
            <a:off x="3936768" y="8772530"/>
            <a:ext cx="3011699" cy="461962"/>
          </a:xfrm>
          <a:prstGeom prst="rect">
            <a:avLst/>
          </a:prstGeom>
        </p:spPr>
        <p:txBody>
          <a:bodyPr vert="horz" lIns="92640" tIns="46320" rIns="92640" bIns="46320" rtlCol="0" anchor="b"/>
          <a:lstStyle>
            <a:lvl1pPr algn="r" fontAlgn="auto">
              <a:spcBef>
                <a:spcPts val="0"/>
              </a:spcBef>
              <a:spcAft>
                <a:spcPts val="0"/>
              </a:spcAft>
              <a:defRPr sz="1200">
                <a:latin typeface="+mn-lt"/>
              </a:defRPr>
            </a:lvl1pPr>
          </a:lstStyle>
          <a:p>
            <a:pPr>
              <a:defRPr/>
            </a:pPr>
            <a:fld id="{B3DDFF8D-FA81-4184-9B11-5F885686F125}" type="slidenum">
              <a:rPr lang="en-US"/>
              <a:pPr>
                <a:defRPr/>
              </a:pPr>
              <a:t>‹#›</a:t>
            </a:fld>
            <a:endParaRPr lang="en-US"/>
          </a:p>
        </p:txBody>
      </p:sp>
    </p:spTree>
    <p:extLst>
      <p:ext uri="{BB962C8B-B14F-4D97-AF65-F5344CB8AC3E}">
        <p14:creationId xmlns:p14="http://schemas.microsoft.com/office/powerpoint/2010/main" val="8511286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1</a:t>
            </a:fld>
            <a:endParaRPr lang="en-US"/>
          </a:p>
        </p:txBody>
      </p:sp>
    </p:spTree>
    <p:extLst>
      <p:ext uri="{BB962C8B-B14F-4D97-AF65-F5344CB8AC3E}">
        <p14:creationId xmlns:p14="http://schemas.microsoft.com/office/powerpoint/2010/main" val="2236735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C01CB2B-3335-4028-8A6E-429BAD75D054}" type="slidenum">
              <a:rPr lang="en-US" smtClean="0">
                <a:ea typeface="ＭＳ Ｐゴシック" pitchFamily="112" charset="-128"/>
              </a:rPr>
              <a:pPr fontAlgn="base">
                <a:spcBef>
                  <a:spcPct val="0"/>
                </a:spcBef>
                <a:spcAft>
                  <a:spcPct val="0"/>
                </a:spcAft>
                <a:defRPr/>
              </a:pPr>
              <a:t>10</a:t>
            </a:fld>
            <a:endParaRPr lang="en-US" dirty="0">
              <a:ea typeface="ＭＳ Ｐゴシック" pitchFamily="112" charset="-128"/>
            </a:endParaRPr>
          </a:p>
        </p:txBody>
      </p:sp>
      <p:sp>
        <p:nvSpPr>
          <p:cNvPr id="276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76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ea typeface="ＭＳ Ｐゴシック" pitchFamily="112" charset="-128"/>
            </a:endParaRPr>
          </a:p>
        </p:txBody>
      </p:sp>
    </p:spTree>
    <p:extLst>
      <p:ext uri="{BB962C8B-B14F-4D97-AF65-F5344CB8AC3E}">
        <p14:creationId xmlns:p14="http://schemas.microsoft.com/office/powerpoint/2010/main" val="64088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32</a:t>
            </a:fld>
            <a:endParaRPr lang="en-US" dirty="0"/>
          </a:p>
        </p:txBody>
      </p:sp>
    </p:spTree>
    <p:extLst>
      <p:ext uri="{BB962C8B-B14F-4D97-AF65-F5344CB8AC3E}">
        <p14:creationId xmlns:p14="http://schemas.microsoft.com/office/powerpoint/2010/main" val="42080003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33</a:t>
            </a:fld>
            <a:endParaRPr lang="en-US" dirty="0"/>
          </a:p>
        </p:txBody>
      </p:sp>
    </p:spTree>
    <p:extLst>
      <p:ext uri="{BB962C8B-B14F-4D97-AF65-F5344CB8AC3E}">
        <p14:creationId xmlns:p14="http://schemas.microsoft.com/office/powerpoint/2010/main" val="2446104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34</a:t>
            </a:fld>
            <a:endParaRPr lang="en-US" dirty="0"/>
          </a:p>
        </p:txBody>
      </p:sp>
    </p:spTree>
    <p:extLst>
      <p:ext uri="{BB962C8B-B14F-4D97-AF65-F5344CB8AC3E}">
        <p14:creationId xmlns:p14="http://schemas.microsoft.com/office/powerpoint/2010/main" val="371755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35</a:t>
            </a:fld>
            <a:endParaRPr lang="en-US" dirty="0"/>
          </a:p>
        </p:txBody>
      </p:sp>
    </p:spTree>
    <p:extLst>
      <p:ext uri="{BB962C8B-B14F-4D97-AF65-F5344CB8AC3E}">
        <p14:creationId xmlns:p14="http://schemas.microsoft.com/office/powerpoint/2010/main" val="309852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36</a:t>
            </a:fld>
            <a:endParaRPr lang="en-US" dirty="0"/>
          </a:p>
        </p:txBody>
      </p:sp>
    </p:spTree>
    <p:extLst>
      <p:ext uri="{BB962C8B-B14F-4D97-AF65-F5344CB8AC3E}">
        <p14:creationId xmlns:p14="http://schemas.microsoft.com/office/powerpoint/2010/main" val="3945590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37</a:t>
            </a:fld>
            <a:endParaRPr lang="en-US" dirty="0"/>
          </a:p>
        </p:txBody>
      </p:sp>
    </p:spTree>
    <p:extLst>
      <p:ext uri="{BB962C8B-B14F-4D97-AF65-F5344CB8AC3E}">
        <p14:creationId xmlns:p14="http://schemas.microsoft.com/office/powerpoint/2010/main" val="9498739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5F905B45-7E03-489C-AA6D-8DE1647647BE}"/>
              </a:ext>
            </a:extLst>
          </p:cNvPr>
          <p:cNvSpPr/>
          <p:nvPr userDrawn="1"/>
        </p:nvSpPr>
        <p:spPr>
          <a:xfrm rot="5400000">
            <a:off x="74066" y="-78334"/>
            <a:ext cx="4038600" cy="4195267"/>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9" descr="css_RED_mac-[Converted]"/>
          <p:cNvPicPr>
            <a:picLocks noChangeAspect="1" noChangeArrowheads="1"/>
          </p:cNvPicPr>
          <p:nvPr userDrawn="1"/>
        </p:nvPicPr>
        <p:blipFill>
          <a:blip r:embed="rId2" cstate="print"/>
          <a:srcRect/>
          <a:stretch>
            <a:fillRect/>
          </a:stretch>
        </p:blipFill>
        <p:spPr bwMode="auto">
          <a:xfrm>
            <a:off x="533400" y="5767426"/>
            <a:ext cx="1490296" cy="685800"/>
          </a:xfrm>
          <a:prstGeom prst="rect">
            <a:avLst/>
          </a:prstGeom>
          <a:noFill/>
          <a:ln w="9525">
            <a:noFill/>
            <a:miter lim="800000"/>
            <a:headEnd/>
            <a:tailEnd/>
          </a:ln>
        </p:spPr>
      </p:pic>
      <p:sp>
        <p:nvSpPr>
          <p:cNvPr id="2" name="Title 1"/>
          <p:cNvSpPr>
            <a:spLocks noGrp="1"/>
          </p:cNvSpPr>
          <p:nvPr>
            <p:ph type="ctrTitle"/>
          </p:nvPr>
        </p:nvSpPr>
        <p:spPr>
          <a:xfrm>
            <a:off x="2209800" y="1936369"/>
            <a:ext cx="6477000" cy="1849016"/>
          </a:xfrm>
        </p:spPr>
        <p:txBody>
          <a:bodyPr>
            <a:normAutofit/>
          </a:bodyPr>
          <a:lstStyle>
            <a:lvl1pPr algn="l">
              <a:defRPr sz="3600" b="0">
                <a:solidFill>
                  <a:srgbClr val="05692F"/>
                </a:solidFill>
                <a:latin typeface="Barlow ExtraBold" panose="00000900000000000000" pitchFamily="2" charset="0"/>
              </a:defRPr>
            </a:lvl1pPr>
          </a:lstStyle>
          <a:p>
            <a:r>
              <a:rPr lang="en-US"/>
              <a:t>Click to edit Master title style</a:t>
            </a:r>
          </a:p>
        </p:txBody>
      </p:sp>
      <p:sp>
        <p:nvSpPr>
          <p:cNvPr id="3" name="Subtitle 2"/>
          <p:cNvSpPr>
            <a:spLocks noGrp="1"/>
          </p:cNvSpPr>
          <p:nvPr>
            <p:ph type="subTitle" idx="1"/>
          </p:nvPr>
        </p:nvSpPr>
        <p:spPr>
          <a:xfrm>
            <a:off x="2209800" y="3934827"/>
            <a:ext cx="6400800" cy="685800"/>
          </a:xfrm>
        </p:spPr>
        <p:txBody>
          <a:bodyPr>
            <a:normAutofit/>
          </a:bodyPr>
          <a:lstStyle>
            <a:lvl1pPr marL="0" indent="0" algn="l">
              <a:buNone/>
              <a:defRPr sz="1800" b="1">
                <a:solidFill>
                  <a:srgbClr val="414042"/>
                </a:solidFill>
                <a:latin typeface="Barlow" panose="00000500000000000000" pitchFamily="2"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1" name="Text Placeholder 10"/>
          <p:cNvSpPr>
            <a:spLocks noGrp="1"/>
          </p:cNvSpPr>
          <p:nvPr>
            <p:ph type="body" sz="quarter" idx="10"/>
          </p:nvPr>
        </p:nvSpPr>
        <p:spPr>
          <a:xfrm>
            <a:off x="2209800" y="4770069"/>
            <a:ext cx="4648200" cy="457200"/>
          </a:xfrm>
        </p:spPr>
        <p:txBody>
          <a:bodyPr>
            <a:normAutofit/>
          </a:bodyPr>
          <a:lstStyle>
            <a:lvl1pPr algn="l">
              <a:buNone/>
              <a:defRPr sz="1400" b="0">
                <a:solidFill>
                  <a:srgbClr val="414042"/>
                </a:solidFill>
                <a:latin typeface="Barlow" panose="00000500000000000000" pitchFamily="2" charset="0"/>
              </a:defRPr>
            </a:lvl1pPr>
            <a:lvl2pPr algn="l">
              <a:buNone/>
              <a:defRPr sz="1400">
                <a:latin typeface="HelveticaNeue BoldCond" pitchFamily="2" charset="0"/>
              </a:defRPr>
            </a:lvl2pPr>
            <a:lvl3pPr algn="l">
              <a:buNone/>
              <a:defRPr sz="1400">
                <a:latin typeface="HelveticaNeue BoldCond" pitchFamily="2" charset="0"/>
              </a:defRPr>
            </a:lvl3pPr>
            <a:lvl4pPr algn="l">
              <a:buNone/>
              <a:defRPr sz="1400">
                <a:latin typeface="HelveticaNeue BoldCond" pitchFamily="2" charset="0"/>
              </a:defRPr>
            </a:lvl4pPr>
            <a:lvl5pPr algn="l">
              <a:buNone/>
              <a:defRPr sz="1400">
                <a:latin typeface="HelveticaNeue BoldCond" pitchFamily="2" charset="0"/>
              </a:defRPr>
            </a:lvl5pPr>
          </a:lstStyle>
          <a:p>
            <a:pPr lvl="0"/>
            <a:r>
              <a:rPr lang="en-US"/>
              <a:t>Click to edit Master text styles</a:t>
            </a:r>
          </a:p>
        </p:txBody>
      </p:sp>
      <p:pic>
        <p:nvPicPr>
          <p:cNvPr id="10" name="Picture 9" descr="A close up of a logo&#10;&#10;Description automatically generated">
            <a:extLst>
              <a:ext uri="{FF2B5EF4-FFF2-40B4-BE49-F238E27FC236}">
                <a16:creationId xmlns:a16="http://schemas.microsoft.com/office/drawing/2014/main" id="{CE576E40-0C4A-433B-8C4C-1CA6AA1973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3400" y="341373"/>
            <a:ext cx="1831852" cy="1258827"/>
          </a:xfrm>
          <a:prstGeom prst="rect">
            <a:avLst/>
          </a:prstGeom>
        </p:spPr>
      </p:pic>
      <p:sp>
        <p:nvSpPr>
          <p:cNvPr id="12" name="Right Triangle 11">
            <a:extLst>
              <a:ext uri="{FF2B5EF4-FFF2-40B4-BE49-F238E27FC236}">
                <a16:creationId xmlns:a16="http://schemas.microsoft.com/office/drawing/2014/main" id="{EDC11A1B-AAD6-4765-AB25-2421846F66BB}"/>
              </a:ext>
            </a:extLst>
          </p:cNvPr>
          <p:cNvSpPr/>
          <p:nvPr userDrawn="1"/>
        </p:nvSpPr>
        <p:spPr>
          <a:xfrm rot="10800000" flipV="1">
            <a:off x="7391400" y="5174869"/>
            <a:ext cx="1752600" cy="1683131"/>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Tree>
    <p:extLst>
      <p:ext uri="{BB962C8B-B14F-4D97-AF65-F5344CB8AC3E}">
        <p14:creationId xmlns:p14="http://schemas.microsoft.com/office/powerpoint/2010/main" val="666534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8C222-A595-487A-864A-BF01B1659EB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2F0D9297-D35A-4986-9D9A-DF52DA6F061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173A5DB9-58BB-47A2-BB4C-833E30645B8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pic>
        <p:nvPicPr>
          <p:cNvPr id="9" name="Picture 9" descr="css_RED_mac-[Converted]">
            <a:extLst>
              <a:ext uri="{FF2B5EF4-FFF2-40B4-BE49-F238E27FC236}">
                <a16:creationId xmlns:a16="http://schemas.microsoft.com/office/drawing/2014/main" id="{45F82F7C-FD34-432B-9A10-39A2560DDF5B}"/>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1" name="Right Triangle 10">
            <a:extLst>
              <a:ext uri="{FF2B5EF4-FFF2-40B4-BE49-F238E27FC236}">
                <a16:creationId xmlns:a16="http://schemas.microsoft.com/office/drawing/2014/main" id="{3BA2E631-5DE3-42FB-BD71-67D23EF3622F}"/>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2" name="Right Triangle 11">
            <a:extLst>
              <a:ext uri="{FF2B5EF4-FFF2-40B4-BE49-F238E27FC236}">
                <a16:creationId xmlns:a16="http://schemas.microsoft.com/office/drawing/2014/main" id="{54315502-D4A8-495B-84CE-954DC08087B5}"/>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13A94BAD-C3AA-43B5-91AC-CECD3C4D85B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4" name="Slide Number Placeholder 5">
            <a:extLst>
              <a:ext uri="{FF2B5EF4-FFF2-40B4-BE49-F238E27FC236}">
                <a16:creationId xmlns:a16="http://schemas.microsoft.com/office/drawing/2014/main" id="{808C59CA-B02A-4FA8-AD4B-7F1BDDA25DFE}"/>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888930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30284-F982-4054-88BE-85DEABE8C4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4CF1D3-E895-4C66-B1EB-D4A848E2C0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9" descr="css_RED_mac-[Converted]">
            <a:extLst>
              <a:ext uri="{FF2B5EF4-FFF2-40B4-BE49-F238E27FC236}">
                <a16:creationId xmlns:a16="http://schemas.microsoft.com/office/drawing/2014/main" id="{51FE1CD7-3FD3-4F38-8F93-24F00D3F9841}"/>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0" name="Right Triangle 9">
            <a:extLst>
              <a:ext uri="{FF2B5EF4-FFF2-40B4-BE49-F238E27FC236}">
                <a16:creationId xmlns:a16="http://schemas.microsoft.com/office/drawing/2014/main" id="{1B0F1CE0-3F6E-4AAC-B1B0-7427FAD0B548}"/>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1" name="Right Triangle 10">
            <a:extLst>
              <a:ext uri="{FF2B5EF4-FFF2-40B4-BE49-F238E27FC236}">
                <a16:creationId xmlns:a16="http://schemas.microsoft.com/office/drawing/2014/main" id="{71EBF658-8477-45DF-9B2F-C3B5F09CA6AE}"/>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ECDA8CC-DB46-4FBF-AE8A-8F682A4BC24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3" name="Slide Number Placeholder 5">
            <a:extLst>
              <a:ext uri="{FF2B5EF4-FFF2-40B4-BE49-F238E27FC236}">
                <a16:creationId xmlns:a16="http://schemas.microsoft.com/office/drawing/2014/main" id="{F72BA6D2-2476-40E4-A66D-DD27274E1607}"/>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3727897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2F16F9-0614-4A1D-A0F9-7C029983CC24}"/>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741DC0-892E-42D6-AEDA-8A9B90E986AE}"/>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9" descr="css_RED_mac-[Converted]">
            <a:extLst>
              <a:ext uri="{FF2B5EF4-FFF2-40B4-BE49-F238E27FC236}">
                <a16:creationId xmlns:a16="http://schemas.microsoft.com/office/drawing/2014/main" id="{09611216-C6DD-4F2E-A874-968EC062D04F}"/>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0" name="Right Triangle 9">
            <a:extLst>
              <a:ext uri="{FF2B5EF4-FFF2-40B4-BE49-F238E27FC236}">
                <a16:creationId xmlns:a16="http://schemas.microsoft.com/office/drawing/2014/main" id="{4DA9F28A-5DE6-4EFC-AFBC-2B7ECA63C419}"/>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1" name="Right Triangle 10">
            <a:extLst>
              <a:ext uri="{FF2B5EF4-FFF2-40B4-BE49-F238E27FC236}">
                <a16:creationId xmlns:a16="http://schemas.microsoft.com/office/drawing/2014/main" id="{93ECDE7E-ED59-40A3-BBCB-F0E4DE783D21}"/>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413A1A57-BCB8-4BF4-BFB6-5D5F4666609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3" name="Slide Number Placeholder 5">
            <a:extLst>
              <a:ext uri="{FF2B5EF4-FFF2-40B4-BE49-F238E27FC236}">
                <a16:creationId xmlns:a16="http://schemas.microsoft.com/office/drawing/2014/main" id="{6329D740-EF81-4E0B-80B2-138075A52AF1}"/>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1335702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1BB53-4840-49D5-9C22-329B1E78F8A0}"/>
              </a:ext>
            </a:extLst>
          </p:cNvPr>
          <p:cNvSpPr>
            <a:spLocks noGrp="1"/>
          </p:cNvSpPr>
          <p:nvPr>
            <p:ph type="ctrTitle"/>
          </p:nvPr>
        </p:nvSpPr>
        <p:spPr>
          <a:xfrm>
            <a:off x="1143000" y="1122363"/>
            <a:ext cx="6858000" cy="2387600"/>
          </a:xfrm>
        </p:spPr>
        <p:txBody>
          <a:bodyPr anchor="b">
            <a:normAutofit/>
          </a:bodyPr>
          <a:lstStyle>
            <a:lvl1pPr algn="ctr">
              <a:defRPr sz="4400" b="1">
                <a:solidFill>
                  <a:srgbClr val="05692F"/>
                </a:solidFill>
                <a:latin typeface="Barlow" panose="00000500000000000000" pitchFamily="2" charset="0"/>
              </a:defRPr>
            </a:lvl1pPr>
          </a:lstStyle>
          <a:p>
            <a:r>
              <a:rPr lang="en-US"/>
              <a:t>Click to edit Master title style</a:t>
            </a:r>
          </a:p>
        </p:txBody>
      </p:sp>
      <p:sp>
        <p:nvSpPr>
          <p:cNvPr id="3" name="Subtitle 2">
            <a:extLst>
              <a:ext uri="{FF2B5EF4-FFF2-40B4-BE49-F238E27FC236}">
                <a16:creationId xmlns:a16="http://schemas.microsoft.com/office/drawing/2014/main" id="{A9F33A25-52F4-4264-B9E0-41C9F3DE7238}"/>
              </a:ext>
            </a:extLst>
          </p:cNvPr>
          <p:cNvSpPr>
            <a:spLocks noGrp="1"/>
          </p:cNvSpPr>
          <p:nvPr>
            <p:ph type="subTitle" idx="1"/>
          </p:nvPr>
        </p:nvSpPr>
        <p:spPr>
          <a:xfrm>
            <a:off x="1143000" y="3602038"/>
            <a:ext cx="6858000" cy="1655762"/>
          </a:xfrm>
        </p:spPr>
        <p:txBody>
          <a:bodyPr>
            <a:normAutofit/>
          </a:bodyPr>
          <a:lstStyle>
            <a:lvl1pPr marL="0" indent="0" algn="ctr">
              <a:buNone/>
              <a:defRPr sz="2000" b="1">
                <a:latin typeface="Barlow" panose="00000500000000000000" pitchFamily="2"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6" name="Slide Number Placeholder 5">
            <a:extLst>
              <a:ext uri="{FF2B5EF4-FFF2-40B4-BE49-F238E27FC236}">
                <a16:creationId xmlns:a16="http://schemas.microsoft.com/office/drawing/2014/main" id="{D923493E-2F5D-46E4-B45B-B35B832DCC31}"/>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pic>
        <p:nvPicPr>
          <p:cNvPr id="8" name="Picture 9" descr="css_RED_mac-[Converted]">
            <a:extLst>
              <a:ext uri="{FF2B5EF4-FFF2-40B4-BE49-F238E27FC236}">
                <a16:creationId xmlns:a16="http://schemas.microsoft.com/office/drawing/2014/main" id="{FD22407D-576B-4DFF-842A-E036C00D0484}"/>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1" name="Right Triangle 10">
            <a:extLst>
              <a:ext uri="{FF2B5EF4-FFF2-40B4-BE49-F238E27FC236}">
                <a16:creationId xmlns:a16="http://schemas.microsoft.com/office/drawing/2014/main" id="{E34FC8C8-F809-4F9F-83ED-92F6F88F2A6B}"/>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8E9E2D5E-DD48-4F70-B954-D675F89EEFD7}"/>
              </a:ext>
            </a:extLst>
          </p:cNvPr>
          <p:cNvSpPr/>
          <p:nvPr userDrawn="1"/>
        </p:nvSpPr>
        <p:spPr>
          <a:xfrm rot="10800000" flipV="1">
            <a:off x="7581900" y="5570960"/>
            <a:ext cx="15621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pic>
        <p:nvPicPr>
          <p:cNvPr id="14" name="Picture 13">
            <a:extLst>
              <a:ext uri="{FF2B5EF4-FFF2-40B4-BE49-F238E27FC236}">
                <a16:creationId xmlns:a16="http://schemas.microsoft.com/office/drawing/2014/main" id="{C5A4637E-4999-4224-BD4E-77FC6EF9A41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Tree>
    <p:extLst>
      <p:ext uri="{BB962C8B-B14F-4D97-AF65-F5344CB8AC3E}">
        <p14:creationId xmlns:p14="http://schemas.microsoft.com/office/powerpoint/2010/main" val="945735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CA24A-6D2A-4663-B0CB-DAED436B7D35}"/>
              </a:ext>
            </a:extLst>
          </p:cNvPr>
          <p:cNvSpPr>
            <a:spLocks noGrp="1"/>
          </p:cNvSpPr>
          <p:nvPr>
            <p:ph type="title"/>
          </p:nvPr>
        </p:nvSpPr>
        <p:spPr>
          <a:xfrm>
            <a:off x="533400" y="228600"/>
            <a:ext cx="8077200" cy="1222861"/>
          </a:xfrm>
        </p:spPr>
        <p:txBody>
          <a:bodyPr anchor="b"/>
          <a:lstStyle/>
          <a:p>
            <a:r>
              <a:rPr lang="en-US" dirty="0"/>
              <a:t>Click to edit Master title style</a:t>
            </a:r>
          </a:p>
        </p:txBody>
      </p:sp>
      <p:sp>
        <p:nvSpPr>
          <p:cNvPr id="3" name="Content Placeholder 2">
            <a:extLst>
              <a:ext uri="{FF2B5EF4-FFF2-40B4-BE49-F238E27FC236}">
                <a16:creationId xmlns:a16="http://schemas.microsoft.com/office/drawing/2014/main" id="{03E64169-7CD1-438A-95C7-06A5D001A6CD}"/>
              </a:ext>
            </a:extLst>
          </p:cNvPr>
          <p:cNvSpPr>
            <a:spLocks noGrp="1"/>
          </p:cNvSpPr>
          <p:nvPr>
            <p:ph idx="1"/>
          </p:nvPr>
        </p:nvSpPr>
        <p:spPr>
          <a:xfrm>
            <a:off x="533400" y="1676400"/>
            <a:ext cx="8077200" cy="4500563"/>
          </a:xfrm>
        </p:spPr>
        <p:txBody>
          <a:bodyPr/>
          <a:lstStyle>
            <a:lvl1pPr>
              <a:lnSpc>
                <a:spcPct val="110000"/>
              </a:lnSpc>
              <a:spcAft>
                <a:spcPts val="600"/>
              </a:spcAft>
              <a:defRPr/>
            </a:lvl1pPr>
            <a:lvl2pPr>
              <a:lnSpc>
                <a:spcPct val="110000"/>
              </a:lnSpc>
              <a:spcAft>
                <a:spcPts val="600"/>
              </a:spcAft>
              <a:defRPr/>
            </a:lvl2pPr>
            <a:lvl3pPr>
              <a:lnSpc>
                <a:spcPct val="110000"/>
              </a:lnSpc>
              <a:spcAft>
                <a:spcPts val="600"/>
              </a:spcAft>
              <a:defRPr/>
            </a:lvl3pPr>
            <a:lvl4pPr>
              <a:lnSpc>
                <a:spcPct val="110000"/>
              </a:lnSpc>
              <a:spcAft>
                <a:spcPts val="600"/>
              </a:spcAft>
              <a:defRPr/>
            </a:lvl4pPr>
            <a:lvl5pPr>
              <a:lnSpc>
                <a:spcPct val="110000"/>
              </a:lnSpc>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9" descr="css_RED_mac-[Converted]">
            <a:extLst>
              <a:ext uri="{FF2B5EF4-FFF2-40B4-BE49-F238E27FC236}">
                <a16:creationId xmlns:a16="http://schemas.microsoft.com/office/drawing/2014/main" id="{64DA1377-968B-4E03-8754-36BD35D57176}"/>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3" name="Right Triangle 12">
            <a:extLst>
              <a:ext uri="{FF2B5EF4-FFF2-40B4-BE49-F238E27FC236}">
                <a16:creationId xmlns:a16="http://schemas.microsoft.com/office/drawing/2014/main" id="{CF966F4A-3B56-4794-A0B0-CCB0CE315EAC}"/>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6" name="Right Triangle 15">
            <a:extLst>
              <a:ext uri="{FF2B5EF4-FFF2-40B4-BE49-F238E27FC236}">
                <a16:creationId xmlns:a16="http://schemas.microsoft.com/office/drawing/2014/main" id="{DFF36ED0-E2C6-40A6-BB09-554E3A841E6A}"/>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A8B9EAAB-7741-4BEA-B027-F1F8DFA98CC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8" name="Slide Number Placeholder 5">
            <a:extLst>
              <a:ext uri="{FF2B5EF4-FFF2-40B4-BE49-F238E27FC236}">
                <a16:creationId xmlns:a16="http://schemas.microsoft.com/office/drawing/2014/main" id="{9168A54F-AE6E-46A5-BDC6-E8D8818C9211}"/>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394183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F13EA-D16D-4362-B533-E50F36584646}"/>
              </a:ext>
            </a:extLst>
          </p:cNvPr>
          <p:cNvSpPr>
            <a:spLocks noGrp="1"/>
          </p:cNvSpPr>
          <p:nvPr>
            <p:ph type="title"/>
          </p:nvPr>
        </p:nvSpPr>
        <p:spPr>
          <a:xfrm>
            <a:off x="623888" y="1709739"/>
            <a:ext cx="7886700" cy="2852737"/>
          </a:xfrm>
        </p:spPr>
        <p:txBody>
          <a:bodyPr anchor="b">
            <a:normAutofit/>
          </a:bodyPr>
          <a:lstStyle>
            <a:lvl1pPr>
              <a:defRPr sz="3600">
                <a:solidFill>
                  <a:srgbClr val="05692F"/>
                </a:solidFill>
                <a:latin typeface="Barlow ExtraBold" panose="00000900000000000000" pitchFamily="2" charset="0"/>
              </a:defRPr>
            </a:lvl1pPr>
          </a:lstStyle>
          <a:p>
            <a:r>
              <a:rPr lang="en-US"/>
              <a:t>Click to edit Master title style</a:t>
            </a:r>
          </a:p>
        </p:txBody>
      </p:sp>
      <p:sp>
        <p:nvSpPr>
          <p:cNvPr id="3" name="Text Placeholder 2">
            <a:extLst>
              <a:ext uri="{FF2B5EF4-FFF2-40B4-BE49-F238E27FC236}">
                <a16:creationId xmlns:a16="http://schemas.microsoft.com/office/drawing/2014/main" id="{180F0287-469D-47DA-A68C-A4D437C3220A}"/>
              </a:ext>
            </a:extLst>
          </p:cNvPr>
          <p:cNvSpPr>
            <a:spLocks noGrp="1"/>
          </p:cNvSpPr>
          <p:nvPr>
            <p:ph type="body" idx="1"/>
          </p:nvPr>
        </p:nvSpPr>
        <p:spPr>
          <a:xfrm>
            <a:off x="623888" y="4589464"/>
            <a:ext cx="7886700" cy="1500187"/>
          </a:xfrm>
        </p:spPr>
        <p:txBody>
          <a:bodyPr>
            <a:normAutofit/>
          </a:bodyPr>
          <a:lstStyle>
            <a:lvl1pPr marL="0" indent="0">
              <a:buNone/>
              <a:defRPr sz="2000" b="1">
                <a:solidFill>
                  <a:srgbClr val="414042"/>
                </a:solidFill>
                <a:latin typeface="Barlow" panose="00000500000000000000" pitchFamily="2"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pic>
        <p:nvPicPr>
          <p:cNvPr id="8" name="Picture 9" descr="css_RED_mac-[Converted]">
            <a:extLst>
              <a:ext uri="{FF2B5EF4-FFF2-40B4-BE49-F238E27FC236}">
                <a16:creationId xmlns:a16="http://schemas.microsoft.com/office/drawing/2014/main" id="{1C08A43A-8A20-4FEF-B69F-BF1028C0D71D}"/>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0" name="Right Triangle 9">
            <a:extLst>
              <a:ext uri="{FF2B5EF4-FFF2-40B4-BE49-F238E27FC236}">
                <a16:creationId xmlns:a16="http://schemas.microsoft.com/office/drawing/2014/main" id="{AFFD2363-731F-4F04-A54E-220A15B5CEF8}"/>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2" name="Right Triangle 11">
            <a:extLst>
              <a:ext uri="{FF2B5EF4-FFF2-40B4-BE49-F238E27FC236}">
                <a16:creationId xmlns:a16="http://schemas.microsoft.com/office/drawing/2014/main" id="{A3F692E3-8001-4543-9C53-E902717F23E2}"/>
              </a:ext>
            </a:extLst>
          </p:cNvPr>
          <p:cNvSpPr/>
          <p:nvPr userDrawn="1"/>
        </p:nvSpPr>
        <p:spPr>
          <a:xfrm rot="5400000">
            <a:off x="114299" y="-114300"/>
            <a:ext cx="3124200" cy="33528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987C1FC6-AC03-4FD4-84AF-55E669CC2BD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4" name="Slide Number Placeholder 5">
            <a:extLst>
              <a:ext uri="{FF2B5EF4-FFF2-40B4-BE49-F238E27FC236}">
                <a16:creationId xmlns:a16="http://schemas.microsoft.com/office/drawing/2014/main" id="{011A2AE2-CA6C-4D91-9B36-05272E95536A}"/>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191314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FE40A-2054-4580-A11D-80EA00148833}"/>
              </a:ext>
            </a:extLst>
          </p:cNvPr>
          <p:cNvSpPr>
            <a:spLocks noGrp="1"/>
          </p:cNvSpPr>
          <p:nvPr>
            <p:ph type="title"/>
          </p:nvPr>
        </p:nvSpPr>
        <p:spPr/>
        <p:txBody>
          <a:bodyPr anchor="b">
            <a:normAutofit/>
          </a:bodyPr>
          <a:lstStyle>
            <a:lvl1pPr>
              <a:defRPr sz="3000"/>
            </a:lvl1pPr>
          </a:lstStyle>
          <a:p>
            <a:r>
              <a:rPr lang="en-US"/>
              <a:t>Click to edit Master title style</a:t>
            </a:r>
          </a:p>
        </p:txBody>
      </p:sp>
      <p:sp>
        <p:nvSpPr>
          <p:cNvPr id="3" name="Content Placeholder 2">
            <a:extLst>
              <a:ext uri="{FF2B5EF4-FFF2-40B4-BE49-F238E27FC236}">
                <a16:creationId xmlns:a16="http://schemas.microsoft.com/office/drawing/2014/main" id="{6E440AAA-6E9D-4F2A-9617-BB11AB89B6D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ED81C7-F69D-4814-A770-CEB75FC0649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9" descr="css_RED_mac-[Converted]">
            <a:extLst>
              <a:ext uri="{FF2B5EF4-FFF2-40B4-BE49-F238E27FC236}">
                <a16:creationId xmlns:a16="http://schemas.microsoft.com/office/drawing/2014/main" id="{7457861C-C1A9-4128-9742-4B61EBFFE19A}"/>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1" name="Right Triangle 10">
            <a:extLst>
              <a:ext uri="{FF2B5EF4-FFF2-40B4-BE49-F238E27FC236}">
                <a16:creationId xmlns:a16="http://schemas.microsoft.com/office/drawing/2014/main" id="{1AACC7F0-2387-46A1-8799-75BF2771D2A1}"/>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2" name="Right Triangle 11">
            <a:extLst>
              <a:ext uri="{FF2B5EF4-FFF2-40B4-BE49-F238E27FC236}">
                <a16:creationId xmlns:a16="http://schemas.microsoft.com/office/drawing/2014/main" id="{801CF14B-568A-4ECB-A091-C02D1E4EC817}"/>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780A193A-A21C-4FF4-8F37-F7F3AD8EFC1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5" name="Slide Number Placeholder 5">
            <a:extLst>
              <a:ext uri="{FF2B5EF4-FFF2-40B4-BE49-F238E27FC236}">
                <a16:creationId xmlns:a16="http://schemas.microsoft.com/office/drawing/2014/main" id="{7EA8B19A-2223-4F12-A4B6-51F0F4AB30F9}"/>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1193508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3B5C2-5A20-4FE1-B238-CBF96AC6602E}"/>
              </a:ext>
            </a:extLst>
          </p:cNvPr>
          <p:cNvSpPr>
            <a:spLocks noGrp="1"/>
          </p:cNvSpPr>
          <p:nvPr>
            <p:ph type="title"/>
          </p:nvPr>
        </p:nvSpPr>
        <p:spPr>
          <a:xfrm>
            <a:off x="629841" y="365126"/>
            <a:ext cx="7886700" cy="1325563"/>
          </a:xfrm>
        </p:spPr>
        <p:txBody>
          <a:bodyPr>
            <a:normAutofit/>
          </a:bodyPr>
          <a:lstStyle>
            <a:lvl1pPr>
              <a:defRPr sz="3000"/>
            </a:lvl1pPr>
          </a:lstStyle>
          <a:p>
            <a:r>
              <a:rPr lang="en-US"/>
              <a:t>Click to edit Master title style</a:t>
            </a:r>
          </a:p>
        </p:txBody>
      </p:sp>
      <p:sp>
        <p:nvSpPr>
          <p:cNvPr id="3" name="Text Placeholder 2">
            <a:extLst>
              <a:ext uri="{FF2B5EF4-FFF2-40B4-BE49-F238E27FC236}">
                <a16:creationId xmlns:a16="http://schemas.microsoft.com/office/drawing/2014/main" id="{B43DECB7-DB95-4FCE-A9B2-43222182B18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81948A9-3664-4A28-8EDE-627B10A433D7}"/>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963F40-F762-4200-B166-BA22ED4AF5E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61FE309-E498-4079-8134-13FAA2B82B2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9" descr="css_RED_mac-[Converted]">
            <a:extLst>
              <a:ext uri="{FF2B5EF4-FFF2-40B4-BE49-F238E27FC236}">
                <a16:creationId xmlns:a16="http://schemas.microsoft.com/office/drawing/2014/main" id="{9C7F3B89-D0A4-4318-9806-3B24762B53A4}"/>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3" name="Right Triangle 12">
            <a:extLst>
              <a:ext uri="{FF2B5EF4-FFF2-40B4-BE49-F238E27FC236}">
                <a16:creationId xmlns:a16="http://schemas.microsoft.com/office/drawing/2014/main" id="{2A2BC5A3-5F95-4402-BB3C-19D70F20DEC3}"/>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pic>
        <p:nvPicPr>
          <p:cNvPr id="14" name="Picture 13">
            <a:extLst>
              <a:ext uri="{FF2B5EF4-FFF2-40B4-BE49-F238E27FC236}">
                <a16:creationId xmlns:a16="http://schemas.microsoft.com/office/drawing/2014/main" id="{E5DF5896-1B0F-4D39-AF41-BBC15E28A06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5" name="Slide Number Placeholder 5">
            <a:extLst>
              <a:ext uri="{FF2B5EF4-FFF2-40B4-BE49-F238E27FC236}">
                <a16:creationId xmlns:a16="http://schemas.microsoft.com/office/drawing/2014/main" id="{90C43DC3-8C42-43C3-9A44-30E64C47BAF7}"/>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128375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DDFEA-8F12-433B-B8D3-D16CF79E5400}"/>
              </a:ext>
            </a:extLst>
          </p:cNvPr>
          <p:cNvSpPr>
            <a:spLocks noGrp="1"/>
          </p:cNvSpPr>
          <p:nvPr>
            <p:ph type="title"/>
          </p:nvPr>
        </p:nvSpPr>
        <p:spPr/>
        <p:txBody>
          <a:bodyPr/>
          <a:lstStyle/>
          <a:p>
            <a:r>
              <a:rPr lang="en-US"/>
              <a:t>Click to edit Master title style</a:t>
            </a:r>
          </a:p>
        </p:txBody>
      </p:sp>
      <p:pic>
        <p:nvPicPr>
          <p:cNvPr id="7" name="Picture 9" descr="css_RED_mac-[Converted]">
            <a:extLst>
              <a:ext uri="{FF2B5EF4-FFF2-40B4-BE49-F238E27FC236}">
                <a16:creationId xmlns:a16="http://schemas.microsoft.com/office/drawing/2014/main" id="{2F7723FC-1EB8-48C2-B839-AFA04660AD93}"/>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9" name="Right Triangle 8">
            <a:extLst>
              <a:ext uri="{FF2B5EF4-FFF2-40B4-BE49-F238E27FC236}">
                <a16:creationId xmlns:a16="http://schemas.microsoft.com/office/drawing/2014/main" id="{67F9C003-1477-47F8-9B88-50B7DA1AC0B5}"/>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0" name="Right Triangle 9">
            <a:extLst>
              <a:ext uri="{FF2B5EF4-FFF2-40B4-BE49-F238E27FC236}">
                <a16:creationId xmlns:a16="http://schemas.microsoft.com/office/drawing/2014/main" id="{1A813382-5B53-4959-9D0B-307E01FDF475}"/>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7531659-4F51-4350-BBA8-300B5417A76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2" name="Slide Number Placeholder 5">
            <a:extLst>
              <a:ext uri="{FF2B5EF4-FFF2-40B4-BE49-F238E27FC236}">
                <a16:creationId xmlns:a16="http://schemas.microsoft.com/office/drawing/2014/main" id="{8C272E47-7E26-4C74-81A5-5238405F4AD2}"/>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61810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9" descr="css_RED_mac-[Converted]">
            <a:extLst>
              <a:ext uri="{FF2B5EF4-FFF2-40B4-BE49-F238E27FC236}">
                <a16:creationId xmlns:a16="http://schemas.microsoft.com/office/drawing/2014/main" id="{1BAA1C51-E174-4C30-99BE-80845FEE1058}"/>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8" name="Right Triangle 7">
            <a:extLst>
              <a:ext uri="{FF2B5EF4-FFF2-40B4-BE49-F238E27FC236}">
                <a16:creationId xmlns:a16="http://schemas.microsoft.com/office/drawing/2014/main" id="{1FE9095D-B28C-41E4-8C2F-12EA3657443A}"/>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9" name="Right Triangle 8">
            <a:extLst>
              <a:ext uri="{FF2B5EF4-FFF2-40B4-BE49-F238E27FC236}">
                <a16:creationId xmlns:a16="http://schemas.microsoft.com/office/drawing/2014/main" id="{7728F35E-A442-4339-92B3-4222E1F3B76E}"/>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0A0551A1-7EAD-4C3B-A051-98CF247A262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1" name="Slide Number Placeholder 5">
            <a:extLst>
              <a:ext uri="{FF2B5EF4-FFF2-40B4-BE49-F238E27FC236}">
                <a16:creationId xmlns:a16="http://schemas.microsoft.com/office/drawing/2014/main" id="{C388AF89-1080-4447-B2E1-ACEFB3C33E7A}"/>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3670631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30EB8-36A4-4438-BF05-BE8F961102F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48C57E57-EDC4-41D7-97DF-E06A0587DA4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F6B0463-EA10-45AF-8B3D-DCB1AAE508F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pic>
        <p:nvPicPr>
          <p:cNvPr id="9" name="Picture 9" descr="css_RED_mac-[Converted]">
            <a:extLst>
              <a:ext uri="{FF2B5EF4-FFF2-40B4-BE49-F238E27FC236}">
                <a16:creationId xmlns:a16="http://schemas.microsoft.com/office/drawing/2014/main" id="{DA4475FB-D2C7-4779-9537-EA4D89CD99CA}"/>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1" name="Right Triangle 10">
            <a:extLst>
              <a:ext uri="{FF2B5EF4-FFF2-40B4-BE49-F238E27FC236}">
                <a16:creationId xmlns:a16="http://schemas.microsoft.com/office/drawing/2014/main" id="{828F371C-9B73-4FD0-9EC4-9161FB6F3323}"/>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2" name="Right Triangle 11">
            <a:extLst>
              <a:ext uri="{FF2B5EF4-FFF2-40B4-BE49-F238E27FC236}">
                <a16:creationId xmlns:a16="http://schemas.microsoft.com/office/drawing/2014/main" id="{44D26E71-6405-47C3-92B2-0745669172F1}"/>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040296FD-6ABB-42EE-9C00-B2866D3F178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4" name="Slide Number Placeholder 5">
            <a:extLst>
              <a:ext uri="{FF2B5EF4-FFF2-40B4-BE49-F238E27FC236}">
                <a16:creationId xmlns:a16="http://schemas.microsoft.com/office/drawing/2014/main" id="{2EA4387A-72D8-4A4A-A2E7-E65510C2A753}"/>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1962849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7DD25E-C024-43C9-94A0-9595DCAA2DC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D3E291-5493-4866-9D2C-ACA3680A05E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54944877"/>
      </p:ext>
    </p:extLst>
  </p:cSld>
  <p:clrMap bg1="lt1" tx1="dk1" bg2="lt2" tx2="dk2" accent1="accent1" accent2="accent2" accent3="accent3" accent4="accent4" accent5="accent5" accent6="accent6" hlink="hlink" folHlink="folHlink"/>
  <p:sldLayoutIdLst>
    <p:sldLayoutId id="2147484323" r:id="rId1"/>
    <p:sldLayoutId id="2147484312" r:id="rId2"/>
    <p:sldLayoutId id="2147484313" r:id="rId3"/>
    <p:sldLayoutId id="2147484314" r:id="rId4"/>
    <p:sldLayoutId id="2147484315" r:id="rId5"/>
    <p:sldLayoutId id="2147484316" r:id="rId6"/>
    <p:sldLayoutId id="2147484317" r:id="rId7"/>
    <p:sldLayoutId id="2147484318" r:id="rId8"/>
    <p:sldLayoutId id="2147484319" r:id="rId9"/>
    <p:sldLayoutId id="2147484320" r:id="rId10"/>
    <p:sldLayoutId id="2147484321" r:id="rId11"/>
    <p:sldLayoutId id="2147484322" r:id="rId12"/>
  </p:sldLayoutIdLst>
  <p:hf sldNum="0" hdr="0" ftr="0" dt="0"/>
  <p:txStyles>
    <p:titleStyle>
      <a:lvl1pPr algn="l" defTabSz="685800" rtl="0" eaLnBrk="1" latinLnBrk="0" hangingPunct="1">
        <a:lnSpc>
          <a:spcPct val="90000"/>
        </a:lnSpc>
        <a:spcBef>
          <a:spcPct val="0"/>
        </a:spcBef>
        <a:buNone/>
        <a:defRPr sz="3000" b="1" kern="1200">
          <a:solidFill>
            <a:srgbClr val="414042"/>
          </a:solidFill>
          <a:latin typeface="Barlow" panose="00000500000000000000" pitchFamily="2" charset="0"/>
          <a:ea typeface="+mj-ea"/>
          <a:cs typeface="+mj-cs"/>
        </a:defRPr>
      </a:lvl1pPr>
    </p:titleStyle>
    <p:bodyStyle>
      <a:lvl1pPr marL="171450" indent="-171450" algn="l" defTabSz="685800" rtl="0" eaLnBrk="1" latinLnBrk="0" hangingPunct="1">
        <a:lnSpc>
          <a:spcPct val="110000"/>
        </a:lnSpc>
        <a:spcBef>
          <a:spcPts val="750"/>
        </a:spcBef>
        <a:spcAft>
          <a:spcPts val="600"/>
        </a:spcAft>
        <a:buFont typeface="Arial" panose="020B0604020202020204" pitchFamily="34" charset="0"/>
        <a:buChar char="•"/>
        <a:defRPr sz="2000" kern="1200">
          <a:solidFill>
            <a:schemeClr val="tx1"/>
          </a:solidFill>
          <a:latin typeface="Barlow" panose="00000500000000000000" pitchFamily="2" charset="0"/>
          <a:ea typeface="+mn-ea"/>
          <a:cs typeface="+mn-cs"/>
        </a:defRPr>
      </a:lvl1pPr>
      <a:lvl2pPr marL="514350" indent="-171450" algn="l" defTabSz="685800" rtl="0" eaLnBrk="1" latinLnBrk="0" hangingPunct="1">
        <a:lnSpc>
          <a:spcPct val="110000"/>
        </a:lnSpc>
        <a:spcBef>
          <a:spcPts val="375"/>
        </a:spcBef>
        <a:spcAft>
          <a:spcPts val="600"/>
        </a:spcAft>
        <a:buFont typeface="Barlow" panose="00000500000000000000" pitchFamily="2" charset="0"/>
        <a:buChar char="−"/>
        <a:defRPr sz="1800" kern="1200">
          <a:solidFill>
            <a:schemeClr val="tx1"/>
          </a:solidFill>
          <a:latin typeface="Barlow" panose="00000500000000000000" pitchFamily="2" charset="0"/>
          <a:ea typeface="+mn-ea"/>
          <a:cs typeface="+mn-cs"/>
        </a:defRPr>
      </a:lvl2pPr>
      <a:lvl3pPr marL="857250" indent="-171450" algn="l" defTabSz="685800" rtl="0" eaLnBrk="1" latinLnBrk="0" hangingPunct="1">
        <a:lnSpc>
          <a:spcPct val="110000"/>
        </a:lnSpc>
        <a:spcBef>
          <a:spcPts val="375"/>
        </a:spcBef>
        <a:spcAft>
          <a:spcPts val="600"/>
        </a:spcAft>
        <a:buFont typeface="Wingdings" panose="05000000000000000000" pitchFamily="2" charset="2"/>
        <a:buChar char="§"/>
        <a:defRPr sz="1500" kern="1200">
          <a:solidFill>
            <a:schemeClr val="tx1"/>
          </a:solidFill>
          <a:latin typeface="Barlow" panose="00000500000000000000" pitchFamily="2" charset="0"/>
          <a:ea typeface="+mn-ea"/>
          <a:cs typeface="+mn-cs"/>
        </a:defRPr>
      </a:lvl3pPr>
      <a:lvl4pPr marL="1200150" indent="-171450" algn="l" defTabSz="685800" rtl="0" eaLnBrk="1" latinLnBrk="0" hangingPunct="1">
        <a:lnSpc>
          <a:spcPct val="110000"/>
        </a:lnSpc>
        <a:spcBef>
          <a:spcPts val="375"/>
        </a:spcBef>
        <a:spcAft>
          <a:spcPts val="600"/>
        </a:spcAft>
        <a:buFont typeface="Courier New" panose="02070309020205020404" pitchFamily="49" charset="0"/>
        <a:buChar char="o"/>
        <a:defRPr sz="1350" kern="1200">
          <a:solidFill>
            <a:schemeClr val="tx1"/>
          </a:solidFill>
          <a:latin typeface="Barlow" panose="00000500000000000000" pitchFamily="2" charset="0"/>
          <a:ea typeface="+mn-ea"/>
          <a:cs typeface="+mn-cs"/>
        </a:defRPr>
      </a:lvl4pPr>
      <a:lvl5pPr marL="1543050" indent="-171450" algn="l" defTabSz="685800" rtl="0" eaLnBrk="1" latinLnBrk="0" hangingPunct="1">
        <a:lnSpc>
          <a:spcPct val="110000"/>
        </a:lnSpc>
        <a:spcBef>
          <a:spcPts val="375"/>
        </a:spcBef>
        <a:spcAft>
          <a:spcPts val="600"/>
        </a:spcAft>
        <a:buFont typeface="Wingdings" panose="05000000000000000000" pitchFamily="2" charset="2"/>
        <a:buChar char="Ø"/>
        <a:defRPr sz="1350" kern="1200">
          <a:solidFill>
            <a:schemeClr val="tx1"/>
          </a:solidFill>
          <a:latin typeface="Barlow" panose="00000500000000000000" pitchFamily="2"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https://www.annualcreditreport.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www.transunion.com/dispute" TargetMode="External"/><Relationship Id="rId2" Type="http://schemas.openxmlformats.org/officeDocument/2006/relationships/hyperlink" Target="https://www.consumer.ftc.gov/articles/sample-letter-disputing-errors-credit-reports-business-supplied-information" TargetMode="External"/><Relationship Id="rId1" Type="http://schemas.openxmlformats.org/officeDocument/2006/relationships/slideLayout" Target="../slideLayouts/slideLayout3.xml"/><Relationship Id="rId5" Type="http://schemas.openxmlformats.org/officeDocument/2006/relationships/hyperlink" Target="https://www.equifax.com/personal/credit-report-services/credit-dispute/" TargetMode="External"/><Relationship Id="rId4" Type="http://schemas.openxmlformats.org/officeDocument/2006/relationships/hyperlink" Target="https://www.experian.com/dispute" TargetMode="External"/></Relationships>
</file>

<file path=ppt/slides/_rels/slide25.xml.rels><?xml version="1.0" encoding="UTF-8" standalone="yes"?>
<Relationships xmlns="http://schemas.openxmlformats.org/package/2006/relationships"><Relationship Id="rId2" Type="http://schemas.openxmlformats.org/officeDocument/2006/relationships/hyperlink" Target="http://www.annualcreditreport.com/" TargetMode="Externa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unbury.me/"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files.consumerfinance.gov/f/documents/cfpb_adult-fin-ed_act-fast-pay-credit-cards.pdf" TargetMode="External"/><Relationship Id="rId7" Type="http://schemas.openxmlformats.org/officeDocument/2006/relationships/hyperlink" Target="http://www.lawhelpny.org/" TargetMode="External"/><Relationship Id="rId2" Type="http://schemas.openxmlformats.org/officeDocument/2006/relationships/hyperlink" Target="https://www.consumerfinance.gov/documents/8255/cfpb_your-money-your-goals_credit_booklet_cobrand.pdf" TargetMode="External"/><Relationship Id="rId1" Type="http://schemas.openxmlformats.org/officeDocument/2006/relationships/slideLayout" Target="../slideLayouts/slideLayout3.xml"/><Relationship Id="rId6" Type="http://schemas.openxmlformats.org/officeDocument/2006/relationships/hyperlink" Target="https://files.consumerfinance.gov/f/documents/201702_cfpb_finding-free-access-to-credit-score_handout.pdf" TargetMode="External"/><Relationship Id="rId5" Type="http://schemas.openxmlformats.org/officeDocument/2006/relationships/hyperlink" Target="https://files.consumerfinance.gov/f/documents/cfpb_how-to-rebuild-your-credit.pdf" TargetMode="External"/><Relationship Id="rId4" Type="http://schemas.openxmlformats.org/officeDocument/2006/relationships/hyperlink" Target="https://files.consumerfinance.gov/f/documents/201612_cfpb_credit_invisible_checklist.PDF"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s://pixabay.com/en/business-person-blue-businessman-310217/"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s://pixabay.com/en/business-person-blue-businessman-310217/"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hyperlink" Target="https://pixabay.com/en/girl-young-beautiful-people-female-310011/"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s://pixabay.com/en/girl-young-beautiful-people-female-310011/"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hyperlink" Target="https://annualcreditreport.com/"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vantagescore.com/" TargetMode="External"/><Relationship Id="rId2" Type="http://schemas.openxmlformats.org/officeDocument/2006/relationships/hyperlink" Target="http://www.myfico.com/"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79536-9A9F-4982-BE24-9DB096D1A297}"/>
              </a:ext>
            </a:extLst>
          </p:cNvPr>
          <p:cNvSpPr>
            <a:spLocks noGrp="1"/>
          </p:cNvSpPr>
          <p:nvPr>
            <p:ph type="ctrTitle"/>
          </p:nvPr>
        </p:nvSpPr>
        <p:spPr/>
        <p:txBody>
          <a:bodyPr>
            <a:noAutofit/>
          </a:bodyPr>
          <a:lstStyle/>
          <a:p>
            <a:r>
              <a:rPr lang="en-US" dirty="0"/>
              <a:t>EDCAP Counselor </a:t>
            </a:r>
            <a:br>
              <a:rPr lang="en-US" dirty="0"/>
            </a:br>
            <a:r>
              <a:rPr lang="en-US" dirty="0"/>
              <a:t>Training 2021</a:t>
            </a:r>
            <a:br>
              <a:rPr lang="en-US" dirty="0"/>
            </a:br>
            <a:r>
              <a:rPr lang="en-US" dirty="0">
                <a:solidFill>
                  <a:schemeClr val="tx1"/>
                </a:solidFill>
              </a:rPr>
              <a:t>Module 5: Financial Coaching II</a:t>
            </a:r>
          </a:p>
        </p:txBody>
      </p:sp>
      <p:sp>
        <p:nvSpPr>
          <p:cNvPr id="3" name="Subtitle 2">
            <a:extLst>
              <a:ext uri="{FF2B5EF4-FFF2-40B4-BE49-F238E27FC236}">
                <a16:creationId xmlns:a16="http://schemas.microsoft.com/office/drawing/2014/main" id="{89B38B85-847B-4A25-A572-047E8D8ED568}"/>
              </a:ext>
            </a:extLst>
          </p:cNvPr>
          <p:cNvSpPr>
            <a:spLocks noGrp="1"/>
          </p:cNvSpPr>
          <p:nvPr>
            <p:ph type="subTitle" idx="1"/>
          </p:nvPr>
        </p:nvSpPr>
        <p:spPr>
          <a:xfrm>
            <a:off x="2209800" y="3637647"/>
            <a:ext cx="6400800" cy="685800"/>
          </a:xfrm>
        </p:spPr>
        <p:txBody>
          <a:bodyPr>
            <a:normAutofit/>
          </a:bodyPr>
          <a:lstStyle/>
          <a:p>
            <a:r>
              <a:rPr lang="en-US" sz="2400" dirty="0"/>
              <a:t>Understanding Credit Reports </a:t>
            </a:r>
          </a:p>
        </p:txBody>
      </p:sp>
      <p:sp>
        <p:nvSpPr>
          <p:cNvPr id="4" name="Text Placeholder 3">
            <a:extLst>
              <a:ext uri="{FF2B5EF4-FFF2-40B4-BE49-F238E27FC236}">
                <a16:creationId xmlns:a16="http://schemas.microsoft.com/office/drawing/2014/main" id="{FE2C683A-0C49-4E06-8BB9-A2EE2FA1CD1E}"/>
              </a:ext>
            </a:extLst>
          </p:cNvPr>
          <p:cNvSpPr>
            <a:spLocks noGrp="1"/>
          </p:cNvSpPr>
          <p:nvPr>
            <p:ph type="body" sz="quarter" idx="10"/>
          </p:nvPr>
        </p:nvSpPr>
        <p:spPr>
          <a:xfrm>
            <a:off x="2209800" y="4323447"/>
            <a:ext cx="5185410" cy="426669"/>
          </a:xfrm>
        </p:spPr>
        <p:txBody>
          <a:bodyPr>
            <a:normAutofit fontScale="25000" lnSpcReduction="20000"/>
          </a:bodyPr>
          <a:lstStyle/>
          <a:p>
            <a:pPr algn="l" rtl="0" fontAlgn="base">
              <a:spcBef>
                <a:spcPts val="0"/>
              </a:spcBef>
            </a:pPr>
            <a:r>
              <a:rPr lang="en-US" sz="7200" b="0" i="0" u="none" strike="noStrike" dirty="0">
                <a:solidFill>
                  <a:srgbClr val="414042"/>
                </a:solidFill>
                <a:effectLst/>
              </a:rPr>
              <a:t>EDCAP Volunteer Program Training</a:t>
            </a:r>
            <a:r>
              <a:rPr lang="en-US" sz="7200" b="0" i="0" dirty="0">
                <a:solidFill>
                  <a:srgbClr val="000000"/>
                </a:solidFill>
                <a:effectLst/>
              </a:rPr>
              <a:t>​</a:t>
            </a:r>
          </a:p>
          <a:p>
            <a:pPr algn="l" rtl="0" fontAlgn="base">
              <a:spcBef>
                <a:spcPts val="0"/>
              </a:spcBef>
            </a:pPr>
            <a:r>
              <a:rPr lang="en-US" sz="7200" b="0" i="0" u="none" strike="noStrike" dirty="0">
                <a:solidFill>
                  <a:srgbClr val="414042"/>
                </a:solidFill>
                <a:effectLst/>
              </a:rPr>
              <a:t>Date of Presentation: Monday, November 1</a:t>
            </a:r>
            <a:r>
              <a:rPr lang="en-US" sz="7200" b="0" i="0" u="none" strike="noStrike" baseline="30000" dirty="0">
                <a:solidFill>
                  <a:srgbClr val="414042"/>
                </a:solidFill>
                <a:effectLst/>
              </a:rPr>
              <a:t>st</a:t>
            </a:r>
            <a:r>
              <a:rPr lang="en-US" sz="7200" b="0" i="0" u="none" strike="noStrike" dirty="0">
                <a:solidFill>
                  <a:srgbClr val="414042"/>
                </a:solidFill>
                <a:effectLst/>
              </a:rPr>
              <a:t>, 2021</a:t>
            </a:r>
            <a:r>
              <a:rPr lang="en-US" sz="7200" b="0" i="0" dirty="0">
                <a:solidFill>
                  <a:srgbClr val="000000"/>
                </a:solidFill>
                <a:effectLst/>
              </a:rPr>
              <a:t>​</a:t>
            </a:r>
          </a:p>
          <a:p>
            <a:pPr algn="l" rtl="0" fontAlgn="base">
              <a:spcBef>
                <a:spcPts val="0"/>
              </a:spcBef>
            </a:pPr>
            <a:r>
              <a:rPr lang="en-US" sz="7200" b="0" i="0" u="none" strike="noStrike" dirty="0">
                <a:solidFill>
                  <a:srgbClr val="414042"/>
                </a:solidFill>
                <a:effectLst/>
              </a:rPr>
              <a:t>Presenters: Courtney Davis and Nancy Nierman</a:t>
            </a:r>
            <a:endParaRPr lang="en-US" sz="7200" b="0" i="0" dirty="0">
              <a:solidFill>
                <a:srgbClr val="000000"/>
              </a:solidFill>
              <a:effectLst/>
            </a:endParaRPr>
          </a:p>
          <a:p>
            <a:endParaRPr lang="en-US" sz="1800" dirty="0"/>
          </a:p>
          <a:p>
            <a:endParaRPr lang="en-US" dirty="0"/>
          </a:p>
        </p:txBody>
      </p:sp>
    </p:spTree>
    <p:extLst>
      <p:ext uri="{BB962C8B-B14F-4D97-AF65-F5344CB8AC3E}">
        <p14:creationId xmlns:p14="http://schemas.microsoft.com/office/powerpoint/2010/main" val="3841126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237AC850-ABC7-470F-B0AC-A44028B4E5F8}"/>
              </a:ext>
            </a:extLst>
          </p:cNvPr>
          <p:cNvCxnSpPr/>
          <p:nvPr/>
        </p:nvCxnSpPr>
        <p:spPr bwMode="auto">
          <a:xfrm>
            <a:off x="0" y="0"/>
            <a:ext cx="914400" cy="0"/>
          </a:xfrm>
          <a:prstGeom prst="line">
            <a:avLst/>
          </a:prstGeom>
          <a:solidFill>
            <a:schemeClr val="accent1"/>
          </a:solidFill>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cxnSp>
      <p:sp>
        <p:nvSpPr>
          <p:cNvPr id="43" name="Title 1"/>
          <p:cNvSpPr txBox="1">
            <a:spLocks/>
          </p:cNvSpPr>
          <p:nvPr/>
        </p:nvSpPr>
        <p:spPr>
          <a:xfrm>
            <a:off x="3986784" y="276005"/>
            <a:ext cx="5318098" cy="1143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400" b="0" kern="1200">
                <a:solidFill>
                  <a:srgbClr val="D32317"/>
                </a:solidFill>
                <a:latin typeface="HelveticaNeue BoldCond" pitchFamily="2" charset="0"/>
                <a:ea typeface="+mj-ea"/>
                <a:cs typeface="+mj-cs"/>
              </a:defRPr>
            </a:lvl1pPr>
          </a:lstStyle>
          <a:p>
            <a:r>
              <a:rPr lang="en-US" sz="3000" b="1" dirty="0">
                <a:solidFill>
                  <a:schemeClr val="tx1"/>
                </a:solidFill>
                <a:latin typeface="Barlow  "/>
              </a:rPr>
              <a:t>Score Range:</a:t>
            </a:r>
          </a:p>
        </p:txBody>
      </p:sp>
      <p:sp>
        <p:nvSpPr>
          <p:cNvPr id="7" name="TextBox 32"/>
          <p:cNvSpPr txBox="1">
            <a:spLocks noChangeArrowheads="1"/>
          </p:cNvSpPr>
          <p:nvPr/>
        </p:nvSpPr>
        <p:spPr bwMode="auto">
          <a:xfrm>
            <a:off x="1123140" y="4125912"/>
            <a:ext cx="609600" cy="830997"/>
          </a:xfrm>
          <a:prstGeom prst="rect">
            <a:avLst/>
          </a:prstGeom>
          <a:noFill/>
          <a:ln w="9525">
            <a:noFill/>
            <a:miter lim="800000"/>
            <a:headEnd/>
            <a:tailEnd/>
          </a:ln>
          <a:effectLst/>
        </p:spPr>
        <p:txBody>
          <a:bodyPr>
            <a:spAutoFit/>
          </a:bodyPr>
          <a:lstStyle/>
          <a:p>
            <a:pPr>
              <a:defRPr/>
            </a:pPr>
            <a:r>
              <a:rPr lang="en-US" sz="1600" dirty="0">
                <a:latin typeface="Barlow ExtraBold" panose="00000900000000000000" pitchFamily="2" charset="0"/>
              </a:rPr>
              <a:t>340-499</a:t>
            </a:r>
          </a:p>
        </p:txBody>
      </p:sp>
      <p:sp>
        <p:nvSpPr>
          <p:cNvPr id="9" name="TextBox 33"/>
          <p:cNvSpPr txBox="1">
            <a:spLocks noChangeArrowheads="1"/>
          </p:cNvSpPr>
          <p:nvPr/>
        </p:nvSpPr>
        <p:spPr bwMode="auto">
          <a:xfrm>
            <a:off x="3093344" y="4125912"/>
            <a:ext cx="609600" cy="830997"/>
          </a:xfrm>
          <a:prstGeom prst="rect">
            <a:avLst/>
          </a:prstGeom>
          <a:noFill/>
          <a:ln w="9525">
            <a:noFill/>
            <a:miter lim="800000"/>
            <a:headEnd/>
            <a:tailEnd/>
          </a:ln>
          <a:effectLst/>
        </p:spPr>
        <p:txBody>
          <a:bodyPr>
            <a:spAutoFit/>
          </a:bodyPr>
          <a:lstStyle/>
          <a:p>
            <a:pPr>
              <a:defRPr/>
            </a:pPr>
            <a:r>
              <a:rPr lang="en-US" sz="1600" dirty="0">
                <a:latin typeface="Barlow ExtraBold" panose="00000900000000000000" pitchFamily="2" charset="0"/>
              </a:rPr>
              <a:t>500-549</a:t>
            </a:r>
          </a:p>
        </p:txBody>
      </p:sp>
      <p:sp>
        <p:nvSpPr>
          <p:cNvPr id="10" name="TextBox 34"/>
          <p:cNvSpPr txBox="1">
            <a:spLocks noChangeArrowheads="1"/>
          </p:cNvSpPr>
          <p:nvPr/>
        </p:nvSpPr>
        <p:spPr bwMode="auto">
          <a:xfrm>
            <a:off x="3855344" y="4125912"/>
            <a:ext cx="609600" cy="584200"/>
          </a:xfrm>
          <a:prstGeom prst="rect">
            <a:avLst/>
          </a:prstGeom>
          <a:noFill/>
          <a:ln w="9525">
            <a:noFill/>
            <a:miter lim="800000"/>
            <a:headEnd/>
            <a:tailEnd/>
          </a:ln>
          <a:effectLst/>
        </p:spPr>
        <p:txBody>
          <a:bodyPr>
            <a:spAutoFit/>
          </a:bodyPr>
          <a:lstStyle/>
          <a:p>
            <a:pPr>
              <a:defRPr/>
            </a:pPr>
            <a:r>
              <a:rPr lang="en-US" sz="1600" dirty="0">
                <a:latin typeface="Barlow ExtraBold" panose="00000900000000000000" pitchFamily="2" charset="0"/>
              </a:rPr>
              <a:t>550-599</a:t>
            </a:r>
          </a:p>
        </p:txBody>
      </p:sp>
      <p:sp>
        <p:nvSpPr>
          <p:cNvPr id="11" name="TextBox 35"/>
          <p:cNvSpPr txBox="1">
            <a:spLocks noChangeArrowheads="1"/>
          </p:cNvSpPr>
          <p:nvPr/>
        </p:nvSpPr>
        <p:spPr bwMode="auto">
          <a:xfrm>
            <a:off x="5074544" y="4125912"/>
            <a:ext cx="609600" cy="584200"/>
          </a:xfrm>
          <a:prstGeom prst="rect">
            <a:avLst/>
          </a:prstGeom>
          <a:noFill/>
          <a:ln w="9525">
            <a:noFill/>
            <a:miter lim="800000"/>
            <a:headEnd/>
            <a:tailEnd/>
          </a:ln>
          <a:effectLst/>
        </p:spPr>
        <p:txBody>
          <a:bodyPr>
            <a:spAutoFit/>
          </a:bodyPr>
          <a:lstStyle/>
          <a:p>
            <a:pPr>
              <a:defRPr/>
            </a:pPr>
            <a:r>
              <a:rPr lang="en-US" sz="1600" dirty="0">
                <a:latin typeface="Barlow ExtraBold" panose="00000900000000000000" pitchFamily="2" charset="0"/>
              </a:rPr>
              <a:t>600-699</a:t>
            </a:r>
          </a:p>
        </p:txBody>
      </p:sp>
      <p:sp>
        <p:nvSpPr>
          <p:cNvPr id="12" name="TextBox 36"/>
          <p:cNvSpPr txBox="1">
            <a:spLocks noChangeArrowheads="1"/>
          </p:cNvSpPr>
          <p:nvPr/>
        </p:nvSpPr>
        <p:spPr bwMode="auto">
          <a:xfrm>
            <a:off x="7741544" y="4125912"/>
            <a:ext cx="609600" cy="584200"/>
          </a:xfrm>
          <a:prstGeom prst="rect">
            <a:avLst/>
          </a:prstGeom>
          <a:noFill/>
          <a:ln w="9525">
            <a:noFill/>
            <a:miter lim="800000"/>
            <a:headEnd/>
            <a:tailEnd/>
          </a:ln>
          <a:effectLst/>
        </p:spPr>
        <p:txBody>
          <a:bodyPr>
            <a:spAutoFit/>
          </a:bodyPr>
          <a:lstStyle/>
          <a:p>
            <a:pPr>
              <a:defRPr/>
            </a:pPr>
            <a:r>
              <a:rPr lang="en-US" sz="1600" dirty="0">
                <a:latin typeface="Barlow ExtraBold" panose="00000900000000000000" pitchFamily="2" charset="0"/>
              </a:rPr>
              <a:t>800-850</a:t>
            </a:r>
          </a:p>
        </p:txBody>
      </p:sp>
      <p:sp>
        <p:nvSpPr>
          <p:cNvPr id="13" name="TextBox 37"/>
          <p:cNvSpPr txBox="1">
            <a:spLocks noChangeArrowheads="1"/>
          </p:cNvSpPr>
          <p:nvPr/>
        </p:nvSpPr>
        <p:spPr bwMode="auto">
          <a:xfrm>
            <a:off x="6903344" y="4125912"/>
            <a:ext cx="609600" cy="584200"/>
          </a:xfrm>
          <a:prstGeom prst="rect">
            <a:avLst/>
          </a:prstGeom>
          <a:noFill/>
          <a:ln w="9525">
            <a:noFill/>
            <a:miter lim="800000"/>
            <a:headEnd/>
            <a:tailEnd/>
          </a:ln>
          <a:effectLst/>
        </p:spPr>
        <p:txBody>
          <a:bodyPr>
            <a:spAutoFit/>
          </a:bodyPr>
          <a:lstStyle/>
          <a:p>
            <a:pPr>
              <a:defRPr/>
            </a:pPr>
            <a:r>
              <a:rPr lang="en-US" sz="1600" dirty="0">
                <a:latin typeface="Barlow ExtraBold" panose="00000900000000000000" pitchFamily="2" charset="0"/>
              </a:rPr>
              <a:t>750-799</a:t>
            </a:r>
          </a:p>
        </p:txBody>
      </p:sp>
      <p:sp>
        <p:nvSpPr>
          <p:cNvPr id="14" name="TextBox 38"/>
          <p:cNvSpPr txBox="1">
            <a:spLocks noChangeArrowheads="1"/>
          </p:cNvSpPr>
          <p:nvPr/>
        </p:nvSpPr>
        <p:spPr bwMode="auto">
          <a:xfrm>
            <a:off x="6141344" y="4125912"/>
            <a:ext cx="609600" cy="584200"/>
          </a:xfrm>
          <a:prstGeom prst="rect">
            <a:avLst/>
          </a:prstGeom>
          <a:noFill/>
          <a:ln w="9525">
            <a:noFill/>
            <a:miter lim="800000"/>
            <a:headEnd/>
            <a:tailEnd/>
          </a:ln>
          <a:effectLst/>
        </p:spPr>
        <p:txBody>
          <a:bodyPr>
            <a:spAutoFit/>
          </a:bodyPr>
          <a:lstStyle/>
          <a:p>
            <a:pPr>
              <a:defRPr/>
            </a:pPr>
            <a:r>
              <a:rPr lang="en-US" sz="1600" dirty="0">
                <a:latin typeface="Barlow ExtraBold" panose="00000900000000000000" pitchFamily="2" charset="0"/>
              </a:rPr>
              <a:t>700-749</a:t>
            </a:r>
          </a:p>
        </p:txBody>
      </p:sp>
      <p:sp>
        <p:nvSpPr>
          <p:cNvPr id="15" name="TextBox 15"/>
          <p:cNvSpPr txBox="1"/>
          <p:nvPr/>
        </p:nvSpPr>
        <p:spPr>
          <a:xfrm>
            <a:off x="6600187" y="4927598"/>
            <a:ext cx="1789057" cy="584775"/>
          </a:xfrm>
          <a:prstGeom prst="rect">
            <a:avLst/>
          </a:prstGeom>
          <a:noFill/>
          <a:ln w="3175">
            <a:noFill/>
          </a:ln>
          <a:effec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defRPr/>
            </a:pPr>
            <a:r>
              <a:rPr lang="en-US" sz="1600" dirty="0">
                <a:latin typeface="Barlow ExtraBold" panose="00000900000000000000" pitchFamily="2" charset="0"/>
                <a:cs typeface="Arial" pitchFamily="34" charset="0"/>
                <a:sym typeface="Wingdings" pitchFamily="2" charset="2"/>
              </a:rPr>
              <a:t>Low Credit Risk </a:t>
            </a:r>
            <a:endParaRPr lang="en-US" sz="1600" dirty="0">
              <a:latin typeface="Barlow ExtraBold" panose="00000900000000000000" pitchFamily="2" charset="0"/>
              <a:cs typeface="Arial" pitchFamily="34" charset="0"/>
            </a:endParaRPr>
          </a:p>
        </p:txBody>
      </p:sp>
      <p:sp>
        <p:nvSpPr>
          <p:cNvPr id="16" name="TextBox 18"/>
          <p:cNvSpPr txBox="1">
            <a:spLocks noChangeArrowheads="1"/>
          </p:cNvSpPr>
          <p:nvPr/>
        </p:nvSpPr>
        <p:spPr bwMode="auto">
          <a:xfrm>
            <a:off x="5379344" y="5545193"/>
            <a:ext cx="3419477" cy="369332"/>
          </a:xfrm>
          <a:prstGeom prst="rect">
            <a:avLst/>
          </a:prstGeom>
          <a:noFill/>
          <a:ln w="9525">
            <a:noFill/>
            <a:miter lim="800000"/>
            <a:headEnd/>
            <a:tailEnd/>
          </a:ln>
        </p:spPr>
        <p:txBody>
          <a:bodyPr wrap="square">
            <a:spAutoFit/>
          </a:bodyPr>
          <a:lstStyle/>
          <a:p>
            <a:r>
              <a:rPr lang="en-US" dirty="0">
                <a:solidFill>
                  <a:srgbClr val="1F305B"/>
                </a:solidFill>
                <a:latin typeface="Barlow  "/>
              </a:rPr>
              <a:t>Average American = 710</a:t>
            </a:r>
          </a:p>
        </p:txBody>
      </p:sp>
      <p:pic>
        <p:nvPicPr>
          <p:cNvPr id="17" name="Picture 21"/>
          <p:cNvPicPr>
            <a:picLocks noChangeAspect="1" noChangeArrowheads="1"/>
          </p:cNvPicPr>
          <p:nvPr/>
        </p:nvPicPr>
        <p:blipFill>
          <a:blip r:embed="rId3">
            <a:clrChange>
              <a:clrFrom>
                <a:srgbClr val="FDE1D2"/>
              </a:clrFrom>
              <a:clrTo>
                <a:srgbClr val="FDE1D2">
                  <a:alpha val="0"/>
                </a:srgbClr>
              </a:clrTo>
            </a:clrChange>
            <a:duotone>
              <a:schemeClr val="accent6">
                <a:shade val="45000"/>
                <a:satMod val="135000"/>
              </a:schemeClr>
              <a:prstClr val="white"/>
            </a:duotone>
            <a:lum bright="-20000" contrast="40000"/>
            <a:extLst>
              <a:ext uri="{28A0092B-C50C-407E-A947-70E740481C1C}">
                <a14:useLocalDpi xmlns:a14="http://schemas.microsoft.com/office/drawing/2010/main" val="0"/>
              </a:ext>
            </a:extLst>
          </a:blip>
          <a:srcRect/>
          <a:stretch>
            <a:fillRect/>
          </a:stretch>
        </p:blipFill>
        <p:spPr bwMode="auto">
          <a:xfrm>
            <a:off x="1123140" y="2839206"/>
            <a:ext cx="7404539" cy="1420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7"/>
          <p:cNvSpPr txBox="1"/>
          <p:nvPr/>
        </p:nvSpPr>
        <p:spPr>
          <a:xfrm rot="18287192">
            <a:off x="2465401" y="1840674"/>
            <a:ext cx="2320925" cy="338138"/>
          </a:xfrm>
          <a:prstGeom prst="rect">
            <a:avLst/>
          </a:prstGeom>
          <a:noFill/>
          <a:effectLst/>
        </p:spPr>
        <p:txBody>
          <a:bodyPr>
            <a:spAutoFit/>
          </a:bodyPr>
          <a:lstStyle/>
          <a:p>
            <a:pPr>
              <a:defRPr/>
            </a:pPr>
            <a:r>
              <a:rPr lang="en-US" sz="1600" dirty="0">
                <a:latin typeface="Barlow ExtraBold" panose="00000900000000000000" pitchFamily="2" charset="0"/>
              </a:rPr>
              <a:t>Very Low Score </a:t>
            </a:r>
          </a:p>
        </p:txBody>
      </p:sp>
      <p:sp>
        <p:nvSpPr>
          <p:cNvPr id="19" name="TextBox 18"/>
          <p:cNvSpPr txBox="1"/>
          <p:nvPr/>
        </p:nvSpPr>
        <p:spPr>
          <a:xfrm rot="18287192">
            <a:off x="3955643" y="1840674"/>
            <a:ext cx="2320925" cy="338138"/>
          </a:xfrm>
          <a:prstGeom prst="rect">
            <a:avLst/>
          </a:prstGeom>
          <a:noFill/>
          <a:effectLst/>
        </p:spPr>
        <p:txBody>
          <a:bodyPr>
            <a:spAutoFit/>
          </a:bodyPr>
          <a:lstStyle/>
          <a:p>
            <a:pPr>
              <a:defRPr/>
            </a:pPr>
            <a:r>
              <a:rPr lang="en-US" sz="1600" dirty="0">
                <a:latin typeface="Barlow ExtraBold" panose="00000900000000000000" pitchFamily="2" charset="0"/>
              </a:rPr>
              <a:t>Low Score </a:t>
            </a:r>
          </a:p>
        </p:txBody>
      </p:sp>
      <p:sp>
        <p:nvSpPr>
          <p:cNvPr id="21" name="TextBox 20"/>
          <p:cNvSpPr txBox="1"/>
          <p:nvPr/>
        </p:nvSpPr>
        <p:spPr>
          <a:xfrm rot="18287192">
            <a:off x="5459991" y="1873003"/>
            <a:ext cx="2320925" cy="338138"/>
          </a:xfrm>
          <a:prstGeom prst="rect">
            <a:avLst/>
          </a:prstGeom>
          <a:noFill/>
          <a:effectLst/>
        </p:spPr>
        <p:txBody>
          <a:bodyPr>
            <a:spAutoFit/>
          </a:bodyPr>
          <a:lstStyle/>
          <a:p>
            <a:pPr>
              <a:defRPr/>
            </a:pPr>
            <a:r>
              <a:rPr lang="en-US" sz="1600" dirty="0">
                <a:latin typeface="Barlow ExtraBold" panose="00000900000000000000" pitchFamily="2" charset="0"/>
              </a:rPr>
              <a:t>Average Score </a:t>
            </a:r>
          </a:p>
        </p:txBody>
      </p:sp>
      <p:sp>
        <p:nvSpPr>
          <p:cNvPr id="22" name="TextBox 21"/>
          <p:cNvSpPr txBox="1"/>
          <p:nvPr/>
        </p:nvSpPr>
        <p:spPr>
          <a:xfrm rot="18287192">
            <a:off x="6059475" y="1856697"/>
            <a:ext cx="2320925" cy="338138"/>
          </a:xfrm>
          <a:prstGeom prst="rect">
            <a:avLst/>
          </a:prstGeom>
          <a:noFill/>
          <a:effectLst/>
        </p:spPr>
        <p:txBody>
          <a:bodyPr>
            <a:spAutoFit/>
          </a:bodyPr>
          <a:lstStyle/>
          <a:p>
            <a:pPr>
              <a:defRPr/>
            </a:pPr>
            <a:r>
              <a:rPr lang="en-US" sz="1600" dirty="0">
                <a:latin typeface="Barlow ExtraBold" panose="00000900000000000000" pitchFamily="2" charset="0"/>
              </a:rPr>
              <a:t>Good Score </a:t>
            </a:r>
          </a:p>
        </p:txBody>
      </p:sp>
      <p:sp>
        <p:nvSpPr>
          <p:cNvPr id="23" name="TextBox 22"/>
          <p:cNvSpPr txBox="1"/>
          <p:nvPr/>
        </p:nvSpPr>
        <p:spPr>
          <a:xfrm rot="18287192">
            <a:off x="6613191" y="1873003"/>
            <a:ext cx="2320925" cy="338138"/>
          </a:xfrm>
          <a:prstGeom prst="rect">
            <a:avLst/>
          </a:prstGeom>
          <a:noFill/>
          <a:effectLst/>
        </p:spPr>
        <p:txBody>
          <a:bodyPr>
            <a:spAutoFit/>
          </a:bodyPr>
          <a:lstStyle/>
          <a:p>
            <a:pPr>
              <a:defRPr/>
            </a:pPr>
            <a:r>
              <a:rPr lang="en-US" sz="1600" dirty="0">
                <a:latin typeface="Barlow ExtraBold" panose="00000900000000000000" pitchFamily="2" charset="0"/>
              </a:rPr>
              <a:t>Great Score </a:t>
            </a:r>
          </a:p>
        </p:txBody>
      </p:sp>
      <p:sp>
        <p:nvSpPr>
          <p:cNvPr id="24" name="TextBox 23"/>
          <p:cNvSpPr txBox="1"/>
          <p:nvPr/>
        </p:nvSpPr>
        <p:spPr>
          <a:xfrm rot="18287192">
            <a:off x="7184707" y="1875268"/>
            <a:ext cx="2320925" cy="338138"/>
          </a:xfrm>
          <a:prstGeom prst="rect">
            <a:avLst/>
          </a:prstGeom>
          <a:noFill/>
          <a:effectLst/>
        </p:spPr>
        <p:txBody>
          <a:bodyPr>
            <a:spAutoFit/>
          </a:bodyPr>
          <a:lstStyle/>
          <a:p>
            <a:pPr>
              <a:defRPr/>
            </a:pPr>
            <a:r>
              <a:rPr lang="en-US" sz="1600" dirty="0">
                <a:latin typeface="Barlow ExtraBold" panose="00000900000000000000" pitchFamily="2" charset="0"/>
              </a:rPr>
              <a:t>Excellent  Score </a:t>
            </a:r>
          </a:p>
        </p:txBody>
      </p:sp>
      <p:sp>
        <p:nvSpPr>
          <p:cNvPr id="25" name="TextBox 15"/>
          <p:cNvSpPr txBox="1"/>
          <p:nvPr/>
        </p:nvSpPr>
        <p:spPr>
          <a:xfrm>
            <a:off x="3702944" y="4935536"/>
            <a:ext cx="1744715" cy="584775"/>
          </a:xfrm>
          <a:prstGeom prst="rect">
            <a:avLst/>
          </a:prstGeom>
          <a:noFill/>
          <a:ln w="3175">
            <a:noFill/>
          </a:ln>
          <a:effec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defRPr/>
            </a:pPr>
            <a:r>
              <a:rPr lang="en-US" sz="1600" dirty="0">
                <a:latin typeface="Barlow ExtraBold" panose="00000900000000000000" pitchFamily="2" charset="0"/>
                <a:cs typeface="Arial" pitchFamily="34" charset="0"/>
                <a:sym typeface="Wingdings" pitchFamily="2" charset="2"/>
              </a:rPr>
              <a:t>Medium Credit Risk</a:t>
            </a:r>
            <a:endParaRPr lang="en-US" sz="1600" dirty="0">
              <a:latin typeface="Barlow ExtraBold" panose="00000900000000000000" pitchFamily="2" charset="0"/>
              <a:cs typeface="Arial" pitchFamily="34" charset="0"/>
            </a:endParaRPr>
          </a:p>
        </p:txBody>
      </p:sp>
      <p:sp>
        <p:nvSpPr>
          <p:cNvPr id="26" name="TextBox 15"/>
          <p:cNvSpPr txBox="1"/>
          <p:nvPr/>
        </p:nvSpPr>
        <p:spPr>
          <a:xfrm>
            <a:off x="502544" y="4949824"/>
            <a:ext cx="1783456" cy="584775"/>
          </a:xfrm>
          <a:prstGeom prst="rect">
            <a:avLst/>
          </a:prstGeom>
          <a:noFill/>
          <a:ln w="3175">
            <a:noFill/>
          </a:ln>
          <a:effectLst/>
        </p:spPr>
        <p:txBody>
          <a:bodyPr wrap="square">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defRPr/>
            </a:pPr>
            <a:r>
              <a:rPr lang="en-US" sz="1600" dirty="0">
                <a:latin typeface="Barlow ExtraBold" panose="00000900000000000000" pitchFamily="2" charset="0"/>
                <a:cs typeface="Arial" pitchFamily="34" charset="0"/>
                <a:sym typeface="Wingdings" pitchFamily="2" charset="2"/>
              </a:rPr>
              <a:t> High Credit Risk </a:t>
            </a:r>
            <a:endParaRPr lang="en-US" sz="1600" dirty="0">
              <a:latin typeface="Barlow ExtraBold" panose="00000900000000000000" pitchFamily="2" charset="0"/>
              <a:cs typeface="Arial" pitchFamily="34" charset="0"/>
            </a:endParaRPr>
          </a:p>
        </p:txBody>
      </p:sp>
    </p:spTree>
    <p:extLst>
      <p:ext uri="{BB962C8B-B14F-4D97-AF65-F5344CB8AC3E}">
        <p14:creationId xmlns:p14="http://schemas.microsoft.com/office/powerpoint/2010/main" val="2486546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2D109-5BEA-40C7-BA5B-B1A13E046C36}"/>
              </a:ext>
            </a:extLst>
          </p:cNvPr>
          <p:cNvSpPr>
            <a:spLocks noGrp="1"/>
          </p:cNvSpPr>
          <p:nvPr>
            <p:ph type="title"/>
          </p:nvPr>
        </p:nvSpPr>
        <p:spPr/>
        <p:txBody>
          <a:bodyPr/>
          <a:lstStyle/>
          <a:p>
            <a:r>
              <a:rPr lang="en-US" dirty="0"/>
              <a:t>Trended Data in Credit Scores</a:t>
            </a:r>
          </a:p>
        </p:txBody>
      </p:sp>
      <p:sp>
        <p:nvSpPr>
          <p:cNvPr id="3" name="Content Placeholder 2">
            <a:extLst>
              <a:ext uri="{FF2B5EF4-FFF2-40B4-BE49-F238E27FC236}">
                <a16:creationId xmlns:a16="http://schemas.microsoft.com/office/drawing/2014/main" id="{D5151C6A-6278-4CB2-933B-858972492FC4}"/>
              </a:ext>
            </a:extLst>
          </p:cNvPr>
          <p:cNvSpPr>
            <a:spLocks noGrp="1"/>
          </p:cNvSpPr>
          <p:nvPr>
            <p:ph idx="1"/>
          </p:nvPr>
        </p:nvSpPr>
        <p:spPr/>
        <p:txBody>
          <a:bodyPr/>
          <a:lstStyle/>
          <a:p>
            <a:r>
              <a:rPr lang="en-US" sz="2000" b="1" dirty="0">
                <a:latin typeface="Barlow  "/>
              </a:rPr>
              <a:t>FICO Score 10 T </a:t>
            </a:r>
            <a:r>
              <a:rPr lang="en-US" sz="2000" dirty="0">
                <a:latin typeface="Barlow  "/>
              </a:rPr>
              <a:t>uses "trended credit bureau data“ which considers the previous 24 months or longer of the balance, utilization ratio, and other previously static data. </a:t>
            </a:r>
          </a:p>
          <a:p>
            <a:r>
              <a:rPr lang="en-US" sz="2000" b="1" dirty="0">
                <a:solidFill>
                  <a:schemeClr val="tx1">
                    <a:lumMod val="75000"/>
                    <a:lumOff val="25000"/>
                  </a:schemeClr>
                </a:solidFill>
                <a:latin typeface="Barlow  "/>
              </a:rPr>
              <a:t>Reasoning: </a:t>
            </a:r>
            <a:r>
              <a:rPr lang="en-US" sz="2000" dirty="0">
                <a:latin typeface="Barlow  "/>
              </a:rPr>
              <a:t>Someone whose balances are trending up may be higher risk than someone whose balances are trending down or staying the same.</a:t>
            </a:r>
          </a:p>
          <a:p>
            <a:r>
              <a:rPr lang="en-US" sz="2000" b="1" dirty="0">
                <a:solidFill>
                  <a:schemeClr val="tx1">
                    <a:lumMod val="75000"/>
                    <a:lumOff val="25000"/>
                  </a:schemeClr>
                </a:solidFill>
                <a:latin typeface="Barlow  "/>
              </a:rPr>
              <a:t>Take-away: </a:t>
            </a:r>
            <a:r>
              <a:rPr lang="en-US" sz="2000" dirty="0">
                <a:latin typeface="Barlow  "/>
              </a:rPr>
              <a:t>As trended utilization data becomes the norm; all borrowers must focus more attention on their balances. </a:t>
            </a:r>
          </a:p>
          <a:p>
            <a:endParaRPr lang="en-US" dirty="0"/>
          </a:p>
        </p:txBody>
      </p:sp>
    </p:spTree>
    <p:extLst>
      <p:ext uri="{BB962C8B-B14F-4D97-AF65-F5344CB8AC3E}">
        <p14:creationId xmlns:p14="http://schemas.microsoft.com/office/powerpoint/2010/main" val="11049010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C6337-4FC8-4B70-920E-F7FABBDD80A9}"/>
              </a:ext>
            </a:extLst>
          </p:cNvPr>
          <p:cNvSpPr>
            <a:spLocks noGrp="1"/>
          </p:cNvSpPr>
          <p:nvPr>
            <p:ph type="title"/>
          </p:nvPr>
        </p:nvSpPr>
        <p:spPr/>
        <p:txBody>
          <a:bodyPr/>
          <a:lstStyle/>
          <a:p>
            <a:r>
              <a:rPr lang="en-US" dirty="0"/>
              <a:t>Hard and Soft Inquiries</a:t>
            </a:r>
          </a:p>
        </p:txBody>
      </p:sp>
      <p:sp>
        <p:nvSpPr>
          <p:cNvPr id="3" name="Content Placeholder 2">
            <a:extLst>
              <a:ext uri="{FF2B5EF4-FFF2-40B4-BE49-F238E27FC236}">
                <a16:creationId xmlns:a16="http://schemas.microsoft.com/office/drawing/2014/main" id="{4754813D-4466-4362-BF16-64E393C82085}"/>
              </a:ext>
            </a:extLst>
          </p:cNvPr>
          <p:cNvSpPr>
            <a:spLocks noGrp="1"/>
          </p:cNvSpPr>
          <p:nvPr>
            <p:ph idx="1"/>
          </p:nvPr>
        </p:nvSpPr>
        <p:spPr/>
        <p:txBody>
          <a:bodyPr>
            <a:normAutofit/>
          </a:bodyPr>
          <a:lstStyle/>
          <a:p>
            <a:r>
              <a:rPr lang="en-US" b="1" dirty="0">
                <a:solidFill>
                  <a:srgbClr val="1F305B"/>
                </a:solidFill>
              </a:rPr>
              <a:t>Hard Inquiries </a:t>
            </a:r>
            <a:r>
              <a:rPr lang="en-US" dirty="0"/>
              <a:t>are requests to review your credit report that are initiated by you for the purpose of </a:t>
            </a:r>
            <a:r>
              <a:rPr lang="en-US" b="1" dirty="0"/>
              <a:t>obtaining additional credit</a:t>
            </a:r>
            <a:r>
              <a:rPr lang="en-US" dirty="0"/>
              <a:t>. (i.e., Applying for a credit card or a new lease for an apartment.)</a:t>
            </a:r>
          </a:p>
          <a:p>
            <a:r>
              <a:rPr lang="en-US" dirty="0"/>
              <a:t>Hard inquiries stay on your credit report for </a:t>
            </a:r>
            <a:r>
              <a:rPr lang="en-US" b="1" dirty="0"/>
              <a:t>two years </a:t>
            </a:r>
            <a:r>
              <a:rPr lang="en-US" dirty="0"/>
              <a:t>and may affect your credit score negatively if there are too many in a short period of time (i.e., more than two new accounts per year.)</a:t>
            </a:r>
          </a:p>
          <a:p>
            <a:r>
              <a:rPr lang="en-US" b="1" dirty="0">
                <a:solidFill>
                  <a:srgbClr val="1F305B"/>
                </a:solidFill>
              </a:rPr>
              <a:t>Soft Inquiries </a:t>
            </a:r>
            <a:r>
              <a:rPr lang="en-US" dirty="0"/>
              <a:t>are requests to that are initiated by you or another party simply to review your credit, usually promotional inquiries. Soft inquiries do not impact your credit score.</a:t>
            </a:r>
          </a:p>
          <a:p>
            <a:r>
              <a:rPr lang="en-US" dirty="0"/>
              <a:t>Requesting your own credit report is considered a soft inquiry and does not impact your credit score!</a:t>
            </a:r>
          </a:p>
          <a:p>
            <a:endParaRPr lang="en-US" dirty="0"/>
          </a:p>
        </p:txBody>
      </p:sp>
    </p:spTree>
    <p:extLst>
      <p:ext uri="{BB962C8B-B14F-4D97-AF65-F5344CB8AC3E}">
        <p14:creationId xmlns:p14="http://schemas.microsoft.com/office/powerpoint/2010/main" val="3761268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33CF8E-45CD-4DF3-8140-0245CD44E887}"/>
              </a:ext>
            </a:extLst>
          </p:cNvPr>
          <p:cNvSpPr>
            <a:spLocks noGrp="1"/>
          </p:cNvSpPr>
          <p:nvPr>
            <p:ph type="title"/>
          </p:nvPr>
        </p:nvSpPr>
        <p:spPr/>
        <p:txBody>
          <a:bodyPr/>
          <a:lstStyle/>
          <a:p>
            <a:r>
              <a:rPr lang="en-US" dirty="0"/>
              <a:t>Credit Reports</a:t>
            </a:r>
          </a:p>
        </p:txBody>
      </p:sp>
      <p:sp>
        <p:nvSpPr>
          <p:cNvPr id="3" name="Text Placeholder 2">
            <a:extLst>
              <a:ext uri="{FF2B5EF4-FFF2-40B4-BE49-F238E27FC236}">
                <a16:creationId xmlns:a16="http://schemas.microsoft.com/office/drawing/2014/main" id="{F1DC44DB-7736-4B25-AA10-BE195DF3EA96}"/>
              </a:ext>
            </a:extLst>
          </p:cNvPr>
          <p:cNvSpPr>
            <a:spLocks noGrp="1"/>
          </p:cNvSpPr>
          <p:nvPr>
            <p:ph type="body" idx="1"/>
          </p:nvPr>
        </p:nvSpPr>
        <p:spPr/>
        <p:txBody>
          <a:bodyPr/>
          <a:lstStyle/>
          <a:p>
            <a:r>
              <a:rPr lang="en-US" dirty="0"/>
              <a:t>Experian, Equifax, and Transunion </a:t>
            </a:r>
          </a:p>
        </p:txBody>
      </p:sp>
    </p:spTree>
    <p:extLst>
      <p:ext uri="{BB962C8B-B14F-4D97-AF65-F5344CB8AC3E}">
        <p14:creationId xmlns:p14="http://schemas.microsoft.com/office/powerpoint/2010/main" val="15501397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3A443-07E4-4CE1-96C5-B88ADA336553}"/>
              </a:ext>
            </a:extLst>
          </p:cNvPr>
          <p:cNvSpPr>
            <a:spLocks noGrp="1"/>
          </p:cNvSpPr>
          <p:nvPr>
            <p:ph type="title"/>
          </p:nvPr>
        </p:nvSpPr>
        <p:spPr/>
        <p:txBody>
          <a:bodyPr/>
          <a:lstStyle/>
          <a:p>
            <a:r>
              <a:rPr lang="en-US" dirty="0"/>
              <a:t>What is a Credit Report?</a:t>
            </a:r>
          </a:p>
        </p:txBody>
      </p:sp>
      <p:sp>
        <p:nvSpPr>
          <p:cNvPr id="3" name="Content Placeholder 2">
            <a:extLst>
              <a:ext uri="{FF2B5EF4-FFF2-40B4-BE49-F238E27FC236}">
                <a16:creationId xmlns:a16="http://schemas.microsoft.com/office/drawing/2014/main" id="{75839D2D-37E3-43ED-8BC1-3F80C61B9CF2}"/>
              </a:ext>
            </a:extLst>
          </p:cNvPr>
          <p:cNvSpPr>
            <a:spLocks noGrp="1"/>
          </p:cNvSpPr>
          <p:nvPr>
            <p:ph idx="1"/>
          </p:nvPr>
        </p:nvSpPr>
        <p:spPr/>
        <p:txBody>
          <a:bodyPr>
            <a:normAutofit/>
          </a:bodyPr>
          <a:lstStyle/>
          <a:p>
            <a:r>
              <a:rPr lang="en-US" dirty="0"/>
              <a:t>A credit report (or credit history) is a record of how you have borrowed and repaid debts with the three major national credit bureaus:</a:t>
            </a:r>
          </a:p>
          <a:p>
            <a:endParaRPr lang="en-US" dirty="0"/>
          </a:p>
          <a:p>
            <a:endParaRPr lang="en-US" dirty="0"/>
          </a:p>
          <a:p>
            <a:pPr marL="0" indent="0">
              <a:buNone/>
            </a:pPr>
            <a:endParaRPr lang="en-US" dirty="0"/>
          </a:p>
          <a:p>
            <a:r>
              <a:rPr lang="en-US" b="1" dirty="0">
                <a:solidFill>
                  <a:srgbClr val="1F305B"/>
                </a:solidFill>
                <a:highlight>
                  <a:srgbClr val="E8CEDA"/>
                </a:highlight>
              </a:rPr>
              <a:t>https://www.AnnualCreditReport.com </a:t>
            </a:r>
            <a:r>
              <a:rPr lang="en-US" dirty="0"/>
              <a:t>is the only federally authorized central source for free credit reports.</a:t>
            </a:r>
          </a:p>
          <a:p>
            <a:r>
              <a:rPr lang="en-US" dirty="0"/>
              <a:t>Free Weekly Credit Reports: You can now get a free credit report once every week until </a:t>
            </a:r>
            <a:r>
              <a:rPr lang="en-US" dirty="0">
                <a:solidFill>
                  <a:schemeClr val="tx1">
                    <a:lumMod val="85000"/>
                    <a:lumOff val="15000"/>
                  </a:schemeClr>
                </a:solidFill>
              </a:rPr>
              <a:t>April 2022</a:t>
            </a:r>
            <a:r>
              <a:rPr lang="en-US" dirty="0"/>
              <a:t>. </a:t>
            </a:r>
          </a:p>
          <a:p>
            <a:endParaRPr lang="en-US" dirty="0"/>
          </a:p>
        </p:txBody>
      </p:sp>
      <p:graphicFrame>
        <p:nvGraphicFramePr>
          <p:cNvPr id="4" name="Diagram 3">
            <a:extLst>
              <a:ext uri="{FF2B5EF4-FFF2-40B4-BE49-F238E27FC236}">
                <a16:creationId xmlns:a16="http://schemas.microsoft.com/office/drawing/2014/main" id="{734CDAED-8D95-43AF-9316-CB8AEF19CB43}"/>
              </a:ext>
            </a:extLst>
          </p:cNvPr>
          <p:cNvGraphicFramePr/>
          <p:nvPr>
            <p:extLst>
              <p:ext uri="{D42A27DB-BD31-4B8C-83A1-F6EECF244321}">
                <p14:modId xmlns:p14="http://schemas.microsoft.com/office/powerpoint/2010/main" val="1086075607"/>
              </p:ext>
            </p:extLst>
          </p:nvPr>
        </p:nvGraphicFramePr>
        <p:xfrm>
          <a:off x="1066800" y="2596896"/>
          <a:ext cx="8077200" cy="152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25376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5D9FB-C6C6-4034-BE2B-702575FDE9D6}"/>
              </a:ext>
            </a:extLst>
          </p:cNvPr>
          <p:cNvSpPr>
            <a:spLocks noGrp="1"/>
          </p:cNvSpPr>
          <p:nvPr>
            <p:ph type="title"/>
          </p:nvPr>
        </p:nvSpPr>
        <p:spPr/>
        <p:txBody>
          <a:bodyPr/>
          <a:lstStyle/>
          <a:p>
            <a:r>
              <a:rPr lang="en-US" dirty="0"/>
              <a:t>What info is on the Credit Report?</a:t>
            </a:r>
          </a:p>
        </p:txBody>
      </p:sp>
      <p:sp>
        <p:nvSpPr>
          <p:cNvPr id="3" name="Content Placeholder 2">
            <a:extLst>
              <a:ext uri="{FF2B5EF4-FFF2-40B4-BE49-F238E27FC236}">
                <a16:creationId xmlns:a16="http://schemas.microsoft.com/office/drawing/2014/main" id="{242B0516-4A37-4FD0-91C1-CA2F8C97F616}"/>
              </a:ext>
            </a:extLst>
          </p:cNvPr>
          <p:cNvSpPr>
            <a:spLocks noGrp="1"/>
          </p:cNvSpPr>
          <p:nvPr>
            <p:ph idx="1"/>
          </p:nvPr>
        </p:nvSpPr>
        <p:spPr/>
        <p:txBody>
          <a:bodyPr>
            <a:normAutofit fontScale="92500" lnSpcReduction="10000"/>
          </a:bodyPr>
          <a:lstStyle/>
          <a:p>
            <a:pPr>
              <a:lnSpc>
                <a:spcPct val="90000"/>
              </a:lnSpc>
              <a:spcBef>
                <a:spcPct val="20000"/>
              </a:spcBef>
            </a:pPr>
            <a:r>
              <a:rPr lang="en-US" sz="2400" b="1" dirty="0">
                <a:solidFill>
                  <a:schemeClr val="tx1">
                    <a:lumMod val="85000"/>
                    <a:lumOff val="15000"/>
                  </a:schemeClr>
                </a:solidFill>
                <a:latin typeface="Barlow  "/>
              </a:rPr>
              <a:t>What information is in the report:</a:t>
            </a:r>
          </a:p>
          <a:p>
            <a:pPr marL="800100" lvl="1" indent="-457200">
              <a:lnSpc>
                <a:spcPct val="90000"/>
              </a:lnSpc>
              <a:spcBef>
                <a:spcPct val="20000"/>
              </a:spcBef>
              <a:buFont typeface="+mj-lt"/>
              <a:buAutoNum type="arabicPeriod"/>
            </a:pPr>
            <a:r>
              <a:rPr lang="en-US" sz="1900" dirty="0">
                <a:solidFill>
                  <a:schemeClr val="tx1">
                    <a:lumMod val="85000"/>
                    <a:lumOff val="15000"/>
                  </a:schemeClr>
                </a:solidFill>
                <a:latin typeface="Barlow  "/>
              </a:rPr>
              <a:t>Current and Past Names, Addresses, Phone Numbers, and Employers</a:t>
            </a:r>
          </a:p>
          <a:p>
            <a:pPr marL="800100" lvl="1" indent="-457200">
              <a:lnSpc>
                <a:spcPct val="90000"/>
              </a:lnSpc>
              <a:spcBef>
                <a:spcPct val="20000"/>
              </a:spcBef>
              <a:buFont typeface="+mj-lt"/>
              <a:buAutoNum type="arabicPeriod"/>
            </a:pPr>
            <a:r>
              <a:rPr lang="en-US" sz="1900" dirty="0">
                <a:solidFill>
                  <a:schemeClr val="tx1">
                    <a:lumMod val="85000"/>
                    <a:lumOff val="15000"/>
                  </a:schemeClr>
                </a:solidFill>
                <a:latin typeface="Barlow  "/>
              </a:rPr>
              <a:t>Bankruptcies (formerly Judgments and Liens)</a:t>
            </a:r>
          </a:p>
          <a:p>
            <a:pPr marL="800100" lvl="1" indent="-457200">
              <a:lnSpc>
                <a:spcPct val="90000"/>
              </a:lnSpc>
              <a:spcBef>
                <a:spcPct val="20000"/>
              </a:spcBef>
              <a:buFont typeface="+mj-lt"/>
              <a:buAutoNum type="arabicPeriod"/>
            </a:pPr>
            <a:r>
              <a:rPr lang="en-US" sz="1900" dirty="0">
                <a:solidFill>
                  <a:schemeClr val="tx1">
                    <a:lumMod val="85000"/>
                    <a:lumOff val="15000"/>
                  </a:schemeClr>
                </a:solidFill>
                <a:latin typeface="Barlow  "/>
              </a:rPr>
              <a:t>Negative or Potentially Negative Items</a:t>
            </a:r>
          </a:p>
          <a:p>
            <a:pPr marL="800100" lvl="1" indent="-457200">
              <a:lnSpc>
                <a:spcPct val="90000"/>
              </a:lnSpc>
              <a:spcBef>
                <a:spcPct val="20000"/>
              </a:spcBef>
              <a:buFont typeface="+mj-lt"/>
              <a:buAutoNum type="arabicPeriod"/>
            </a:pPr>
            <a:r>
              <a:rPr lang="en-US" sz="1900" dirty="0">
                <a:solidFill>
                  <a:schemeClr val="tx1">
                    <a:lumMod val="85000"/>
                    <a:lumOff val="15000"/>
                  </a:schemeClr>
                </a:solidFill>
                <a:latin typeface="Barlow  "/>
              </a:rPr>
              <a:t>Collections Accounts</a:t>
            </a:r>
          </a:p>
          <a:p>
            <a:pPr marL="800100" lvl="1" indent="-457200">
              <a:lnSpc>
                <a:spcPct val="90000"/>
              </a:lnSpc>
              <a:spcBef>
                <a:spcPct val="20000"/>
              </a:spcBef>
              <a:buFont typeface="+mj-lt"/>
              <a:buAutoNum type="arabicPeriod"/>
            </a:pPr>
            <a:r>
              <a:rPr lang="en-US" sz="1900" dirty="0">
                <a:solidFill>
                  <a:schemeClr val="tx1">
                    <a:lumMod val="85000"/>
                    <a:lumOff val="15000"/>
                  </a:schemeClr>
                </a:solidFill>
                <a:latin typeface="Barlow  "/>
              </a:rPr>
              <a:t>Accounts in Good Standing</a:t>
            </a:r>
          </a:p>
          <a:p>
            <a:pPr marL="800100" lvl="1" indent="-457200">
              <a:lnSpc>
                <a:spcPct val="90000"/>
              </a:lnSpc>
              <a:spcBef>
                <a:spcPct val="20000"/>
              </a:spcBef>
              <a:buFont typeface="+mj-lt"/>
              <a:buAutoNum type="arabicPeriod"/>
            </a:pPr>
            <a:r>
              <a:rPr lang="en-US" sz="1900" dirty="0">
                <a:solidFill>
                  <a:schemeClr val="tx1">
                    <a:lumMod val="85000"/>
                    <a:lumOff val="15000"/>
                  </a:schemeClr>
                </a:solidFill>
                <a:latin typeface="Barlow  "/>
              </a:rPr>
              <a:t>Requests for the borrower’s Credit History</a:t>
            </a:r>
          </a:p>
          <a:p>
            <a:pPr>
              <a:lnSpc>
                <a:spcPct val="90000"/>
              </a:lnSpc>
              <a:spcBef>
                <a:spcPct val="20000"/>
              </a:spcBef>
            </a:pPr>
            <a:r>
              <a:rPr lang="en-US" sz="2400" b="1" dirty="0">
                <a:solidFill>
                  <a:schemeClr val="tx1">
                    <a:lumMod val="85000"/>
                    <a:lumOff val="15000"/>
                  </a:schemeClr>
                </a:solidFill>
                <a:latin typeface="Barlow  "/>
              </a:rPr>
              <a:t>What info is </a:t>
            </a:r>
            <a:r>
              <a:rPr lang="en-US" sz="2400" b="1" u="sng" dirty="0">
                <a:solidFill>
                  <a:schemeClr val="tx1">
                    <a:lumMod val="85000"/>
                    <a:lumOff val="15000"/>
                  </a:schemeClr>
                </a:solidFill>
                <a:latin typeface="Barlow  "/>
              </a:rPr>
              <a:t>not</a:t>
            </a:r>
            <a:r>
              <a:rPr lang="en-US" sz="2400" b="1" dirty="0">
                <a:solidFill>
                  <a:schemeClr val="tx1">
                    <a:lumMod val="85000"/>
                    <a:lumOff val="15000"/>
                  </a:schemeClr>
                </a:solidFill>
                <a:latin typeface="Barlow  "/>
              </a:rPr>
              <a:t> in the report:</a:t>
            </a:r>
          </a:p>
          <a:p>
            <a:pPr lvl="1">
              <a:lnSpc>
                <a:spcPct val="90000"/>
              </a:lnSpc>
              <a:spcBef>
                <a:spcPct val="20000"/>
              </a:spcBef>
            </a:pPr>
            <a:r>
              <a:rPr lang="en-US" sz="1900" dirty="0">
                <a:latin typeface="Barlow  "/>
              </a:rPr>
              <a:t>Credit score</a:t>
            </a:r>
          </a:p>
          <a:p>
            <a:pPr lvl="1">
              <a:lnSpc>
                <a:spcPct val="90000"/>
              </a:lnSpc>
              <a:spcBef>
                <a:spcPct val="20000"/>
              </a:spcBef>
            </a:pPr>
            <a:r>
              <a:rPr lang="en-US" sz="1900" dirty="0">
                <a:latin typeface="Barlow  "/>
              </a:rPr>
              <a:t>Savings/checking or debit card information</a:t>
            </a:r>
          </a:p>
          <a:p>
            <a:pPr lvl="1">
              <a:lnSpc>
                <a:spcPct val="90000"/>
              </a:lnSpc>
              <a:spcBef>
                <a:spcPct val="20000"/>
              </a:spcBef>
            </a:pPr>
            <a:r>
              <a:rPr lang="en-US" sz="1900" dirty="0">
                <a:latin typeface="Barlow  "/>
              </a:rPr>
              <a:t>Race, Religion, Income, Marital Status</a:t>
            </a:r>
          </a:p>
          <a:p>
            <a:pPr lvl="1">
              <a:lnSpc>
                <a:spcPct val="90000"/>
              </a:lnSpc>
              <a:spcBef>
                <a:spcPct val="20000"/>
              </a:spcBef>
            </a:pPr>
            <a:r>
              <a:rPr lang="en-US" sz="1900" dirty="0">
                <a:latin typeface="Barlow  "/>
              </a:rPr>
              <a:t>Criminal record or eviction record (but may show up on tenant report)</a:t>
            </a:r>
          </a:p>
        </p:txBody>
      </p:sp>
    </p:spTree>
    <p:extLst>
      <p:ext uri="{BB962C8B-B14F-4D97-AF65-F5344CB8AC3E}">
        <p14:creationId xmlns:p14="http://schemas.microsoft.com/office/powerpoint/2010/main" val="2368600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0E627-910A-4F0B-9B2B-3B967FF4A90C}"/>
              </a:ext>
            </a:extLst>
          </p:cNvPr>
          <p:cNvSpPr>
            <a:spLocks noGrp="1"/>
          </p:cNvSpPr>
          <p:nvPr>
            <p:ph type="title"/>
          </p:nvPr>
        </p:nvSpPr>
        <p:spPr/>
        <p:txBody>
          <a:bodyPr>
            <a:normAutofit/>
          </a:bodyPr>
          <a:lstStyle/>
          <a:p>
            <a:r>
              <a:rPr lang="en-US" dirty="0"/>
              <a:t>How Long Can Information Remain on Report:</a:t>
            </a:r>
          </a:p>
        </p:txBody>
      </p:sp>
      <p:sp>
        <p:nvSpPr>
          <p:cNvPr id="3" name="Content Placeholder 2">
            <a:extLst>
              <a:ext uri="{FF2B5EF4-FFF2-40B4-BE49-F238E27FC236}">
                <a16:creationId xmlns:a16="http://schemas.microsoft.com/office/drawing/2014/main" id="{53D15E7D-B252-4820-9E2E-6887B0B815CA}"/>
              </a:ext>
            </a:extLst>
          </p:cNvPr>
          <p:cNvSpPr>
            <a:spLocks noGrp="1"/>
          </p:cNvSpPr>
          <p:nvPr>
            <p:ph idx="1"/>
          </p:nvPr>
        </p:nvSpPr>
        <p:spPr/>
        <p:txBody>
          <a:bodyPr>
            <a:normAutofit fontScale="92500" lnSpcReduction="20000"/>
          </a:bodyPr>
          <a:lstStyle/>
          <a:p>
            <a:pPr>
              <a:lnSpc>
                <a:spcPct val="120000"/>
              </a:lnSpc>
              <a:spcBef>
                <a:spcPts val="0"/>
              </a:spcBef>
            </a:pPr>
            <a:r>
              <a:rPr lang="en-US" b="1" dirty="0">
                <a:solidFill>
                  <a:schemeClr val="tx1">
                    <a:lumMod val="85000"/>
                    <a:lumOff val="15000"/>
                  </a:schemeClr>
                </a:solidFill>
                <a:latin typeface="Barlow  "/>
              </a:rPr>
              <a:t>Negative Information:</a:t>
            </a:r>
          </a:p>
          <a:p>
            <a:pPr lvl="1">
              <a:lnSpc>
                <a:spcPct val="120000"/>
              </a:lnSpc>
              <a:spcBef>
                <a:spcPts val="0"/>
              </a:spcBef>
            </a:pPr>
            <a:r>
              <a:rPr lang="en-US" sz="2000" dirty="0">
                <a:solidFill>
                  <a:schemeClr val="tx1">
                    <a:lumMod val="85000"/>
                    <a:lumOff val="15000"/>
                  </a:schemeClr>
                </a:solidFill>
                <a:latin typeface="Barlow  "/>
              </a:rPr>
              <a:t>Chapter 7 Bankruptcy (Liquidation): 10 years</a:t>
            </a:r>
          </a:p>
          <a:p>
            <a:pPr lvl="1">
              <a:lnSpc>
                <a:spcPct val="120000"/>
              </a:lnSpc>
              <a:spcBef>
                <a:spcPts val="0"/>
              </a:spcBef>
            </a:pPr>
            <a:r>
              <a:rPr lang="en-US" sz="2000" dirty="0">
                <a:solidFill>
                  <a:schemeClr val="tx1">
                    <a:lumMod val="85000"/>
                    <a:lumOff val="15000"/>
                  </a:schemeClr>
                </a:solidFill>
                <a:latin typeface="Barlow  "/>
              </a:rPr>
              <a:t>Chapter 13 Bankruptcy (Reorganization): 7 years</a:t>
            </a:r>
          </a:p>
          <a:p>
            <a:pPr lvl="1">
              <a:lnSpc>
                <a:spcPct val="120000"/>
              </a:lnSpc>
              <a:spcBef>
                <a:spcPts val="0"/>
              </a:spcBef>
            </a:pPr>
            <a:r>
              <a:rPr lang="en-US" sz="2000" dirty="0">
                <a:solidFill>
                  <a:schemeClr val="tx1">
                    <a:lumMod val="85000"/>
                    <a:lumOff val="15000"/>
                  </a:schemeClr>
                </a:solidFill>
                <a:latin typeface="Barlow  "/>
              </a:rPr>
              <a:t>Derogatory Notations (Defaults and Charge-offs): 7 years</a:t>
            </a:r>
          </a:p>
          <a:p>
            <a:pPr lvl="1">
              <a:lnSpc>
                <a:spcPct val="120000"/>
              </a:lnSpc>
              <a:spcBef>
                <a:spcPts val="0"/>
              </a:spcBef>
            </a:pPr>
            <a:r>
              <a:rPr lang="en-US" sz="2000" dirty="0">
                <a:solidFill>
                  <a:schemeClr val="tx1">
                    <a:lumMod val="85000"/>
                    <a:lumOff val="15000"/>
                  </a:schemeClr>
                </a:solidFill>
                <a:latin typeface="Barlow  "/>
              </a:rPr>
              <a:t>Collections: 7 years from the date of the underlying delinquency. </a:t>
            </a:r>
          </a:p>
          <a:p>
            <a:pPr lvl="1">
              <a:lnSpc>
                <a:spcPct val="120000"/>
              </a:lnSpc>
              <a:spcBef>
                <a:spcPts val="0"/>
              </a:spcBef>
            </a:pPr>
            <a:r>
              <a:rPr lang="en-US" sz="2000" dirty="0">
                <a:solidFill>
                  <a:schemeClr val="tx1">
                    <a:lumMod val="85000"/>
                    <a:lumOff val="15000"/>
                  </a:schemeClr>
                </a:solidFill>
                <a:latin typeface="Barlow  "/>
              </a:rPr>
              <a:t>Late or Delinquent Payments: 7 years</a:t>
            </a:r>
          </a:p>
          <a:p>
            <a:pPr>
              <a:lnSpc>
                <a:spcPct val="120000"/>
              </a:lnSpc>
              <a:spcBef>
                <a:spcPts val="0"/>
              </a:spcBef>
            </a:pPr>
            <a:r>
              <a:rPr lang="en-US" b="1" dirty="0">
                <a:solidFill>
                  <a:schemeClr val="tx1">
                    <a:lumMod val="85000"/>
                    <a:lumOff val="15000"/>
                  </a:schemeClr>
                </a:solidFill>
                <a:latin typeface="Barlow  "/>
              </a:rPr>
              <a:t>Positive Information:</a:t>
            </a:r>
          </a:p>
          <a:p>
            <a:pPr lvl="1">
              <a:lnSpc>
                <a:spcPct val="120000"/>
              </a:lnSpc>
              <a:spcBef>
                <a:spcPts val="0"/>
              </a:spcBef>
            </a:pPr>
            <a:r>
              <a:rPr lang="en-US" sz="2000" dirty="0">
                <a:solidFill>
                  <a:schemeClr val="tx1">
                    <a:lumMod val="85000"/>
                    <a:lumOff val="15000"/>
                  </a:schemeClr>
                </a:solidFill>
                <a:latin typeface="Barlow  "/>
              </a:rPr>
              <a:t>Open Positive Accounts: indefinitely.</a:t>
            </a:r>
          </a:p>
          <a:p>
            <a:pPr lvl="1">
              <a:lnSpc>
                <a:spcPct val="120000"/>
              </a:lnSpc>
              <a:spcBef>
                <a:spcPts val="0"/>
              </a:spcBef>
            </a:pPr>
            <a:r>
              <a:rPr lang="en-US" sz="2000" dirty="0">
                <a:solidFill>
                  <a:schemeClr val="tx1">
                    <a:lumMod val="85000"/>
                    <a:lumOff val="15000"/>
                  </a:schemeClr>
                </a:solidFill>
                <a:latin typeface="Barlow  "/>
              </a:rPr>
              <a:t>Closed Positive Accounts: 10 years from date of last activity.</a:t>
            </a:r>
          </a:p>
          <a:p>
            <a:pPr lvl="1">
              <a:lnSpc>
                <a:spcPct val="120000"/>
              </a:lnSpc>
              <a:spcBef>
                <a:spcPts val="0"/>
              </a:spcBef>
            </a:pPr>
            <a:r>
              <a:rPr lang="en-US" sz="2000" dirty="0">
                <a:solidFill>
                  <a:schemeClr val="tx1">
                    <a:lumMod val="85000"/>
                    <a:lumOff val="15000"/>
                  </a:schemeClr>
                </a:solidFill>
                <a:latin typeface="Barlow  "/>
              </a:rPr>
              <a:t>Inquiries: 2 years from inquiry.</a:t>
            </a:r>
          </a:p>
          <a:p>
            <a:pPr>
              <a:lnSpc>
                <a:spcPct val="120000"/>
              </a:lnSpc>
              <a:spcBef>
                <a:spcPts val="0"/>
              </a:spcBef>
            </a:pPr>
            <a:r>
              <a:rPr lang="en-US" b="1" dirty="0">
                <a:solidFill>
                  <a:schemeClr val="tx1">
                    <a:lumMod val="85000"/>
                    <a:lumOff val="15000"/>
                  </a:schemeClr>
                </a:solidFill>
                <a:latin typeface="Barlow  "/>
              </a:rPr>
              <a:t>New York State Residents Only:</a:t>
            </a:r>
          </a:p>
          <a:p>
            <a:pPr lvl="1">
              <a:lnSpc>
                <a:spcPct val="120000"/>
              </a:lnSpc>
              <a:spcBef>
                <a:spcPts val="0"/>
              </a:spcBef>
            </a:pPr>
            <a:r>
              <a:rPr lang="en-US" sz="2000" dirty="0">
                <a:latin typeface="Barlow  "/>
              </a:rPr>
              <a:t>Paid collections: 5 years from date of the underlying delinquency.</a:t>
            </a:r>
          </a:p>
          <a:p>
            <a:endParaRPr lang="en-US" dirty="0"/>
          </a:p>
        </p:txBody>
      </p:sp>
    </p:spTree>
    <p:extLst>
      <p:ext uri="{BB962C8B-B14F-4D97-AF65-F5344CB8AC3E}">
        <p14:creationId xmlns:p14="http://schemas.microsoft.com/office/powerpoint/2010/main" val="743443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142E7-467F-47DD-96D1-F74CD4351D6F}"/>
              </a:ext>
            </a:extLst>
          </p:cNvPr>
          <p:cNvSpPr>
            <a:spLocks noGrp="1"/>
          </p:cNvSpPr>
          <p:nvPr>
            <p:ph type="title"/>
          </p:nvPr>
        </p:nvSpPr>
        <p:spPr/>
        <p:txBody>
          <a:bodyPr/>
          <a:lstStyle/>
          <a:p>
            <a:r>
              <a:rPr lang="en-US" dirty="0"/>
              <a:t>Credit Report Reforms 2017-Present</a:t>
            </a:r>
          </a:p>
        </p:txBody>
      </p:sp>
      <p:sp>
        <p:nvSpPr>
          <p:cNvPr id="3" name="Content Placeholder 2">
            <a:extLst>
              <a:ext uri="{FF2B5EF4-FFF2-40B4-BE49-F238E27FC236}">
                <a16:creationId xmlns:a16="http://schemas.microsoft.com/office/drawing/2014/main" id="{AFA14FA2-14E4-4F08-991D-19E9D1000A20}"/>
              </a:ext>
            </a:extLst>
          </p:cNvPr>
          <p:cNvSpPr>
            <a:spLocks noGrp="1"/>
          </p:cNvSpPr>
          <p:nvPr>
            <p:ph idx="1"/>
          </p:nvPr>
        </p:nvSpPr>
        <p:spPr/>
        <p:txBody>
          <a:bodyPr>
            <a:normAutofit/>
          </a:bodyPr>
          <a:lstStyle/>
          <a:p>
            <a:r>
              <a:rPr lang="en-US" dirty="0"/>
              <a:t>In response to a settlement with consumers in July 2017, Experian, Equifax and TransUnion made the following changes to credit reporting:</a:t>
            </a:r>
          </a:p>
          <a:p>
            <a:pPr lvl="1"/>
            <a:r>
              <a:rPr lang="en-US" dirty="0"/>
              <a:t>Removed </a:t>
            </a:r>
            <a:r>
              <a:rPr lang="en-US" b="1" dirty="0"/>
              <a:t>tax liens </a:t>
            </a:r>
            <a:r>
              <a:rPr lang="en-US" dirty="0"/>
              <a:t>(a legal claim on the assets of a delinquent taxpayer) and </a:t>
            </a:r>
            <a:r>
              <a:rPr lang="en-US" b="1" dirty="0"/>
              <a:t>civil judgment </a:t>
            </a:r>
            <a:r>
              <a:rPr lang="en-US" dirty="0"/>
              <a:t>debts (court-ordered payment of damages) from consumer credit reports.</a:t>
            </a:r>
          </a:p>
          <a:p>
            <a:pPr lvl="1"/>
            <a:r>
              <a:rPr lang="en-US" dirty="0"/>
              <a:t>Eliminated the reporting of debts that did not arise from a contract or agreement by the consumer to pay, such as </a:t>
            </a:r>
            <a:r>
              <a:rPr lang="en-US" b="1" dirty="0"/>
              <a:t>traffic tickets or fines</a:t>
            </a:r>
            <a:r>
              <a:rPr lang="en-US" dirty="0"/>
              <a:t>.</a:t>
            </a:r>
          </a:p>
          <a:p>
            <a:pPr lvl="1"/>
            <a:r>
              <a:rPr lang="en-US" dirty="0"/>
              <a:t>Prohibited </a:t>
            </a:r>
            <a:r>
              <a:rPr lang="en-US" b="1" dirty="0"/>
              <a:t>medical debts </a:t>
            </a:r>
            <a:r>
              <a:rPr lang="en-US" dirty="0"/>
              <a:t>from being reported on credit reports until after a 180-day waiting period to allow insurance payments to be applied.</a:t>
            </a:r>
          </a:p>
          <a:p>
            <a:endParaRPr lang="en-US" dirty="0"/>
          </a:p>
        </p:txBody>
      </p:sp>
    </p:spTree>
    <p:extLst>
      <p:ext uri="{BB962C8B-B14F-4D97-AF65-F5344CB8AC3E}">
        <p14:creationId xmlns:p14="http://schemas.microsoft.com/office/powerpoint/2010/main" val="3649788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58EC9-FFAB-447E-B99C-7A237937D4F4}"/>
              </a:ext>
            </a:extLst>
          </p:cNvPr>
          <p:cNvSpPr>
            <a:spLocks noGrp="1"/>
          </p:cNvSpPr>
          <p:nvPr>
            <p:ph type="title"/>
          </p:nvPr>
        </p:nvSpPr>
        <p:spPr/>
        <p:txBody>
          <a:bodyPr/>
          <a:lstStyle/>
          <a:p>
            <a:r>
              <a:rPr lang="en-US" dirty="0"/>
              <a:t>How to Review the Credit Report	</a:t>
            </a:r>
          </a:p>
        </p:txBody>
      </p:sp>
      <p:sp>
        <p:nvSpPr>
          <p:cNvPr id="3" name="Text Placeholder 2">
            <a:extLst>
              <a:ext uri="{FF2B5EF4-FFF2-40B4-BE49-F238E27FC236}">
                <a16:creationId xmlns:a16="http://schemas.microsoft.com/office/drawing/2014/main" id="{823FC2A8-B025-42E0-AECA-2FCCC4E15744}"/>
              </a:ext>
            </a:extLst>
          </p:cNvPr>
          <p:cNvSpPr>
            <a:spLocks noGrp="1"/>
          </p:cNvSpPr>
          <p:nvPr>
            <p:ph type="body" idx="1"/>
          </p:nvPr>
        </p:nvSpPr>
        <p:spPr/>
        <p:txBody>
          <a:bodyPr/>
          <a:lstStyle/>
          <a:p>
            <a:r>
              <a:rPr lang="en-US" dirty="0"/>
              <a:t>For EDCAP Clients</a:t>
            </a:r>
          </a:p>
        </p:txBody>
      </p:sp>
    </p:spTree>
    <p:extLst>
      <p:ext uri="{BB962C8B-B14F-4D97-AF65-F5344CB8AC3E}">
        <p14:creationId xmlns:p14="http://schemas.microsoft.com/office/powerpoint/2010/main" val="39591894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90CB3-0078-4E3E-A4FA-EE4E83458F4C}"/>
              </a:ext>
            </a:extLst>
          </p:cNvPr>
          <p:cNvSpPr>
            <a:spLocks noGrp="1"/>
          </p:cNvSpPr>
          <p:nvPr>
            <p:ph type="title"/>
          </p:nvPr>
        </p:nvSpPr>
        <p:spPr/>
        <p:txBody>
          <a:bodyPr/>
          <a:lstStyle/>
          <a:p>
            <a:r>
              <a:rPr lang="en-US" dirty="0"/>
              <a:t>Reviewing </a:t>
            </a:r>
            <a:r>
              <a:rPr lang="en-US"/>
              <a:t>Credit Reports with Clients</a:t>
            </a:r>
            <a:endParaRPr lang="en-US" dirty="0"/>
          </a:p>
        </p:txBody>
      </p:sp>
      <p:sp>
        <p:nvSpPr>
          <p:cNvPr id="3" name="Content Placeholder 2">
            <a:extLst>
              <a:ext uri="{FF2B5EF4-FFF2-40B4-BE49-F238E27FC236}">
                <a16:creationId xmlns:a16="http://schemas.microsoft.com/office/drawing/2014/main" id="{239D9742-771F-4478-AAC0-BEEE59B6C2BD}"/>
              </a:ext>
            </a:extLst>
          </p:cNvPr>
          <p:cNvSpPr>
            <a:spLocks noGrp="1"/>
          </p:cNvSpPr>
          <p:nvPr>
            <p:ph idx="1"/>
          </p:nvPr>
        </p:nvSpPr>
        <p:spPr/>
        <p:txBody>
          <a:bodyPr/>
          <a:lstStyle/>
          <a:p>
            <a:r>
              <a:rPr lang="en-US" dirty="0">
                <a:solidFill>
                  <a:srgbClr val="1F305B"/>
                </a:solidFill>
              </a:rPr>
              <a:t>Why Review the Report with Clients?</a:t>
            </a:r>
          </a:p>
          <a:p>
            <a:pPr lvl="1"/>
            <a:r>
              <a:rPr lang="en-US" dirty="0"/>
              <a:t>Financial coaching aka a review of the borrower’s credit and debt burden.</a:t>
            </a:r>
          </a:p>
          <a:p>
            <a:pPr lvl="1"/>
            <a:r>
              <a:rPr lang="en-US" dirty="0"/>
              <a:t>Fact-finding: On occasion, the credit report can confirm or reject details of the client’s borrowing history relevant to their case.</a:t>
            </a:r>
          </a:p>
          <a:p>
            <a:pPr lvl="2"/>
            <a:r>
              <a:rPr lang="en-US" dirty="0"/>
              <a:t> Private student loan history is only found on the credit report.</a:t>
            </a:r>
          </a:p>
          <a:p>
            <a:r>
              <a:rPr lang="en-US" dirty="0">
                <a:solidFill>
                  <a:srgbClr val="1F305B"/>
                </a:solidFill>
              </a:rPr>
              <a:t>How to Review the Report with Clients:</a:t>
            </a:r>
          </a:p>
          <a:p>
            <a:pPr lvl="1"/>
            <a:r>
              <a:rPr lang="en-US" dirty="0"/>
              <a:t>Always use </a:t>
            </a:r>
            <a:r>
              <a:rPr lang="en-US" dirty="0">
                <a:solidFill>
                  <a:srgbClr val="1F305B"/>
                </a:solidFill>
                <a:highlight>
                  <a:srgbClr val="E8CEDA"/>
                </a:highlight>
                <a:hlinkClick r:id="rId2">
                  <a:extLst>
                    <a:ext uri="{A12FA001-AC4F-418D-AE19-62706E023703}">
                      <ahyp:hlinkClr xmlns:ahyp="http://schemas.microsoft.com/office/drawing/2018/hyperlinkcolor" val="tx"/>
                    </a:ext>
                  </a:extLst>
                </a:hlinkClick>
              </a:rPr>
              <a:t>https://www.annualcreditreport.com</a:t>
            </a:r>
            <a:endParaRPr lang="en-US" dirty="0">
              <a:solidFill>
                <a:srgbClr val="1F305B"/>
              </a:solidFill>
              <a:highlight>
                <a:srgbClr val="E8CEDA"/>
              </a:highlight>
            </a:endParaRPr>
          </a:p>
          <a:p>
            <a:pPr lvl="1"/>
            <a:r>
              <a:rPr lang="en-US" dirty="0"/>
              <a:t>Via screen share during session where the counselor assists.</a:t>
            </a:r>
          </a:p>
          <a:p>
            <a:pPr lvl="1"/>
            <a:r>
              <a:rPr lang="en-US" dirty="0"/>
              <a:t>Via email after the client accesses the report on their own.</a:t>
            </a:r>
          </a:p>
          <a:p>
            <a:pPr lvl="1"/>
            <a:r>
              <a:rPr lang="en-US" dirty="0"/>
              <a:t>Treat credit reports and scores as confidential. Credit reports should be deleted when no longer needed by counselor. </a:t>
            </a:r>
          </a:p>
        </p:txBody>
      </p:sp>
    </p:spTree>
    <p:extLst>
      <p:ext uri="{BB962C8B-B14F-4D97-AF65-F5344CB8AC3E}">
        <p14:creationId xmlns:p14="http://schemas.microsoft.com/office/powerpoint/2010/main" val="2134246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84E61-33A1-41F4-A59F-3CA04BB85581}"/>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5C3B0435-E405-4B2C-877B-C7A42EFAE966}"/>
              </a:ext>
            </a:extLst>
          </p:cNvPr>
          <p:cNvSpPr>
            <a:spLocks noGrp="1"/>
          </p:cNvSpPr>
          <p:nvPr>
            <p:ph idx="1"/>
          </p:nvPr>
        </p:nvSpPr>
        <p:spPr/>
        <p:txBody>
          <a:bodyPr>
            <a:normAutofit fontScale="92500" lnSpcReduction="10000"/>
          </a:bodyPr>
          <a:lstStyle/>
          <a:p>
            <a:r>
              <a:rPr lang="en-US" dirty="0"/>
              <a:t>Credit Scores</a:t>
            </a:r>
          </a:p>
          <a:p>
            <a:pPr lvl="1"/>
            <a:r>
              <a:rPr lang="en-US" dirty="0"/>
              <a:t>FICO vs. Vantage</a:t>
            </a:r>
          </a:p>
          <a:p>
            <a:r>
              <a:rPr lang="en-US" dirty="0"/>
              <a:t>Credit Report Basics</a:t>
            </a:r>
          </a:p>
          <a:p>
            <a:r>
              <a:rPr lang="en-US" dirty="0"/>
              <a:t>How to Review Credit Reports with Clients</a:t>
            </a:r>
          </a:p>
          <a:p>
            <a:pPr lvl="1"/>
            <a:r>
              <a:rPr lang="en-US" dirty="0"/>
              <a:t>Credit Report Summary Spreadsheet</a:t>
            </a:r>
          </a:p>
          <a:p>
            <a:r>
              <a:rPr lang="en-US" dirty="0"/>
              <a:t>Improving and Establishing Good Credit</a:t>
            </a:r>
          </a:p>
          <a:p>
            <a:pPr lvl="1"/>
            <a:r>
              <a:rPr lang="en-US" dirty="0"/>
              <a:t>Special Considerations for Student Loan Borrowers</a:t>
            </a:r>
          </a:p>
          <a:p>
            <a:pPr lvl="1"/>
            <a:r>
              <a:rPr lang="en-US" dirty="0"/>
              <a:t>Holistic Debt Management / Unbury.me, Undebt.it</a:t>
            </a:r>
          </a:p>
          <a:p>
            <a:r>
              <a:rPr lang="en-US" dirty="0"/>
              <a:t>Case Study</a:t>
            </a:r>
          </a:p>
          <a:p>
            <a:r>
              <a:rPr lang="en-US" dirty="0"/>
              <a:t>Homework</a:t>
            </a:r>
          </a:p>
          <a:p>
            <a:pPr lvl="1"/>
            <a:endParaRPr lang="en-US" dirty="0"/>
          </a:p>
          <a:p>
            <a:endParaRPr lang="en-US" dirty="0"/>
          </a:p>
        </p:txBody>
      </p:sp>
    </p:spTree>
    <p:extLst>
      <p:ext uri="{BB962C8B-B14F-4D97-AF65-F5344CB8AC3E}">
        <p14:creationId xmlns:p14="http://schemas.microsoft.com/office/powerpoint/2010/main" val="3620986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7EEDB-7BAC-4E5C-8D6C-5D1CD3E52DEF}"/>
              </a:ext>
            </a:extLst>
          </p:cNvPr>
          <p:cNvSpPr>
            <a:spLocks noGrp="1"/>
          </p:cNvSpPr>
          <p:nvPr>
            <p:ph type="title"/>
          </p:nvPr>
        </p:nvSpPr>
        <p:spPr/>
        <p:txBody>
          <a:bodyPr/>
          <a:lstStyle/>
          <a:p>
            <a:r>
              <a:rPr lang="en-US" dirty="0"/>
              <a:t>How to Summarize the Credit Report</a:t>
            </a:r>
          </a:p>
        </p:txBody>
      </p:sp>
      <p:sp>
        <p:nvSpPr>
          <p:cNvPr id="3" name="Content Placeholder 2">
            <a:extLst>
              <a:ext uri="{FF2B5EF4-FFF2-40B4-BE49-F238E27FC236}">
                <a16:creationId xmlns:a16="http://schemas.microsoft.com/office/drawing/2014/main" id="{BE58B993-E1AE-4366-A10B-A326D2B89470}"/>
              </a:ext>
            </a:extLst>
          </p:cNvPr>
          <p:cNvSpPr>
            <a:spLocks noGrp="1"/>
          </p:cNvSpPr>
          <p:nvPr>
            <p:ph idx="1"/>
          </p:nvPr>
        </p:nvSpPr>
        <p:spPr/>
        <p:txBody>
          <a:bodyPr>
            <a:normAutofit fontScale="92500" lnSpcReduction="10000"/>
          </a:bodyPr>
          <a:lstStyle/>
          <a:p>
            <a:pPr marL="0" indent="0">
              <a:lnSpc>
                <a:spcPct val="120000"/>
              </a:lnSpc>
              <a:spcBef>
                <a:spcPts val="0"/>
              </a:spcBef>
              <a:buNone/>
            </a:pPr>
            <a:r>
              <a:rPr lang="en-US" sz="2400" dirty="0">
                <a:solidFill>
                  <a:schemeClr val="tx1">
                    <a:lumMod val="85000"/>
                    <a:lumOff val="15000"/>
                  </a:schemeClr>
                </a:solidFill>
              </a:rPr>
              <a:t>1. Skim and Discuss</a:t>
            </a:r>
          </a:p>
          <a:p>
            <a:pPr lvl="1">
              <a:lnSpc>
                <a:spcPct val="120000"/>
              </a:lnSpc>
              <a:spcBef>
                <a:spcPts val="0"/>
              </a:spcBef>
            </a:pPr>
            <a:r>
              <a:rPr lang="en-US" sz="2100" dirty="0">
                <a:solidFill>
                  <a:schemeClr val="tx1">
                    <a:lumMod val="85000"/>
                    <a:lumOff val="15000"/>
                  </a:schemeClr>
                </a:solidFill>
              </a:rPr>
              <a:t>Prep by skimming the report to get a sense of both negative and positive items, patterns. Ask the client to provide context and details about their credit history, take notes.</a:t>
            </a:r>
          </a:p>
          <a:p>
            <a:pPr marL="0" indent="0">
              <a:lnSpc>
                <a:spcPct val="120000"/>
              </a:lnSpc>
              <a:spcBef>
                <a:spcPts val="0"/>
              </a:spcBef>
              <a:buNone/>
            </a:pPr>
            <a:r>
              <a:rPr lang="en-US" sz="2400" dirty="0">
                <a:solidFill>
                  <a:schemeClr val="tx1">
                    <a:lumMod val="85000"/>
                    <a:lumOff val="15000"/>
                  </a:schemeClr>
                </a:solidFill>
              </a:rPr>
              <a:t>2. Create a Summary</a:t>
            </a:r>
          </a:p>
          <a:p>
            <a:pPr lvl="1">
              <a:lnSpc>
                <a:spcPct val="120000"/>
              </a:lnSpc>
              <a:spcBef>
                <a:spcPts val="0"/>
              </a:spcBef>
            </a:pPr>
            <a:r>
              <a:rPr lang="en-US" sz="2100" dirty="0">
                <a:solidFill>
                  <a:schemeClr val="tx1">
                    <a:lumMod val="85000"/>
                    <a:lumOff val="15000"/>
                  </a:schemeClr>
                </a:solidFill>
              </a:rPr>
              <a:t>Summarize the report with the Credit Report Summary spreadsheet. </a:t>
            </a:r>
          </a:p>
          <a:p>
            <a:pPr marL="0" indent="0">
              <a:lnSpc>
                <a:spcPct val="120000"/>
              </a:lnSpc>
              <a:spcBef>
                <a:spcPts val="0"/>
              </a:spcBef>
              <a:buNone/>
            </a:pPr>
            <a:r>
              <a:rPr lang="en-US" sz="2400" dirty="0">
                <a:solidFill>
                  <a:schemeClr val="tx1">
                    <a:lumMod val="85000"/>
                    <a:lumOff val="15000"/>
                  </a:schemeClr>
                </a:solidFill>
              </a:rPr>
              <a:t>3. Calculate Total Outstanding Debt</a:t>
            </a:r>
          </a:p>
          <a:p>
            <a:pPr lvl="1">
              <a:lnSpc>
                <a:spcPct val="120000"/>
              </a:lnSpc>
              <a:spcBef>
                <a:spcPts val="0"/>
              </a:spcBef>
            </a:pPr>
            <a:r>
              <a:rPr lang="en-US" sz="1900" dirty="0">
                <a:solidFill>
                  <a:schemeClr val="tx1">
                    <a:lumMod val="85000"/>
                    <a:lumOff val="15000"/>
                  </a:schemeClr>
                </a:solidFill>
              </a:rPr>
              <a:t>Total up the current balances for all entries. </a:t>
            </a:r>
          </a:p>
          <a:p>
            <a:pPr lvl="1">
              <a:lnSpc>
                <a:spcPct val="120000"/>
              </a:lnSpc>
              <a:spcBef>
                <a:spcPts val="0"/>
              </a:spcBef>
            </a:pPr>
            <a:r>
              <a:rPr lang="en-US" sz="1900" dirty="0">
                <a:solidFill>
                  <a:schemeClr val="tx1">
                    <a:lumMod val="85000"/>
                    <a:lumOff val="15000"/>
                  </a:schemeClr>
                </a:solidFill>
              </a:rPr>
              <a:t>Exclude paid off or transferred accounts, such as:</a:t>
            </a:r>
          </a:p>
          <a:p>
            <a:pPr lvl="2">
              <a:lnSpc>
                <a:spcPct val="120000"/>
              </a:lnSpc>
              <a:spcBef>
                <a:spcPts val="0"/>
              </a:spcBef>
            </a:pPr>
            <a:r>
              <a:rPr lang="en-US" sz="1600" dirty="0">
                <a:solidFill>
                  <a:schemeClr val="tx1">
                    <a:lumMod val="85000"/>
                    <a:lumOff val="15000"/>
                  </a:schemeClr>
                </a:solidFill>
              </a:rPr>
              <a:t>Credit card accounts with the status of closed and transferred.</a:t>
            </a:r>
          </a:p>
          <a:p>
            <a:pPr lvl="2">
              <a:lnSpc>
                <a:spcPct val="120000"/>
              </a:lnSpc>
              <a:spcBef>
                <a:spcPts val="0"/>
              </a:spcBef>
            </a:pPr>
            <a:r>
              <a:rPr lang="en-US" sz="1600" dirty="0">
                <a:solidFill>
                  <a:schemeClr val="tx1">
                    <a:lumMod val="85000"/>
                    <a:lumOff val="15000"/>
                  </a:schemeClr>
                </a:solidFill>
              </a:rPr>
              <a:t>Student loans with the status of closed and transferred or paid off in consolidation. </a:t>
            </a:r>
          </a:p>
          <a:p>
            <a:pPr lvl="2">
              <a:lnSpc>
                <a:spcPct val="120000"/>
              </a:lnSpc>
              <a:spcBef>
                <a:spcPts val="0"/>
              </a:spcBef>
            </a:pPr>
            <a:r>
              <a:rPr lang="en-US" sz="1600" dirty="0">
                <a:solidFill>
                  <a:schemeClr val="tx1">
                    <a:lumMod val="85000"/>
                    <a:lumOff val="15000"/>
                  </a:schemeClr>
                </a:solidFill>
              </a:rPr>
              <a:t>Any positive or negative accounts that are paid in full or settled.</a:t>
            </a:r>
          </a:p>
        </p:txBody>
      </p:sp>
    </p:spTree>
    <p:extLst>
      <p:ext uri="{BB962C8B-B14F-4D97-AF65-F5344CB8AC3E}">
        <p14:creationId xmlns:p14="http://schemas.microsoft.com/office/powerpoint/2010/main" val="744778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3BA82-A3C4-40BF-A055-529F18AD354A}"/>
              </a:ext>
            </a:extLst>
          </p:cNvPr>
          <p:cNvSpPr>
            <a:spLocks noGrp="1"/>
          </p:cNvSpPr>
          <p:nvPr>
            <p:ph type="title"/>
          </p:nvPr>
        </p:nvSpPr>
        <p:spPr/>
        <p:txBody>
          <a:bodyPr/>
          <a:lstStyle/>
          <a:p>
            <a:r>
              <a:rPr lang="en-US" dirty="0"/>
              <a:t>Spreadsheet Demo</a:t>
            </a:r>
          </a:p>
        </p:txBody>
      </p:sp>
      <p:sp>
        <p:nvSpPr>
          <p:cNvPr id="3" name="Content Placeholder 2">
            <a:extLst>
              <a:ext uri="{FF2B5EF4-FFF2-40B4-BE49-F238E27FC236}">
                <a16:creationId xmlns:a16="http://schemas.microsoft.com/office/drawing/2014/main" id="{8EDA9554-3600-4B63-A061-20272389105E}"/>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668833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196F8-9754-49D3-9325-2AF4D6BCA8FF}"/>
              </a:ext>
            </a:extLst>
          </p:cNvPr>
          <p:cNvSpPr>
            <a:spLocks noGrp="1"/>
          </p:cNvSpPr>
          <p:nvPr>
            <p:ph type="title"/>
          </p:nvPr>
        </p:nvSpPr>
        <p:spPr/>
        <p:txBody>
          <a:bodyPr/>
          <a:lstStyle/>
          <a:p>
            <a:r>
              <a:rPr lang="en-US" dirty="0"/>
              <a:t>How to Improve the </a:t>
            </a:r>
            <a:br>
              <a:rPr lang="en-US" dirty="0"/>
            </a:br>
            <a:r>
              <a:rPr lang="en-US" dirty="0"/>
              <a:t>Credit Report and Score </a:t>
            </a:r>
          </a:p>
        </p:txBody>
      </p:sp>
      <p:sp>
        <p:nvSpPr>
          <p:cNvPr id="3" name="Text Placeholder 2">
            <a:extLst>
              <a:ext uri="{FF2B5EF4-FFF2-40B4-BE49-F238E27FC236}">
                <a16:creationId xmlns:a16="http://schemas.microsoft.com/office/drawing/2014/main" id="{9F625A0F-5F96-4F36-9A97-6BECD63C8323}"/>
              </a:ext>
            </a:extLst>
          </p:cNvPr>
          <p:cNvSpPr>
            <a:spLocks noGrp="1"/>
          </p:cNvSpPr>
          <p:nvPr>
            <p:ph type="body" idx="1"/>
          </p:nvPr>
        </p:nvSpPr>
        <p:spPr/>
        <p:txBody>
          <a:bodyPr/>
          <a:lstStyle/>
          <a:p>
            <a:r>
              <a:rPr lang="en-US" dirty="0"/>
              <a:t>with Special Considerations for Student Loan Borrowers</a:t>
            </a:r>
          </a:p>
        </p:txBody>
      </p:sp>
    </p:spTree>
    <p:extLst>
      <p:ext uri="{BB962C8B-B14F-4D97-AF65-F5344CB8AC3E}">
        <p14:creationId xmlns:p14="http://schemas.microsoft.com/office/powerpoint/2010/main" val="4241127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1B28F-E711-42A2-B7C5-66AF3A22560A}"/>
              </a:ext>
            </a:extLst>
          </p:cNvPr>
          <p:cNvSpPr>
            <a:spLocks noGrp="1"/>
          </p:cNvSpPr>
          <p:nvPr>
            <p:ph type="title"/>
          </p:nvPr>
        </p:nvSpPr>
        <p:spPr/>
        <p:txBody>
          <a:bodyPr/>
          <a:lstStyle/>
          <a:p>
            <a:r>
              <a:rPr lang="en-US" dirty="0"/>
              <a:t>How to Improve the Credit Score</a:t>
            </a:r>
          </a:p>
        </p:txBody>
      </p:sp>
      <p:sp>
        <p:nvSpPr>
          <p:cNvPr id="3" name="Content Placeholder 2">
            <a:extLst>
              <a:ext uri="{FF2B5EF4-FFF2-40B4-BE49-F238E27FC236}">
                <a16:creationId xmlns:a16="http://schemas.microsoft.com/office/drawing/2014/main" id="{973067BA-943C-402A-B0D4-CB54041D570A}"/>
              </a:ext>
            </a:extLst>
          </p:cNvPr>
          <p:cNvSpPr>
            <a:spLocks noGrp="1"/>
          </p:cNvSpPr>
          <p:nvPr>
            <p:ph idx="1"/>
          </p:nvPr>
        </p:nvSpPr>
        <p:spPr/>
        <p:txBody>
          <a:bodyPr>
            <a:normAutofit/>
          </a:bodyPr>
          <a:lstStyle/>
          <a:p>
            <a:r>
              <a:rPr lang="en-US" b="1" dirty="0"/>
              <a:t>Check your credit report annually</a:t>
            </a:r>
            <a:r>
              <a:rPr lang="en-US" dirty="0"/>
              <a:t>, and dispute incorrect information.</a:t>
            </a:r>
          </a:p>
          <a:p>
            <a:r>
              <a:rPr lang="en-US" dirty="0"/>
              <a:t>Make all payments </a:t>
            </a:r>
            <a:r>
              <a:rPr lang="en-US" b="1" u="sng" dirty="0"/>
              <a:t>on time</a:t>
            </a:r>
            <a:r>
              <a:rPr lang="en-US" dirty="0"/>
              <a:t>. Set up autopay or reminders. </a:t>
            </a:r>
          </a:p>
          <a:p>
            <a:r>
              <a:rPr lang="en-US" b="1" dirty="0"/>
              <a:t>Reduce your utilization ratio below 30%. </a:t>
            </a:r>
            <a:r>
              <a:rPr lang="en-US" dirty="0"/>
              <a:t>Under 10% is ideal. Maintain untapped available credit. Ideal is $20k.</a:t>
            </a:r>
          </a:p>
          <a:p>
            <a:r>
              <a:rPr lang="en-US" b="1" dirty="0"/>
              <a:t>Age your credit</a:t>
            </a:r>
            <a:r>
              <a:rPr lang="en-US" dirty="0"/>
              <a:t>. Avoid closing old accounts. Diversify accounts.</a:t>
            </a:r>
          </a:p>
          <a:p>
            <a:r>
              <a:rPr lang="en-US" b="1" dirty="0"/>
              <a:t>Avoid applying for new credit </a:t>
            </a:r>
            <a:r>
              <a:rPr lang="en-US" dirty="0"/>
              <a:t>more than once every 24 months. </a:t>
            </a:r>
          </a:p>
          <a:p>
            <a:r>
              <a:rPr lang="en-US" dirty="0"/>
              <a:t>Pay off </a:t>
            </a:r>
            <a:r>
              <a:rPr lang="en-US" b="1" dirty="0"/>
              <a:t>recent and accurate </a:t>
            </a:r>
            <a:r>
              <a:rPr lang="en-US" dirty="0"/>
              <a:t>debt</a:t>
            </a:r>
            <a:r>
              <a:rPr lang="en-US" b="1" dirty="0"/>
              <a:t> </a:t>
            </a:r>
            <a:r>
              <a:rPr lang="en-US" dirty="0"/>
              <a:t>collection accounts (Recent = </a:t>
            </a:r>
            <a:r>
              <a:rPr lang="en-US" u="sng" dirty="0"/>
              <a:t>3 years or less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9295848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800DE-2D9B-4813-9C46-F787FA9D363C}"/>
              </a:ext>
            </a:extLst>
          </p:cNvPr>
          <p:cNvSpPr>
            <a:spLocks noGrp="1"/>
          </p:cNvSpPr>
          <p:nvPr>
            <p:ph type="title"/>
          </p:nvPr>
        </p:nvSpPr>
        <p:spPr/>
        <p:txBody>
          <a:bodyPr/>
          <a:lstStyle/>
          <a:p>
            <a:r>
              <a:rPr lang="en-US" dirty="0"/>
              <a:t>Submitting Credit Report Disputes</a:t>
            </a:r>
          </a:p>
        </p:txBody>
      </p:sp>
      <p:sp>
        <p:nvSpPr>
          <p:cNvPr id="3" name="Content Placeholder 2">
            <a:extLst>
              <a:ext uri="{FF2B5EF4-FFF2-40B4-BE49-F238E27FC236}">
                <a16:creationId xmlns:a16="http://schemas.microsoft.com/office/drawing/2014/main" id="{BF273667-9D3C-4162-9E48-E72D90BF0E04}"/>
              </a:ext>
            </a:extLst>
          </p:cNvPr>
          <p:cNvSpPr>
            <a:spLocks noGrp="1"/>
          </p:cNvSpPr>
          <p:nvPr>
            <p:ph idx="1"/>
          </p:nvPr>
        </p:nvSpPr>
        <p:spPr/>
        <p:txBody>
          <a:bodyPr>
            <a:normAutofit/>
          </a:bodyPr>
          <a:lstStyle/>
          <a:p>
            <a:r>
              <a:rPr lang="en-US" dirty="0">
                <a:solidFill>
                  <a:schemeClr val="tx1">
                    <a:lumMod val="85000"/>
                    <a:lumOff val="15000"/>
                  </a:schemeClr>
                </a:solidFill>
              </a:rPr>
              <a:t>Incorrect information on the credit report can be disputed.</a:t>
            </a:r>
          </a:p>
          <a:p>
            <a:pPr lvl="1"/>
            <a:r>
              <a:rPr lang="en-US" dirty="0">
                <a:solidFill>
                  <a:schemeClr val="tx1">
                    <a:lumMod val="85000"/>
                    <a:lumOff val="15000"/>
                  </a:schemeClr>
                </a:solidFill>
              </a:rPr>
              <a:t>Accurate information cannot be deleted via dispute. </a:t>
            </a:r>
          </a:p>
          <a:p>
            <a:r>
              <a:rPr lang="en-US" dirty="0">
                <a:solidFill>
                  <a:schemeClr val="tx1">
                    <a:lumMod val="85000"/>
                    <a:lumOff val="15000"/>
                  </a:schemeClr>
                </a:solidFill>
              </a:rPr>
              <a:t>Submit a dispute online (see below) or </a:t>
            </a:r>
            <a:r>
              <a:rPr lang="en-US" dirty="0">
                <a:solidFill>
                  <a:schemeClr val="tx1">
                    <a:lumMod val="85000"/>
                    <a:lumOff val="15000"/>
                  </a:schemeClr>
                </a:solidFill>
                <a:hlinkClick r:id="rId2">
                  <a:extLst>
                    <a:ext uri="{A12FA001-AC4F-418D-AE19-62706E023703}">
                      <ahyp:hlinkClr xmlns:ahyp="http://schemas.microsoft.com/office/drawing/2018/hyperlinkcolor" val="tx"/>
                    </a:ext>
                  </a:extLst>
                </a:hlinkClick>
              </a:rPr>
              <a:t>dispute by mail</a:t>
            </a:r>
            <a:r>
              <a:rPr lang="en-US" dirty="0">
                <a:solidFill>
                  <a:schemeClr val="tx1">
                    <a:lumMod val="85000"/>
                    <a:lumOff val="15000"/>
                  </a:schemeClr>
                </a:solidFill>
              </a:rPr>
              <a:t>.</a:t>
            </a:r>
          </a:p>
          <a:p>
            <a:r>
              <a:rPr lang="en-US" dirty="0">
                <a:solidFill>
                  <a:schemeClr val="tx1">
                    <a:lumMod val="85000"/>
                    <a:lumOff val="15000"/>
                  </a:schemeClr>
                </a:solidFill>
              </a:rPr>
              <a:t>You can submit disputes and track the results via the bureau websites:</a:t>
            </a:r>
          </a:p>
          <a:p>
            <a:pPr lvl="1"/>
            <a:r>
              <a:rPr lang="en-US" dirty="0">
                <a:solidFill>
                  <a:srgbClr val="1F305B"/>
                </a:solidFill>
                <a:highlight>
                  <a:srgbClr val="E8CEDA"/>
                </a:highlight>
              </a:rPr>
              <a:t>TransUnion: </a:t>
            </a:r>
            <a:r>
              <a:rPr lang="en-US" dirty="0">
                <a:solidFill>
                  <a:srgbClr val="1F305B"/>
                </a:solidFill>
                <a:highlight>
                  <a:srgbClr val="E8CEDA"/>
                </a:highlight>
                <a:hlinkClick r:id="rId3">
                  <a:extLst>
                    <a:ext uri="{A12FA001-AC4F-418D-AE19-62706E023703}">
                      <ahyp:hlinkClr xmlns:ahyp="http://schemas.microsoft.com/office/drawing/2018/hyperlinkcolor" val="tx"/>
                    </a:ext>
                  </a:extLst>
                </a:hlinkClick>
              </a:rPr>
              <a:t>https://www.transunion.com/dispute</a:t>
            </a:r>
            <a:r>
              <a:rPr lang="en-US" dirty="0">
                <a:solidFill>
                  <a:srgbClr val="1F305B"/>
                </a:solidFill>
                <a:highlight>
                  <a:srgbClr val="E8CEDA"/>
                </a:highlight>
              </a:rPr>
              <a:t> </a:t>
            </a:r>
          </a:p>
          <a:p>
            <a:pPr lvl="1"/>
            <a:r>
              <a:rPr lang="en-US" dirty="0">
                <a:solidFill>
                  <a:srgbClr val="1F305B"/>
                </a:solidFill>
                <a:highlight>
                  <a:srgbClr val="E8CEDA"/>
                </a:highlight>
              </a:rPr>
              <a:t>Experian: </a:t>
            </a:r>
            <a:r>
              <a:rPr lang="en-US" dirty="0">
                <a:solidFill>
                  <a:srgbClr val="1F305B"/>
                </a:solidFill>
                <a:highlight>
                  <a:srgbClr val="E8CEDA"/>
                </a:highlight>
                <a:hlinkClick r:id="rId4">
                  <a:extLst>
                    <a:ext uri="{A12FA001-AC4F-418D-AE19-62706E023703}">
                      <ahyp:hlinkClr xmlns:ahyp="http://schemas.microsoft.com/office/drawing/2018/hyperlinkcolor" val="tx"/>
                    </a:ext>
                  </a:extLst>
                </a:hlinkClick>
              </a:rPr>
              <a:t>https://www.experian.com/dispute</a:t>
            </a:r>
            <a:r>
              <a:rPr lang="en-US" dirty="0">
                <a:solidFill>
                  <a:srgbClr val="1F305B"/>
                </a:solidFill>
                <a:highlight>
                  <a:srgbClr val="E8CEDA"/>
                </a:highlight>
              </a:rPr>
              <a:t> </a:t>
            </a:r>
          </a:p>
          <a:p>
            <a:pPr lvl="1"/>
            <a:r>
              <a:rPr lang="en-US" dirty="0">
                <a:solidFill>
                  <a:srgbClr val="1F305B"/>
                </a:solidFill>
                <a:highlight>
                  <a:srgbClr val="E8CEDA"/>
                </a:highlight>
              </a:rPr>
              <a:t>Equifax: </a:t>
            </a:r>
            <a:r>
              <a:rPr lang="en-US" dirty="0">
                <a:solidFill>
                  <a:srgbClr val="1F305B"/>
                </a:solidFill>
                <a:highlight>
                  <a:srgbClr val="E8CEDA"/>
                </a:highlight>
                <a:hlinkClick r:id="rId5">
                  <a:extLst>
                    <a:ext uri="{A12FA001-AC4F-418D-AE19-62706E023703}">
                      <ahyp:hlinkClr xmlns:ahyp="http://schemas.microsoft.com/office/drawing/2018/hyperlinkcolor" val="tx"/>
                    </a:ext>
                  </a:extLst>
                </a:hlinkClick>
              </a:rPr>
              <a:t>https://www.equifax.com/personal/credit-report-services/credit-dispute/</a:t>
            </a:r>
            <a:r>
              <a:rPr lang="en-US" dirty="0">
                <a:solidFill>
                  <a:srgbClr val="1F305B"/>
                </a:solidFill>
                <a:highlight>
                  <a:srgbClr val="E8CEDA"/>
                </a:highlight>
              </a:rPr>
              <a:t>  </a:t>
            </a:r>
          </a:p>
          <a:p>
            <a:r>
              <a:rPr lang="en-US" dirty="0">
                <a:solidFill>
                  <a:schemeClr val="tx1">
                    <a:lumMod val="85000"/>
                    <a:lumOff val="15000"/>
                  </a:schemeClr>
                </a:solidFill>
              </a:rPr>
              <a:t>The bureaus have 30 days to investigate a dispute and update credit reports if the information is incorrect.</a:t>
            </a:r>
          </a:p>
          <a:p>
            <a:endParaRPr lang="en-US" dirty="0"/>
          </a:p>
        </p:txBody>
      </p:sp>
    </p:spTree>
    <p:extLst>
      <p:ext uri="{BB962C8B-B14F-4D97-AF65-F5344CB8AC3E}">
        <p14:creationId xmlns:p14="http://schemas.microsoft.com/office/powerpoint/2010/main" val="33458189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6A466-0BAC-47A3-8BF2-C9660B7DD274}"/>
              </a:ext>
            </a:extLst>
          </p:cNvPr>
          <p:cNvSpPr>
            <a:spLocks noGrp="1"/>
          </p:cNvSpPr>
          <p:nvPr>
            <p:ph type="title"/>
          </p:nvPr>
        </p:nvSpPr>
        <p:spPr/>
        <p:txBody>
          <a:bodyPr/>
          <a:lstStyle/>
          <a:p>
            <a:r>
              <a:rPr lang="en-US" dirty="0"/>
              <a:t>Young Adults and New Users</a:t>
            </a:r>
          </a:p>
        </p:txBody>
      </p:sp>
      <p:sp>
        <p:nvSpPr>
          <p:cNvPr id="3" name="Content Placeholder 2">
            <a:extLst>
              <a:ext uri="{FF2B5EF4-FFF2-40B4-BE49-F238E27FC236}">
                <a16:creationId xmlns:a16="http://schemas.microsoft.com/office/drawing/2014/main" id="{195DE6B8-DF26-44BB-A328-D68707CA8200}"/>
              </a:ext>
            </a:extLst>
          </p:cNvPr>
          <p:cNvSpPr>
            <a:spLocks noGrp="1"/>
          </p:cNvSpPr>
          <p:nvPr>
            <p:ph idx="1"/>
          </p:nvPr>
        </p:nvSpPr>
        <p:spPr/>
        <p:txBody>
          <a:bodyPr>
            <a:normAutofit fontScale="92500" lnSpcReduction="10000"/>
          </a:bodyPr>
          <a:lstStyle/>
          <a:p>
            <a:r>
              <a:rPr lang="en-US" dirty="0"/>
              <a:t>Credit Tips for Young Adults:</a:t>
            </a:r>
          </a:p>
          <a:p>
            <a:pPr lvl="1"/>
            <a:r>
              <a:rPr lang="en-US" dirty="0"/>
              <a:t>After reaching age 18, a consumer can access </a:t>
            </a:r>
            <a:r>
              <a:rPr lang="en-US" dirty="0">
                <a:highlight>
                  <a:srgbClr val="E8CEDA"/>
                </a:highlight>
                <a:hlinkClick r:id="rId2"/>
              </a:rPr>
              <a:t>www.annualcreditreport.com</a:t>
            </a:r>
            <a:r>
              <a:rPr lang="en-US" dirty="0"/>
              <a:t>.</a:t>
            </a:r>
          </a:p>
          <a:p>
            <a:pPr lvl="1"/>
            <a:r>
              <a:rPr lang="en-US" dirty="0"/>
              <a:t>The first time a young adult shops for a credit card, they should get help from a parent, mentor or financial coach, comparing interest rates and annual fees.</a:t>
            </a:r>
          </a:p>
          <a:p>
            <a:pPr lvl="1"/>
            <a:r>
              <a:rPr lang="en-US" dirty="0"/>
              <a:t>Federal PLUS loans and private student loans require a credit check that often excludes young adults from borrowing.</a:t>
            </a:r>
          </a:p>
          <a:p>
            <a:r>
              <a:rPr lang="en-US" dirty="0"/>
              <a:t>Cosigning, and Authorized Users: </a:t>
            </a:r>
            <a:r>
              <a:rPr lang="en-US" dirty="0">
                <a:solidFill>
                  <a:srgbClr val="1F305B"/>
                </a:solidFill>
                <a:highlight>
                  <a:srgbClr val="E8CEDA"/>
                </a:highlight>
              </a:rPr>
              <a:t>Co-sign with Caution!</a:t>
            </a:r>
            <a:endParaRPr lang="en-US" dirty="0"/>
          </a:p>
          <a:p>
            <a:pPr lvl="1"/>
            <a:r>
              <a:rPr lang="en-US" dirty="0"/>
              <a:t>When a parent cosigns or authorizes a credit card for a child, any positive credit behavior will be shared by both parties, making this an option for credit building.</a:t>
            </a:r>
          </a:p>
          <a:p>
            <a:pPr lvl="1"/>
            <a:r>
              <a:rPr lang="en-US" dirty="0"/>
              <a:t>Conversely, any negative credit activity will hurt the borrower and the cosigner’s credit history and affect both parties’ chances of getting a job and an apartment. </a:t>
            </a:r>
            <a:endParaRPr lang="en-US" b="1" dirty="0">
              <a:solidFill>
                <a:srgbClr val="1F305B"/>
              </a:solidFill>
              <a:highlight>
                <a:srgbClr val="E8CEDA"/>
              </a:highlight>
            </a:endParaRPr>
          </a:p>
        </p:txBody>
      </p:sp>
    </p:spTree>
    <p:extLst>
      <p:ext uri="{BB962C8B-B14F-4D97-AF65-F5344CB8AC3E}">
        <p14:creationId xmlns:p14="http://schemas.microsoft.com/office/powerpoint/2010/main" val="28990186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DF4A3-4945-495B-8220-2E51271E0B72}"/>
              </a:ext>
            </a:extLst>
          </p:cNvPr>
          <p:cNvSpPr>
            <a:spLocks noGrp="1"/>
          </p:cNvSpPr>
          <p:nvPr>
            <p:ph type="title"/>
          </p:nvPr>
        </p:nvSpPr>
        <p:spPr/>
        <p:txBody>
          <a:bodyPr/>
          <a:lstStyle/>
          <a:p>
            <a:r>
              <a:rPr lang="en-US" dirty="0"/>
              <a:t>Credit Building Tools</a:t>
            </a:r>
          </a:p>
        </p:txBody>
      </p:sp>
      <p:sp>
        <p:nvSpPr>
          <p:cNvPr id="3" name="Content Placeholder 2">
            <a:extLst>
              <a:ext uri="{FF2B5EF4-FFF2-40B4-BE49-F238E27FC236}">
                <a16:creationId xmlns:a16="http://schemas.microsoft.com/office/drawing/2014/main" id="{6CB55033-62E7-47A6-907A-A016B34AE210}"/>
              </a:ext>
            </a:extLst>
          </p:cNvPr>
          <p:cNvSpPr>
            <a:spLocks noGrp="1"/>
          </p:cNvSpPr>
          <p:nvPr>
            <p:ph idx="1"/>
          </p:nvPr>
        </p:nvSpPr>
        <p:spPr/>
        <p:txBody>
          <a:bodyPr>
            <a:normAutofit fontScale="92500" lnSpcReduction="20000"/>
          </a:bodyPr>
          <a:lstStyle/>
          <a:p>
            <a:r>
              <a:rPr lang="en-US" dirty="0">
                <a:solidFill>
                  <a:schemeClr val="tx1">
                    <a:lumMod val="85000"/>
                    <a:lumOff val="15000"/>
                  </a:schemeClr>
                </a:solidFill>
              </a:rPr>
              <a:t>Below are some helpful products to help begin building credit.  </a:t>
            </a:r>
          </a:p>
          <a:p>
            <a:r>
              <a:rPr lang="en-US" dirty="0">
                <a:solidFill>
                  <a:schemeClr val="tx1">
                    <a:lumMod val="85000"/>
                    <a:lumOff val="15000"/>
                  </a:schemeClr>
                </a:solidFill>
              </a:rPr>
              <a:t>Secured credit card – Cash must be deposited as collateral. The card is used and paid back monthly with interest. Be wary of fees, and make sure the card reports to the credit bureaus before opening.</a:t>
            </a:r>
          </a:p>
          <a:p>
            <a:r>
              <a:rPr lang="en-US" dirty="0">
                <a:solidFill>
                  <a:schemeClr val="tx1">
                    <a:lumMod val="85000"/>
                    <a:lumOff val="15000"/>
                  </a:schemeClr>
                </a:solidFill>
              </a:rPr>
              <a:t>Credit builder loans – Some credit unions, like Lower East Side People’s FCU, offer credit building loans for their members. Loans are small and payments are reported to the credit unions. </a:t>
            </a:r>
          </a:p>
          <a:p>
            <a:r>
              <a:rPr lang="en-US" dirty="0">
                <a:solidFill>
                  <a:schemeClr val="tx1">
                    <a:lumMod val="85000"/>
                    <a:lumOff val="15000"/>
                  </a:schemeClr>
                </a:solidFill>
              </a:rPr>
              <a:t>Retail store cards – Department store and gas companies have more lenient approval requirements. Be careful of low credit limits and high interest and avoid applying for more than 1-2 cards at a time. </a:t>
            </a:r>
          </a:p>
          <a:p>
            <a:r>
              <a:rPr lang="en-US" dirty="0">
                <a:solidFill>
                  <a:schemeClr val="tx1">
                    <a:lumMod val="85000"/>
                    <a:lumOff val="15000"/>
                  </a:schemeClr>
                </a:solidFill>
              </a:rPr>
              <a:t>Building good credit takes time. It may </a:t>
            </a:r>
            <a:r>
              <a:rPr lang="en-US" dirty="0"/>
              <a:t>take 1-2 years to “graduate” from these products to regular credit. Avoid scams that promise to instantly fix your credit for a fee.</a:t>
            </a:r>
          </a:p>
          <a:p>
            <a:endParaRPr lang="en-US" dirty="0"/>
          </a:p>
        </p:txBody>
      </p:sp>
    </p:spTree>
    <p:extLst>
      <p:ext uri="{BB962C8B-B14F-4D97-AF65-F5344CB8AC3E}">
        <p14:creationId xmlns:p14="http://schemas.microsoft.com/office/powerpoint/2010/main" val="1505435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34317-2596-4288-B0C4-6FCE00B1E171}"/>
              </a:ext>
            </a:extLst>
          </p:cNvPr>
          <p:cNvSpPr>
            <a:spLocks noGrp="1"/>
          </p:cNvSpPr>
          <p:nvPr>
            <p:ph type="title"/>
          </p:nvPr>
        </p:nvSpPr>
        <p:spPr/>
        <p:txBody>
          <a:bodyPr/>
          <a:lstStyle/>
          <a:p>
            <a:r>
              <a:rPr lang="en-US" dirty="0"/>
              <a:t>Student Loan Impact on the Factors of Credit</a:t>
            </a:r>
          </a:p>
        </p:txBody>
      </p:sp>
      <p:sp>
        <p:nvSpPr>
          <p:cNvPr id="3" name="Content Placeholder 2">
            <a:extLst>
              <a:ext uri="{FF2B5EF4-FFF2-40B4-BE49-F238E27FC236}">
                <a16:creationId xmlns:a16="http://schemas.microsoft.com/office/drawing/2014/main" id="{2A5A3DDE-110C-4272-98E8-B64ECD5C1DD5}"/>
              </a:ext>
            </a:extLst>
          </p:cNvPr>
          <p:cNvSpPr>
            <a:spLocks noGrp="1"/>
          </p:cNvSpPr>
          <p:nvPr>
            <p:ph idx="1"/>
          </p:nvPr>
        </p:nvSpPr>
        <p:spPr/>
        <p:txBody>
          <a:bodyPr>
            <a:normAutofit lnSpcReduction="10000"/>
          </a:bodyPr>
          <a:lstStyle/>
          <a:p>
            <a:pPr>
              <a:spcBef>
                <a:spcPts val="600"/>
              </a:spcBef>
            </a:pPr>
            <a:r>
              <a:rPr lang="en-US" b="1" dirty="0">
                <a:solidFill>
                  <a:schemeClr val="tx1">
                    <a:lumMod val="75000"/>
                    <a:lumOff val="25000"/>
                  </a:schemeClr>
                </a:solidFill>
              </a:rPr>
              <a:t>Payment History</a:t>
            </a:r>
          </a:p>
          <a:p>
            <a:pPr lvl="1">
              <a:spcBef>
                <a:spcPts val="600"/>
              </a:spcBef>
            </a:pPr>
            <a:r>
              <a:rPr lang="en-US" dirty="0">
                <a:solidFill>
                  <a:schemeClr val="tx1">
                    <a:lumMod val="85000"/>
                    <a:lumOff val="15000"/>
                  </a:schemeClr>
                </a:solidFill>
              </a:rPr>
              <a:t>The right repayment plan is the best tool to prevent delinquency.</a:t>
            </a:r>
          </a:p>
          <a:p>
            <a:pPr lvl="1">
              <a:spcBef>
                <a:spcPts val="600"/>
              </a:spcBef>
            </a:pPr>
            <a:r>
              <a:rPr lang="en-US" dirty="0">
                <a:solidFill>
                  <a:schemeClr val="tx1">
                    <a:lumMod val="85000"/>
                    <a:lumOff val="15000"/>
                  </a:schemeClr>
                </a:solidFill>
              </a:rPr>
              <a:t>Setting up auto-debit reduces likelihood of delinquency and comes with a 0.25 percentage point reduction in interest.</a:t>
            </a:r>
          </a:p>
          <a:p>
            <a:pPr>
              <a:spcBef>
                <a:spcPts val="600"/>
              </a:spcBef>
            </a:pPr>
            <a:r>
              <a:rPr lang="en-US" b="1" dirty="0">
                <a:solidFill>
                  <a:schemeClr val="tx1">
                    <a:lumMod val="85000"/>
                    <a:lumOff val="15000"/>
                  </a:schemeClr>
                </a:solidFill>
              </a:rPr>
              <a:t>Utilization Ratio and High Loan Balances</a:t>
            </a:r>
          </a:p>
          <a:p>
            <a:pPr lvl="1">
              <a:spcBef>
                <a:spcPts val="600"/>
              </a:spcBef>
            </a:pPr>
            <a:r>
              <a:rPr lang="en-US" dirty="0">
                <a:solidFill>
                  <a:schemeClr val="tx1">
                    <a:lumMod val="85000"/>
                    <a:lumOff val="15000"/>
                  </a:schemeClr>
                </a:solidFill>
              </a:rPr>
              <a:t>Student loans are not included in the borrower’s utilization ratio. </a:t>
            </a:r>
          </a:p>
          <a:p>
            <a:pPr lvl="1">
              <a:spcBef>
                <a:spcPts val="600"/>
              </a:spcBef>
            </a:pPr>
            <a:r>
              <a:rPr lang="en-US" b="1" dirty="0">
                <a:solidFill>
                  <a:schemeClr val="tx1">
                    <a:lumMod val="85000"/>
                    <a:lumOff val="15000"/>
                  </a:schemeClr>
                </a:solidFill>
              </a:rPr>
              <a:t>Negative amortization</a:t>
            </a:r>
            <a:r>
              <a:rPr lang="en-US" dirty="0">
                <a:solidFill>
                  <a:schemeClr val="tx1">
                    <a:lumMod val="85000"/>
                    <a:lumOff val="15000"/>
                  </a:schemeClr>
                </a:solidFill>
              </a:rPr>
              <a:t>, or the increase in the principal balance of a loan caused by a failure to cover the interest due on that loan, can cause sudden drops in the credit score. </a:t>
            </a:r>
          </a:p>
          <a:p>
            <a:pPr lvl="1">
              <a:spcBef>
                <a:spcPts val="600"/>
              </a:spcBef>
            </a:pPr>
            <a:r>
              <a:rPr lang="en-US" dirty="0">
                <a:solidFill>
                  <a:schemeClr val="tx1">
                    <a:lumMod val="85000"/>
                    <a:lumOff val="15000"/>
                  </a:schemeClr>
                </a:solidFill>
              </a:rPr>
              <a:t>One way to prevent negative amortization is </a:t>
            </a:r>
            <a:r>
              <a:rPr lang="en-US" b="1" dirty="0">
                <a:solidFill>
                  <a:schemeClr val="tx1">
                    <a:lumMod val="85000"/>
                    <a:lumOff val="15000"/>
                  </a:schemeClr>
                </a:solidFill>
              </a:rPr>
              <a:t>to avoid interest capitalization</a:t>
            </a:r>
            <a:r>
              <a:rPr lang="en-US" dirty="0">
                <a:solidFill>
                  <a:schemeClr val="tx1">
                    <a:lumMod val="85000"/>
                    <a:lumOff val="15000"/>
                  </a:schemeClr>
                </a:solidFill>
              </a:rPr>
              <a:t>, which is triggered most frequently by plan changes, deferments and forbearances.</a:t>
            </a:r>
          </a:p>
        </p:txBody>
      </p:sp>
    </p:spTree>
    <p:extLst>
      <p:ext uri="{BB962C8B-B14F-4D97-AF65-F5344CB8AC3E}">
        <p14:creationId xmlns:p14="http://schemas.microsoft.com/office/powerpoint/2010/main" val="21596567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348096-4BF2-48B4-A984-07845DC6816C}"/>
              </a:ext>
            </a:extLst>
          </p:cNvPr>
          <p:cNvSpPr>
            <a:spLocks noGrp="1"/>
          </p:cNvSpPr>
          <p:nvPr>
            <p:ph type="title"/>
          </p:nvPr>
        </p:nvSpPr>
        <p:spPr/>
        <p:txBody>
          <a:bodyPr/>
          <a:lstStyle/>
          <a:p>
            <a:r>
              <a:rPr lang="en-US" dirty="0"/>
              <a:t>Default, Rehabilitation, and Credit Reports </a:t>
            </a:r>
          </a:p>
        </p:txBody>
      </p:sp>
      <p:sp>
        <p:nvSpPr>
          <p:cNvPr id="3" name="Content Placeholder 2">
            <a:extLst>
              <a:ext uri="{FF2B5EF4-FFF2-40B4-BE49-F238E27FC236}">
                <a16:creationId xmlns:a16="http://schemas.microsoft.com/office/drawing/2014/main" id="{FC8A1E71-DBF4-467A-8D1A-D7AB8C509703}"/>
              </a:ext>
            </a:extLst>
          </p:cNvPr>
          <p:cNvSpPr>
            <a:spLocks noGrp="1"/>
          </p:cNvSpPr>
          <p:nvPr>
            <p:ph idx="1"/>
          </p:nvPr>
        </p:nvSpPr>
        <p:spPr/>
        <p:txBody>
          <a:bodyPr>
            <a:normAutofit fontScale="92500"/>
          </a:bodyPr>
          <a:lstStyle/>
          <a:p>
            <a:pPr>
              <a:spcBef>
                <a:spcPts val="600"/>
              </a:spcBef>
            </a:pPr>
            <a:r>
              <a:rPr lang="en-US" dirty="0"/>
              <a:t>Derogatory Status</a:t>
            </a:r>
          </a:p>
          <a:p>
            <a:pPr lvl="1">
              <a:spcBef>
                <a:spcPts val="600"/>
              </a:spcBef>
            </a:pPr>
            <a:r>
              <a:rPr lang="en-US" dirty="0"/>
              <a:t>Delinquency is past due payment. Default occurs after 270 days of delinquency. Both are derogatory statuses. </a:t>
            </a:r>
          </a:p>
          <a:p>
            <a:pPr lvl="1">
              <a:spcBef>
                <a:spcPts val="600"/>
              </a:spcBef>
            </a:pPr>
            <a:r>
              <a:rPr lang="en-US" dirty="0"/>
              <a:t>Both statuses negatively impact on the credit score, and both typically remain on the report for 7 years.</a:t>
            </a:r>
          </a:p>
          <a:p>
            <a:pPr>
              <a:spcBef>
                <a:spcPts val="600"/>
              </a:spcBef>
            </a:pPr>
            <a:r>
              <a:rPr lang="en-US" dirty="0"/>
              <a:t>Rehabilitation</a:t>
            </a:r>
          </a:p>
          <a:p>
            <a:pPr lvl="1"/>
            <a:r>
              <a:rPr lang="en-US" dirty="0">
                <a:solidFill>
                  <a:schemeClr val="tx1">
                    <a:lumMod val="85000"/>
                    <a:lumOff val="15000"/>
                  </a:schemeClr>
                </a:solidFill>
              </a:rPr>
              <a:t>There are two methods to cure loan default: Rehabilitation and Consolidation.</a:t>
            </a:r>
          </a:p>
          <a:p>
            <a:pPr lvl="1"/>
            <a:r>
              <a:rPr lang="en-US" b="1" dirty="0">
                <a:solidFill>
                  <a:schemeClr val="tx1">
                    <a:lumMod val="85000"/>
                    <a:lumOff val="15000"/>
                  </a:schemeClr>
                </a:solidFill>
              </a:rPr>
              <a:t>Rehabilitation is relatively better for your credit </a:t>
            </a:r>
            <a:r>
              <a:rPr lang="en-US" dirty="0"/>
              <a:t>report because it erases the default notation from your credit record. Consolidation does not. The delinquency information remains for 7 years in both cases.</a:t>
            </a:r>
          </a:p>
          <a:p>
            <a:pPr lvl="1"/>
            <a:r>
              <a:rPr lang="en-US" dirty="0"/>
              <a:t>Rehabilitation can generate &gt;100 increase in the borrower’s credit score, under ideal conditions. </a:t>
            </a:r>
          </a:p>
        </p:txBody>
      </p:sp>
    </p:spTree>
    <p:extLst>
      <p:ext uri="{BB962C8B-B14F-4D97-AF65-F5344CB8AC3E}">
        <p14:creationId xmlns:p14="http://schemas.microsoft.com/office/powerpoint/2010/main" val="4742068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C2113-DAA3-4375-8D8D-33F00A543FBD}"/>
              </a:ext>
            </a:extLst>
          </p:cNvPr>
          <p:cNvSpPr>
            <a:spLocks noGrp="1"/>
          </p:cNvSpPr>
          <p:nvPr>
            <p:ph type="title"/>
          </p:nvPr>
        </p:nvSpPr>
        <p:spPr/>
        <p:txBody>
          <a:bodyPr/>
          <a:lstStyle/>
          <a:p>
            <a:r>
              <a:rPr lang="en-US" dirty="0"/>
              <a:t>Non-Student Debt Repayment Planning</a:t>
            </a:r>
          </a:p>
        </p:txBody>
      </p:sp>
      <p:sp>
        <p:nvSpPr>
          <p:cNvPr id="3" name="Content Placeholder 2">
            <a:extLst>
              <a:ext uri="{FF2B5EF4-FFF2-40B4-BE49-F238E27FC236}">
                <a16:creationId xmlns:a16="http://schemas.microsoft.com/office/drawing/2014/main" id="{B47D62DF-5C01-4741-BCC8-CCC91F5E8E61}"/>
              </a:ext>
            </a:extLst>
          </p:cNvPr>
          <p:cNvSpPr>
            <a:spLocks noGrp="1"/>
          </p:cNvSpPr>
          <p:nvPr>
            <p:ph idx="1"/>
          </p:nvPr>
        </p:nvSpPr>
        <p:spPr>
          <a:xfrm>
            <a:off x="533400" y="1548384"/>
            <a:ext cx="8077200" cy="4500563"/>
          </a:xfrm>
        </p:spPr>
        <p:txBody>
          <a:bodyPr>
            <a:normAutofit fontScale="92500"/>
          </a:bodyPr>
          <a:lstStyle/>
          <a:p>
            <a:r>
              <a:rPr lang="en-US" dirty="0"/>
              <a:t>In addition to repaying student loans, clients may need a holistic debt repayment strategy that includes credit cards, car loans, private student loans, and collection debt, etc.</a:t>
            </a:r>
          </a:p>
          <a:p>
            <a:r>
              <a:rPr lang="en-US" dirty="0">
                <a:solidFill>
                  <a:srgbClr val="1F305B"/>
                </a:solidFill>
                <a:highlight>
                  <a:srgbClr val="E8CEDA"/>
                </a:highlight>
                <a:hlinkClick r:id="rId2">
                  <a:extLst>
                    <a:ext uri="{A12FA001-AC4F-418D-AE19-62706E023703}">
                      <ahyp:hlinkClr xmlns:ahyp="http://schemas.microsoft.com/office/drawing/2018/hyperlinkcolor" val="tx"/>
                    </a:ext>
                  </a:extLst>
                </a:hlinkClick>
              </a:rPr>
              <a:t>Unbury.me </a:t>
            </a:r>
            <a:r>
              <a:rPr lang="en-US" dirty="0"/>
              <a:t>is a simple debt repayment planner tool that can be used during counseling sessions using the following steps:</a:t>
            </a:r>
          </a:p>
          <a:p>
            <a:pPr marL="685800" lvl="1" indent="-342900">
              <a:buFont typeface="+mj-lt"/>
              <a:buAutoNum type="arabicPeriod"/>
            </a:pPr>
            <a:r>
              <a:rPr lang="en-US" dirty="0"/>
              <a:t>Click the pink plus button to enter each account from credit report summary.</a:t>
            </a:r>
          </a:p>
          <a:p>
            <a:pPr marL="685800" lvl="1" indent="-342900">
              <a:buFont typeface="+mj-lt"/>
              <a:buAutoNum type="arabicPeriod"/>
            </a:pPr>
            <a:r>
              <a:rPr lang="en-US" dirty="0"/>
              <a:t>Select the Avalanche or Snowball method. </a:t>
            </a:r>
          </a:p>
          <a:p>
            <a:pPr lvl="2"/>
            <a:r>
              <a:rPr lang="en-US" dirty="0"/>
              <a:t>Avalanche and Snowball refers to the order in which loans are paid off, either starting with highest interest rate, or lowest principal. The Avalanche method results in the least amount of interest paid. The Snowball method results in paying off smaller loans faster.</a:t>
            </a:r>
          </a:p>
          <a:p>
            <a:pPr marL="685800" lvl="1" indent="-342900">
              <a:buFont typeface="+mj-lt"/>
              <a:buAutoNum type="arabicPeriod"/>
            </a:pPr>
            <a:r>
              <a:rPr lang="en-US" dirty="0"/>
              <a:t>Increase the monthly payment according to budget.</a:t>
            </a:r>
          </a:p>
          <a:p>
            <a:pPr marL="685800" lvl="1" indent="-342900">
              <a:buFont typeface="+mj-lt"/>
              <a:buAutoNum type="arabicPeriod"/>
            </a:pPr>
            <a:r>
              <a:rPr lang="en-US" dirty="0"/>
              <a:t>Unbury.me will calculate total debt and generate a repayment plan.</a:t>
            </a:r>
          </a:p>
          <a:p>
            <a:endParaRPr lang="en-US" dirty="0"/>
          </a:p>
        </p:txBody>
      </p:sp>
    </p:spTree>
    <p:extLst>
      <p:ext uri="{BB962C8B-B14F-4D97-AF65-F5344CB8AC3E}">
        <p14:creationId xmlns:p14="http://schemas.microsoft.com/office/powerpoint/2010/main" val="33561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4F377-CB48-4CA5-8D6F-C6718BDABD3F}"/>
              </a:ext>
            </a:extLst>
          </p:cNvPr>
          <p:cNvSpPr>
            <a:spLocks noGrp="1"/>
          </p:cNvSpPr>
          <p:nvPr>
            <p:ph type="title"/>
          </p:nvPr>
        </p:nvSpPr>
        <p:spPr/>
        <p:txBody>
          <a:bodyPr/>
          <a:lstStyle/>
          <a:p>
            <a:r>
              <a:rPr lang="en-US" dirty="0"/>
              <a:t>What is Credit?</a:t>
            </a:r>
          </a:p>
        </p:txBody>
      </p:sp>
      <p:sp>
        <p:nvSpPr>
          <p:cNvPr id="3" name="Content Placeholder 2">
            <a:extLst>
              <a:ext uri="{FF2B5EF4-FFF2-40B4-BE49-F238E27FC236}">
                <a16:creationId xmlns:a16="http://schemas.microsoft.com/office/drawing/2014/main" id="{FF498B8D-B836-477C-87DA-59294F210201}"/>
              </a:ext>
            </a:extLst>
          </p:cNvPr>
          <p:cNvSpPr>
            <a:spLocks noGrp="1"/>
          </p:cNvSpPr>
          <p:nvPr>
            <p:ph idx="1"/>
          </p:nvPr>
        </p:nvSpPr>
        <p:spPr/>
        <p:txBody>
          <a:bodyPr/>
          <a:lstStyle/>
          <a:p>
            <a:pPr marL="342900" indent="-342900">
              <a:buFont typeface="Arial" panose="020B0604020202020204" pitchFamily="34" charset="0"/>
              <a:buChar char="•"/>
            </a:pPr>
            <a:r>
              <a:rPr lang="en-US" sz="2000" dirty="0">
                <a:solidFill>
                  <a:schemeClr val="bg2">
                    <a:lumMod val="10000"/>
                  </a:schemeClr>
                </a:solidFill>
                <a:latin typeface="Barlow" panose="00000500000000000000" pitchFamily="2" charset="0"/>
                <a:cs typeface="Arial" panose="020B0604020202020204" pitchFamily="34" charset="0"/>
              </a:rPr>
              <a:t>Credit is the ability to make purchases and repay them with interest in the future. This is known as </a:t>
            </a:r>
            <a:r>
              <a:rPr lang="en-US" sz="2000" dirty="0">
                <a:latin typeface="Barlow" panose="00000500000000000000" pitchFamily="2" charset="0"/>
              </a:rPr>
              <a:t>buying on credit.</a:t>
            </a:r>
            <a:endParaRPr lang="en-US" sz="2000" dirty="0">
              <a:solidFill>
                <a:schemeClr val="bg2">
                  <a:lumMod val="10000"/>
                </a:schemeClr>
              </a:solidFill>
              <a:latin typeface="Barlow" panose="00000500000000000000" pitchFamily="2" charset="0"/>
              <a:cs typeface="Arial" panose="020B0604020202020204" pitchFamily="34" charset="0"/>
            </a:endParaRPr>
          </a:p>
          <a:p>
            <a:pPr marL="342900" indent="-342900">
              <a:buFont typeface="Arial" panose="020B0604020202020204" pitchFamily="34" charset="0"/>
              <a:buChar char="•"/>
            </a:pPr>
            <a:r>
              <a:rPr lang="en-US" sz="2000" dirty="0">
                <a:latin typeface="Barlow" panose="00000500000000000000" pitchFamily="2" charset="0"/>
              </a:rPr>
              <a:t>The amount of money a consumer has available to borrow is also called credit.</a:t>
            </a:r>
            <a:endParaRPr lang="en-US" sz="2000" dirty="0">
              <a:solidFill>
                <a:schemeClr val="bg2">
                  <a:lumMod val="10000"/>
                </a:schemeClr>
              </a:solidFill>
              <a:latin typeface="Barlow" panose="00000500000000000000" pitchFamily="2" charset="0"/>
              <a:cs typeface="Arial" panose="020B0604020202020204" pitchFamily="34" charset="0"/>
            </a:endParaRPr>
          </a:p>
          <a:p>
            <a:pPr marL="342900" indent="-342900">
              <a:buFont typeface="Arial" panose="020B0604020202020204" pitchFamily="34" charset="0"/>
              <a:buChar char="•"/>
            </a:pPr>
            <a:r>
              <a:rPr lang="en-US" sz="2000" dirty="0">
                <a:solidFill>
                  <a:schemeClr val="bg2">
                    <a:lumMod val="10000"/>
                  </a:schemeClr>
                </a:solidFill>
                <a:latin typeface="Barlow" panose="00000500000000000000" pitchFamily="2" charset="0"/>
              </a:rPr>
              <a:t>Credit also refers to the creditworthiness or credit history of an individual.</a:t>
            </a:r>
          </a:p>
          <a:p>
            <a:pPr marL="342900" indent="-342900">
              <a:buFont typeface="Arial" panose="020B0604020202020204" pitchFamily="34" charset="0"/>
              <a:buChar char="•"/>
            </a:pPr>
            <a:r>
              <a:rPr lang="en-US" sz="2000" dirty="0">
                <a:solidFill>
                  <a:schemeClr val="bg2">
                    <a:lumMod val="10000"/>
                  </a:schemeClr>
                </a:solidFill>
                <a:latin typeface="Barlow" panose="00000500000000000000" pitchFamily="2" charset="0"/>
              </a:rPr>
              <a:t>Credit is a fundamental part of personal financial well-being, and it plays a role in many aspects of a person’s financial life, including:</a:t>
            </a:r>
          </a:p>
          <a:p>
            <a:endParaRPr lang="en-US" dirty="0"/>
          </a:p>
        </p:txBody>
      </p:sp>
      <p:pic>
        <p:nvPicPr>
          <p:cNvPr id="4" name="Picture 3">
            <a:extLst>
              <a:ext uri="{FF2B5EF4-FFF2-40B4-BE49-F238E27FC236}">
                <a16:creationId xmlns:a16="http://schemas.microsoft.com/office/drawing/2014/main" id="{BA9A391B-DA13-426B-B1ED-0B8946D34B7B}"/>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6334" t="51761" r="10423" b="31473"/>
          <a:stretch/>
        </p:blipFill>
        <p:spPr>
          <a:xfrm>
            <a:off x="990600" y="4953000"/>
            <a:ext cx="7010401" cy="1143000"/>
          </a:xfrm>
          <a:prstGeom prst="rect">
            <a:avLst/>
          </a:prstGeom>
        </p:spPr>
      </p:pic>
    </p:spTree>
    <p:extLst>
      <p:ext uri="{BB962C8B-B14F-4D97-AF65-F5344CB8AC3E}">
        <p14:creationId xmlns:p14="http://schemas.microsoft.com/office/powerpoint/2010/main" val="6047940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B5F4C-B9E2-4E81-A7DF-51F2BC844738}"/>
              </a:ext>
            </a:extLst>
          </p:cNvPr>
          <p:cNvSpPr>
            <a:spLocks noGrp="1"/>
          </p:cNvSpPr>
          <p:nvPr>
            <p:ph type="title"/>
          </p:nvPr>
        </p:nvSpPr>
        <p:spPr/>
        <p:txBody>
          <a:bodyPr/>
          <a:lstStyle/>
          <a:p>
            <a:r>
              <a:rPr lang="en-US" dirty="0"/>
              <a:t>Resources and Referrals</a:t>
            </a:r>
          </a:p>
        </p:txBody>
      </p:sp>
      <p:sp>
        <p:nvSpPr>
          <p:cNvPr id="3" name="Content Placeholder 2">
            <a:extLst>
              <a:ext uri="{FF2B5EF4-FFF2-40B4-BE49-F238E27FC236}">
                <a16:creationId xmlns:a16="http://schemas.microsoft.com/office/drawing/2014/main" id="{322626E5-8F17-45F5-8285-243161980DE6}"/>
              </a:ext>
            </a:extLst>
          </p:cNvPr>
          <p:cNvSpPr>
            <a:spLocks noGrp="1"/>
          </p:cNvSpPr>
          <p:nvPr>
            <p:ph idx="1"/>
          </p:nvPr>
        </p:nvSpPr>
        <p:spPr/>
        <p:txBody>
          <a:bodyPr>
            <a:normAutofit/>
          </a:bodyPr>
          <a:lstStyle/>
          <a:p>
            <a:pPr>
              <a:spcBef>
                <a:spcPts val="0"/>
              </a:spcBef>
            </a:pPr>
            <a:r>
              <a:rPr lang="en-US" b="1" dirty="0">
                <a:solidFill>
                  <a:srgbClr val="1F305B"/>
                </a:solidFill>
              </a:rPr>
              <a:t>CFPB Materials and Factsheets </a:t>
            </a:r>
          </a:p>
          <a:p>
            <a:pPr lvl="1">
              <a:spcBef>
                <a:spcPts val="0"/>
              </a:spcBef>
            </a:pPr>
            <a:r>
              <a:rPr lang="en-US" dirty="0">
                <a:solidFill>
                  <a:srgbClr val="1F305B"/>
                </a:solidFill>
                <a:highlight>
                  <a:srgbClr val="E8CEDA"/>
                </a:highlight>
                <a:hlinkClick r:id="rId2">
                  <a:extLst>
                    <a:ext uri="{A12FA001-AC4F-418D-AE19-62706E023703}">
                      <ahyp:hlinkClr xmlns:ahyp="http://schemas.microsoft.com/office/drawing/2018/hyperlinkcolor" val="tx"/>
                    </a:ext>
                  </a:extLst>
                </a:hlinkClick>
              </a:rPr>
              <a:t>CFPB Credit Workbook</a:t>
            </a:r>
            <a:endParaRPr lang="en-US" dirty="0">
              <a:solidFill>
                <a:srgbClr val="1F305B"/>
              </a:solidFill>
              <a:highlight>
                <a:srgbClr val="E8CEDA"/>
              </a:highlight>
            </a:endParaRPr>
          </a:p>
          <a:p>
            <a:pPr lvl="1">
              <a:spcBef>
                <a:spcPts val="0"/>
              </a:spcBef>
            </a:pPr>
            <a:r>
              <a:rPr lang="en-US" dirty="0">
                <a:solidFill>
                  <a:srgbClr val="1F305B"/>
                </a:solidFill>
                <a:highlight>
                  <a:srgbClr val="E8CEDA"/>
                </a:highlight>
                <a:hlinkClick r:id="rId3">
                  <a:extLst>
                    <a:ext uri="{A12FA001-AC4F-418D-AE19-62706E023703}">
                      <ahyp:hlinkClr xmlns:ahyp="http://schemas.microsoft.com/office/drawing/2018/hyperlinkcolor" val="tx"/>
                    </a:ext>
                  </a:extLst>
                </a:hlinkClick>
              </a:rPr>
              <a:t>CFPB “...If You Can’t Pay Your Credit Card” Factsheet</a:t>
            </a:r>
            <a:endParaRPr lang="en-US" dirty="0">
              <a:solidFill>
                <a:srgbClr val="1F305B"/>
              </a:solidFill>
              <a:highlight>
                <a:srgbClr val="E8CEDA"/>
              </a:highlight>
            </a:endParaRPr>
          </a:p>
          <a:p>
            <a:pPr lvl="1">
              <a:spcBef>
                <a:spcPts val="0"/>
              </a:spcBef>
            </a:pPr>
            <a:r>
              <a:rPr lang="en-US" dirty="0">
                <a:solidFill>
                  <a:srgbClr val="1F305B"/>
                </a:solidFill>
                <a:highlight>
                  <a:srgbClr val="E8CEDA"/>
                </a:highlight>
                <a:hlinkClick r:id="rId4">
                  <a:extLst>
                    <a:ext uri="{A12FA001-AC4F-418D-AE19-62706E023703}">
                      <ahyp:hlinkClr xmlns:ahyp="http://schemas.microsoft.com/office/drawing/2018/hyperlinkcolor" val="tx"/>
                    </a:ext>
                  </a:extLst>
                </a:hlinkClick>
              </a:rPr>
              <a:t>CFPB “Build Credit from Scratch” Factsheet</a:t>
            </a:r>
            <a:endParaRPr lang="en-US" dirty="0">
              <a:solidFill>
                <a:srgbClr val="1F305B"/>
              </a:solidFill>
              <a:highlight>
                <a:srgbClr val="E8CEDA"/>
              </a:highlight>
            </a:endParaRPr>
          </a:p>
          <a:p>
            <a:pPr lvl="1">
              <a:spcBef>
                <a:spcPts val="0"/>
              </a:spcBef>
            </a:pPr>
            <a:r>
              <a:rPr lang="en-US" dirty="0">
                <a:solidFill>
                  <a:srgbClr val="1F305B"/>
                </a:solidFill>
                <a:highlight>
                  <a:srgbClr val="E8CEDA"/>
                </a:highlight>
                <a:hlinkClick r:id="rId5">
                  <a:extLst>
                    <a:ext uri="{A12FA001-AC4F-418D-AE19-62706E023703}">
                      <ahyp:hlinkClr xmlns:ahyp="http://schemas.microsoft.com/office/drawing/2018/hyperlinkcolor" val="tx"/>
                    </a:ext>
                  </a:extLst>
                </a:hlinkClick>
              </a:rPr>
              <a:t>CFPB “How to Rebuild Your Credit” Factsheet</a:t>
            </a:r>
            <a:endParaRPr lang="en-US" dirty="0">
              <a:solidFill>
                <a:srgbClr val="1F305B"/>
              </a:solidFill>
              <a:highlight>
                <a:srgbClr val="E8CEDA"/>
              </a:highlight>
            </a:endParaRPr>
          </a:p>
          <a:p>
            <a:pPr lvl="1">
              <a:spcBef>
                <a:spcPts val="0"/>
              </a:spcBef>
            </a:pPr>
            <a:r>
              <a:rPr lang="en-US" dirty="0">
                <a:solidFill>
                  <a:srgbClr val="1F305B"/>
                </a:solidFill>
                <a:highlight>
                  <a:srgbClr val="E8CEDA"/>
                </a:highlight>
                <a:hlinkClick r:id="rId6">
                  <a:extLst>
                    <a:ext uri="{A12FA001-AC4F-418D-AE19-62706E023703}">
                      <ahyp:hlinkClr xmlns:ahyp="http://schemas.microsoft.com/office/drawing/2018/hyperlinkcolor" val="tx"/>
                    </a:ext>
                  </a:extLst>
                </a:hlinkClick>
              </a:rPr>
              <a:t>CFPB “Where to Find a Free Credit Score” Factsheet</a:t>
            </a:r>
            <a:endParaRPr lang="en-US" dirty="0">
              <a:solidFill>
                <a:srgbClr val="1F305B"/>
              </a:solidFill>
              <a:highlight>
                <a:srgbClr val="E8CEDA"/>
              </a:highlight>
            </a:endParaRPr>
          </a:p>
          <a:p>
            <a:pPr>
              <a:spcBef>
                <a:spcPts val="0"/>
              </a:spcBef>
            </a:pPr>
            <a:r>
              <a:rPr lang="en-US" dirty="0"/>
              <a:t>For old collections or </a:t>
            </a:r>
            <a:r>
              <a:rPr lang="en-US" u="sng" dirty="0"/>
              <a:t>any debt collection problems</a:t>
            </a:r>
            <a:r>
              <a:rPr lang="en-US" dirty="0"/>
              <a:t>, such as harassment, identity theft, or lawsuits, provide a </a:t>
            </a:r>
            <a:r>
              <a:rPr lang="en-US" b="1" dirty="0">
                <a:solidFill>
                  <a:srgbClr val="1F305B"/>
                </a:solidFill>
                <a:highlight>
                  <a:srgbClr val="E8CEDA"/>
                </a:highlight>
                <a:hlinkClick r:id="rId7">
                  <a:extLst>
                    <a:ext uri="{A12FA001-AC4F-418D-AE19-62706E023703}">
                      <ahyp:hlinkClr xmlns:ahyp="http://schemas.microsoft.com/office/drawing/2018/hyperlinkcolor" val="tx"/>
                    </a:ext>
                  </a:extLst>
                </a:hlinkClick>
              </a:rPr>
              <a:t>legal help</a:t>
            </a:r>
            <a:r>
              <a:rPr lang="en-US" b="1" dirty="0">
                <a:solidFill>
                  <a:srgbClr val="1F305B"/>
                </a:solidFill>
              </a:rPr>
              <a:t> referral.</a:t>
            </a:r>
            <a:endParaRPr lang="en-US" dirty="0"/>
          </a:p>
          <a:p>
            <a:pPr>
              <a:spcBef>
                <a:spcPts val="0"/>
              </a:spcBef>
            </a:pPr>
            <a:r>
              <a:rPr lang="en-US" b="1" dirty="0">
                <a:solidFill>
                  <a:srgbClr val="1F305B"/>
                </a:solidFill>
              </a:rPr>
              <a:t>Or contact Courtney Davis.</a:t>
            </a:r>
          </a:p>
          <a:p>
            <a:pPr>
              <a:spcBef>
                <a:spcPts val="0"/>
              </a:spcBef>
            </a:pPr>
            <a:endParaRPr lang="en-US" dirty="0">
              <a:solidFill>
                <a:srgbClr val="1F305B"/>
              </a:solidFill>
            </a:endParaRPr>
          </a:p>
          <a:p>
            <a:pPr>
              <a:spcBef>
                <a:spcPts val="0"/>
              </a:spcBef>
            </a:pPr>
            <a:endParaRPr lang="en-US" dirty="0">
              <a:solidFill>
                <a:schemeClr val="tx1">
                  <a:lumMod val="85000"/>
                  <a:lumOff val="15000"/>
                </a:schemeClr>
              </a:solidFill>
            </a:endParaRPr>
          </a:p>
          <a:p>
            <a:endParaRPr lang="en-US" dirty="0"/>
          </a:p>
        </p:txBody>
      </p:sp>
    </p:spTree>
    <p:extLst>
      <p:ext uri="{BB962C8B-B14F-4D97-AF65-F5344CB8AC3E}">
        <p14:creationId xmlns:p14="http://schemas.microsoft.com/office/powerpoint/2010/main" val="26536279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456D4-43B4-4017-B86D-C204D65B3A5C}"/>
              </a:ext>
            </a:extLst>
          </p:cNvPr>
          <p:cNvSpPr>
            <a:spLocks noGrp="1"/>
          </p:cNvSpPr>
          <p:nvPr>
            <p:ph type="title"/>
          </p:nvPr>
        </p:nvSpPr>
        <p:spPr/>
        <p:txBody>
          <a:bodyPr/>
          <a:lstStyle/>
          <a:p>
            <a:r>
              <a:rPr lang="en-US" dirty="0"/>
              <a:t>Case Studies</a:t>
            </a:r>
          </a:p>
        </p:txBody>
      </p:sp>
      <p:sp>
        <p:nvSpPr>
          <p:cNvPr id="3" name="Text Placeholder 2">
            <a:extLst>
              <a:ext uri="{FF2B5EF4-FFF2-40B4-BE49-F238E27FC236}">
                <a16:creationId xmlns:a16="http://schemas.microsoft.com/office/drawing/2014/main" id="{B1569176-F360-4FFE-909D-3DB58E0C5BF2}"/>
              </a:ext>
            </a:extLst>
          </p:cNvPr>
          <p:cNvSpPr>
            <a:spLocks noGrp="1"/>
          </p:cNvSpPr>
          <p:nvPr>
            <p:ph type="body" idx="1"/>
          </p:nvPr>
        </p:nvSpPr>
        <p:spPr/>
        <p:txBody>
          <a:bodyPr/>
          <a:lstStyle/>
          <a:p>
            <a:r>
              <a:rPr lang="en-US" dirty="0"/>
              <a:t>Presented by Nancy Nierman</a:t>
            </a:r>
          </a:p>
        </p:txBody>
      </p:sp>
    </p:spTree>
    <p:extLst>
      <p:ext uri="{BB962C8B-B14F-4D97-AF65-F5344CB8AC3E}">
        <p14:creationId xmlns:p14="http://schemas.microsoft.com/office/powerpoint/2010/main" val="8150618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89FE3-B1EF-4416-8682-BCDBB4873928}"/>
              </a:ext>
            </a:extLst>
          </p:cNvPr>
          <p:cNvSpPr>
            <a:spLocks noGrp="1"/>
          </p:cNvSpPr>
          <p:nvPr>
            <p:ph type="title"/>
          </p:nvPr>
        </p:nvSpPr>
        <p:spPr/>
        <p:txBody>
          <a:bodyPr/>
          <a:lstStyle/>
          <a:p>
            <a:r>
              <a:rPr lang="en-US" dirty="0">
                <a:solidFill>
                  <a:srgbClr val="05692F"/>
                </a:solidFill>
              </a:rPr>
              <a:t>Case Study: Max, Credit/Defaulted Loans</a:t>
            </a:r>
          </a:p>
        </p:txBody>
      </p:sp>
      <p:pic>
        <p:nvPicPr>
          <p:cNvPr id="6" name="Picture 5">
            <a:extLst>
              <a:ext uri="{FF2B5EF4-FFF2-40B4-BE49-F238E27FC236}">
                <a16:creationId xmlns:a16="http://schemas.microsoft.com/office/drawing/2014/main" id="{422E911C-31E8-4380-9EC4-BAC671A92DB1}"/>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908869" y="1961064"/>
            <a:ext cx="1257300" cy="1222861"/>
          </a:xfrm>
          <a:prstGeom prst="rect">
            <a:avLst/>
          </a:prstGeom>
        </p:spPr>
      </p:pic>
      <p:sp>
        <p:nvSpPr>
          <p:cNvPr id="7" name="TextBox 6">
            <a:extLst>
              <a:ext uri="{FF2B5EF4-FFF2-40B4-BE49-F238E27FC236}">
                <a16:creationId xmlns:a16="http://schemas.microsoft.com/office/drawing/2014/main" id="{E6A91E38-BC38-481B-A988-6A2F07C3F1D6}"/>
              </a:ext>
            </a:extLst>
          </p:cNvPr>
          <p:cNvSpPr txBox="1"/>
          <p:nvPr/>
        </p:nvSpPr>
        <p:spPr>
          <a:xfrm>
            <a:off x="2331514" y="1860486"/>
            <a:ext cx="6228081" cy="1323439"/>
          </a:xfrm>
          <a:prstGeom prst="rect">
            <a:avLst/>
          </a:prstGeom>
          <a:noFill/>
        </p:spPr>
        <p:txBody>
          <a:bodyPr wrap="square" rtlCol="0">
            <a:spAutoFit/>
          </a:bodyPr>
          <a:lstStyle/>
          <a:p>
            <a:pPr marL="285750" indent="-285750">
              <a:spcBef>
                <a:spcPts val="300"/>
              </a:spcBef>
              <a:buFont typeface="Arial" panose="020B0604020202020204" pitchFamily="34" charset="0"/>
              <a:buChar char="•"/>
            </a:pPr>
            <a:r>
              <a:rPr lang="en-US" sz="1500" dirty="0">
                <a:latin typeface="Barlow" panose="00000500000000000000" pitchFamily="2" charset="0"/>
              </a:rPr>
              <a:t>Federal student loan balance in default = $54,000.</a:t>
            </a:r>
          </a:p>
          <a:p>
            <a:pPr marL="285750" indent="-285750">
              <a:spcBef>
                <a:spcPts val="300"/>
              </a:spcBef>
              <a:buFont typeface="Arial" panose="020B0604020202020204" pitchFamily="34" charset="0"/>
              <a:buChar char="•"/>
            </a:pPr>
            <a:r>
              <a:rPr lang="en-US" sz="1500" dirty="0">
                <a:latin typeface="Barlow" panose="00000500000000000000" pitchFamily="2" charset="0"/>
              </a:rPr>
              <a:t>Trying to decide whether to consolidate or rehabilitate to cure default.</a:t>
            </a:r>
          </a:p>
          <a:p>
            <a:pPr marL="285750" indent="-285750">
              <a:spcBef>
                <a:spcPts val="300"/>
              </a:spcBef>
              <a:buFont typeface="Arial" panose="020B0604020202020204" pitchFamily="34" charset="0"/>
              <a:buChar char="•"/>
            </a:pPr>
            <a:r>
              <a:rPr lang="en-US" sz="1500" dirty="0">
                <a:latin typeface="Barlow" panose="00000500000000000000" pitchFamily="2" charset="0"/>
              </a:rPr>
              <a:t>He wants to buy a car next year and is concerned about his credit score.</a:t>
            </a:r>
          </a:p>
        </p:txBody>
      </p:sp>
      <p:sp>
        <p:nvSpPr>
          <p:cNvPr id="10" name="TextBox 9">
            <a:extLst>
              <a:ext uri="{FF2B5EF4-FFF2-40B4-BE49-F238E27FC236}">
                <a16:creationId xmlns:a16="http://schemas.microsoft.com/office/drawing/2014/main" id="{A9131B85-2C43-4676-BD14-308650F5F944}"/>
              </a:ext>
            </a:extLst>
          </p:cNvPr>
          <p:cNvSpPr txBox="1"/>
          <p:nvPr/>
        </p:nvSpPr>
        <p:spPr>
          <a:xfrm>
            <a:off x="584405" y="3227248"/>
            <a:ext cx="7543800" cy="2131353"/>
          </a:xfrm>
          <a:prstGeom prst="rect">
            <a:avLst/>
          </a:prstGeom>
          <a:noFill/>
        </p:spPr>
        <p:txBody>
          <a:bodyPr wrap="square" rtlCol="0">
            <a:spAutoFit/>
          </a:bodyPr>
          <a:lstStyle/>
          <a:p>
            <a:pPr marL="285750" indent="-285750">
              <a:spcBef>
                <a:spcPts val="1500"/>
              </a:spcBef>
              <a:buFont typeface="Arial" panose="020B0604020202020204" pitchFamily="34" charset="0"/>
              <a:buChar char="•"/>
            </a:pPr>
            <a:r>
              <a:rPr lang="en-US" sz="2000" dirty="0">
                <a:latin typeface="Barlow" panose="00000500000000000000" pitchFamily="2" charset="0"/>
              </a:rPr>
              <a:t>Loan rehabilitation will remove one of two derogatory items related to the defaulted student loans on Max’s credit report upon completion.  But the process takes about 10 months and will cost him $200/mo. for 9 of those months.</a:t>
            </a:r>
          </a:p>
          <a:p>
            <a:pPr marL="285750" indent="-285750">
              <a:spcBef>
                <a:spcPts val="1500"/>
              </a:spcBef>
              <a:buFont typeface="Arial" panose="020B0604020202020204" pitchFamily="34" charset="0"/>
              <a:buChar char="•"/>
            </a:pPr>
            <a:r>
              <a:rPr lang="en-US" sz="2000" dirty="0">
                <a:latin typeface="Barlow" panose="00000500000000000000" pitchFamily="2" charset="0"/>
              </a:rPr>
              <a:t>Consolidation will get Max out of default quicker and will not cost anything.  But it won’t remove either of the negative credit items.</a:t>
            </a:r>
          </a:p>
        </p:txBody>
      </p:sp>
    </p:spTree>
    <p:extLst>
      <p:ext uri="{BB962C8B-B14F-4D97-AF65-F5344CB8AC3E}">
        <p14:creationId xmlns:p14="http://schemas.microsoft.com/office/powerpoint/2010/main" val="4696559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89FE3-B1EF-4416-8682-BCDBB4873928}"/>
              </a:ext>
            </a:extLst>
          </p:cNvPr>
          <p:cNvSpPr>
            <a:spLocks noGrp="1"/>
          </p:cNvSpPr>
          <p:nvPr>
            <p:ph type="title"/>
          </p:nvPr>
        </p:nvSpPr>
        <p:spPr/>
        <p:txBody>
          <a:bodyPr>
            <a:normAutofit/>
          </a:bodyPr>
          <a:lstStyle/>
          <a:p>
            <a:r>
              <a:rPr lang="en-US" dirty="0">
                <a:solidFill>
                  <a:srgbClr val="05692F"/>
                </a:solidFill>
              </a:rPr>
              <a:t>Case Study: Max, Credit/Defaulted Loans, (Cont’d)</a:t>
            </a:r>
          </a:p>
        </p:txBody>
      </p:sp>
      <p:pic>
        <p:nvPicPr>
          <p:cNvPr id="6" name="Picture 5">
            <a:extLst>
              <a:ext uri="{FF2B5EF4-FFF2-40B4-BE49-F238E27FC236}">
                <a16:creationId xmlns:a16="http://schemas.microsoft.com/office/drawing/2014/main" id="{422E911C-31E8-4380-9EC4-BAC671A92DB1}"/>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706080" y="1794141"/>
            <a:ext cx="1257300" cy="1222861"/>
          </a:xfrm>
          <a:prstGeom prst="rect">
            <a:avLst/>
          </a:prstGeom>
        </p:spPr>
      </p:pic>
      <p:sp>
        <p:nvSpPr>
          <p:cNvPr id="7" name="TextBox 6">
            <a:extLst>
              <a:ext uri="{FF2B5EF4-FFF2-40B4-BE49-F238E27FC236}">
                <a16:creationId xmlns:a16="http://schemas.microsoft.com/office/drawing/2014/main" id="{E6A91E38-BC38-481B-A988-6A2F07C3F1D6}"/>
              </a:ext>
            </a:extLst>
          </p:cNvPr>
          <p:cNvSpPr txBox="1"/>
          <p:nvPr/>
        </p:nvSpPr>
        <p:spPr>
          <a:xfrm>
            <a:off x="2209839" y="1693563"/>
            <a:ext cx="6228081" cy="1323439"/>
          </a:xfrm>
          <a:prstGeom prst="rect">
            <a:avLst/>
          </a:prstGeom>
          <a:noFill/>
        </p:spPr>
        <p:txBody>
          <a:bodyPr wrap="square" rtlCol="0">
            <a:spAutoFit/>
          </a:bodyPr>
          <a:lstStyle/>
          <a:p>
            <a:pPr marL="285750" indent="-285750">
              <a:spcBef>
                <a:spcPts val="300"/>
              </a:spcBef>
              <a:buFont typeface="Arial" panose="020B0604020202020204" pitchFamily="34" charset="0"/>
              <a:buChar char="•"/>
            </a:pPr>
            <a:r>
              <a:rPr lang="en-US" sz="1500" dirty="0">
                <a:latin typeface="Barlow" panose="00000500000000000000" pitchFamily="2" charset="0"/>
              </a:rPr>
              <a:t>Federal student loan balance in default = $54,000.</a:t>
            </a:r>
          </a:p>
          <a:p>
            <a:pPr marL="285750" indent="-285750">
              <a:spcBef>
                <a:spcPts val="300"/>
              </a:spcBef>
              <a:buFont typeface="Arial" panose="020B0604020202020204" pitchFamily="34" charset="0"/>
              <a:buChar char="•"/>
            </a:pPr>
            <a:r>
              <a:rPr lang="en-US" sz="1500" dirty="0">
                <a:latin typeface="Barlow" panose="00000500000000000000" pitchFamily="2" charset="0"/>
              </a:rPr>
              <a:t>Trying to decide whether to consolidate or rehabilitate to cure default.</a:t>
            </a:r>
          </a:p>
          <a:p>
            <a:pPr marL="285750" indent="-285750">
              <a:spcBef>
                <a:spcPts val="300"/>
              </a:spcBef>
              <a:buFont typeface="Arial" panose="020B0604020202020204" pitchFamily="34" charset="0"/>
              <a:buChar char="•"/>
            </a:pPr>
            <a:r>
              <a:rPr lang="en-US" sz="1500" dirty="0">
                <a:latin typeface="Barlow" panose="00000500000000000000" pitchFamily="2" charset="0"/>
              </a:rPr>
              <a:t>He wants to buy a car next year and is concerned about his credit score.</a:t>
            </a:r>
          </a:p>
        </p:txBody>
      </p:sp>
      <p:sp>
        <p:nvSpPr>
          <p:cNvPr id="10" name="TextBox 9">
            <a:extLst>
              <a:ext uri="{FF2B5EF4-FFF2-40B4-BE49-F238E27FC236}">
                <a16:creationId xmlns:a16="http://schemas.microsoft.com/office/drawing/2014/main" id="{A9131B85-2C43-4676-BD14-308650F5F944}"/>
              </a:ext>
            </a:extLst>
          </p:cNvPr>
          <p:cNvSpPr txBox="1"/>
          <p:nvPr/>
        </p:nvSpPr>
        <p:spPr>
          <a:xfrm>
            <a:off x="584405" y="3259105"/>
            <a:ext cx="7543800" cy="2323713"/>
          </a:xfrm>
          <a:prstGeom prst="rect">
            <a:avLst/>
          </a:prstGeom>
          <a:noFill/>
        </p:spPr>
        <p:txBody>
          <a:bodyPr wrap="square" rtlCol="0">
            <a:spAutoFit/>
          </a:bodyPr>
          <a:lstStyle/>
          <a:p>
            <a:pPr marL="285750" indent="-285750">
              <a:spcBef>
                <a:spcPts val="1500"/>
              </a:spcBef>
              <a:buFont typeface="Arial" panose="020B0604020202020204" pitchFamily="34" charset="0"/>
              <a:buChar char="•"/>
            </a:pPr>
            <a:r>
              <a:rPr lang="en-US" sz="2000" dirty="0">
                <a:latin typeface="Barlow" panose="00000500000000000000" pitchFamily="2" charset="0"/>
              </a:rPr>
              <a:t>Max defaulted on his student loans in 2013.  </a:t>
            </a:r>
          </a:p>
          <a:p>
            <a:pPr marL="285750" indent="-285750">
              <a:spcBef>
                <a:spcPts val="1500"/>
              </a:spcBef>
              <a:buFont typeface="Arial" panose="020B0604020202020204" pitchFamily="34" charset="0"/>
              <a:buChar char="•"/>
            </a:pPr>
            <a:r>
              <a:rPr lang="en-US" sz="2000" dirty="0">
                <a:latin typeface="Barlow" panose="00000500000000000000" pitchFamily="2" charset="0"/>
              </a:rPr>
              <a:t>EDCAP counselor ran credit reports and found that the default has completely aged off his reports.  </a:t>
            </a:r>
          </a:p>
          <a:p>
            <a:pPr marL="285750" indent="-285750">
              <a:spcBef>
                <a:spcPts val="1500"/>
              </a:spcBef>
              <a:buFont typeface="Arial" panose="020B0604020202020204" pitchFamily="34" charset="0"/>
              <a:buChar char="•"/>
            </a:pPr>
            <a:r>
              <a:rPr lang="en-US" sz="2000" dirty="0">
                <a:latin typeface="Barlow" panose="00000500000000000000" pitchFamily="2" charset="0"/>
              </a:rPr>
              <a:t>This clears the way for Max to consolidate his student loans to cure the default.  The process will be quicker, easier and cheaper than loan rehabilitation!</a:t>
            </a:r>
          </a:p>
        </p:txBody>
      </p:sp>
    </p:spTree>
    <p:extLst>
      <p:ext uri="{BB962C8B-B14F-4D97-AF65-F5344CB8AC3E}">
        <p14:creationId xmlns:p14="http://schemas.microsoft.com/office/powerpoint/2010/main" val="13824502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89FE3-B1EF-4416-8682-BCDBB4873928}"/>
              </a:ext>
            </a:extLst>
          </p:cNvPr>
          <p:cNvSpPr>
            <a:spLocks noGrp="1"/>
          </p:cNvSpPr>
          <p:nvPr>
            <p:ph type="title"/>
          </p:nvPr>
        </p:nvSpPr>
        <p:spPr/>
        <p:txBody>
          <a:bodyPr>
            <a:normAutofit/>
          </a:bodyPr>
          <a:lstStyle/>
          <a:p>
            <a:r>
              <a:rPr lang="en-US" dirty="0">
                <a:solidFill>
                  <a:srgbClr val="05692F"/>
                </a:solidFill>
              </a:rPr>
              <a:t>Case Study: Max, Credit/Defaulted Loans, Conclusion</a:t>
            </a:r>
          </a:p>
        </p:txBody>
      </p:sp>
      <p:sp>
        <p:nvSpPr>
          <p:cNvPr id="11" name="Rectangle: Rounded Corners 10">
            <a:extLst>
              <a:ext uri="{FF2B5EF4-FFF2-40B4-BE49-F238E27FC236}">
                <a16:creationId xmlns:a16="http://schemas.microsoft.com/office/drawing/2014/main" id="{50181DC1-3E1E-4D3C-A175-818C9D0DA316}"/>
              </a:ext>
            </a:extLst>
          </p:cNvPr>
          <p:cNvSpPr/>
          <p:nvPr/>
        </p:nvSpPr>
        <p:spPr>
          <a:xfrm>
            <a:off x="533398" y="4394718"/>
            <a:ext cx="6529872" cy="1082352"/>
          </a:xfrm>
          <a:prstGeom prst="roundRect">
            <a:avLst/>
          </a:prstGeom>
          <a:solidFill>
            <a:srgbClr val="E8CED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b="1" dirty="0">
                <a:solidFill>
                  <a:schemeClr val="tx1"/>
                </a:solidFill>
                <a:latin typeface="Barlow" panose="00000500000000000000" pitchFamily="2" charset="0"/>
              </a:rPr>
              <a:t>After running the credit report, Max realized the reason for considering loan rehabilitation as a means of curing his defaulted loan (to improve his credit), does not exist. He consolidates saving 8 months and $1,800.  </a:t>
            </a:r>
          </a:p>
        </p:txBody>
      </p:sp>
      <p:graphicFrame>
        <p:nvGraphicFramePr>
          <p:cNvPr id="9" name="Table 11">
            <a:extLst>
              <a:ext uri="{FF2B5EF4-FFF2-40B4-BE49-F238E27FC236}">
                <a16:creationId xmlns:a16="http://schemas.microsoft.com/office/drawing/2014/main" id="{5D34C66E-A8A6-44CC-B548-E6FA55200EC0}"/>
              </a:ext>
            </a:extLst>
          </p:cNvPr>
          <p:cNvGraphicFramePr>
            <a:graphicFrameLocks noGrp="1"/>
          </p:cNvGraphicFramePr>
          <p:nvPr/>
        </p:nvGraphicFramePr>
        <p:xfrm>
          <a:off x="533398" y="1726163"/>
          <a:ext cx="6529870" cy="2471420"/>
        </p:xfrm>
        <a:graphic>
          <a:graphicData uri="http://schemas.openxmlformats.org/drawingml/2006/table">
            <a:tbl>
              <a:tblPr firstRow="1" bandRow="1">
                <a:tableStyleId>{F5AB1C69-6EDB-4FF4-983F-18BD219EF322}</a:tableStyleId>
              </a:tblPr>
              <a:tblGrid>
                <a:gridCol w="1305974">
                  <a:extLst>
                    <a:ext uri="{9D8B030D-6E8A-4147-A177-3AD203B41FA5}">
                      <a16:colId xmlns:a16="http://schemas.microsoft.com/office/drawing/2014/main" val="3606100073"/>
                    </a:ext>
                  </a:extLst>
                </a:gridCol>
                <a:gridCol w="1305974">
                  <a:extLst>
                    <a:ext uri="{9D8B030D-6E8A-4147-A177-3AD203B41FA5}">
                      <a16:colId xmlns:a16="http://schemas.microsoft.com/office/drawing/2014/main" val="2924883208"/>
                    </a:ext>
                  </a:extLst>
                </a:gridCol>
                <a:gridCol w="1305974">
                  <a:extLst>
                    <a:ext uri="{9D8B030D-6E8A-4147-A177-3AD203B41FA5}">
                      <a16:colId xmlns:a16="http://schemas.microsoft.com/office/drawing/2014/main" val="3535602691"/>
                    </a:ext>
                  </a:extLst>
                </a:gridCol>
                <a:gridCol w="1305974">
                  <a:extLst>
                    <a:ext uri="{9D8B030D-6E8A-4147-A177-3AD203B41FA5}">
                      <a16:colId xmlns:a16="http://schemas.microsoft.com/office/drawing/2014/main" val="570282028"/>
                    </a:ext>
                  </a:extLst>
                </a:gridCol>
                <a:gridCol w="1305974">
                  <a:extLst>
                    <a:ext uri="{9D8B030D-6E8A-4147-A177-3AD203B41FA5}">
                      <a16:colId xmlns:a16="http://schemas.microsoft.com/office/drawing/2014/main" val="3772955132"/>
                    </a:ext>
                  </a:extLst>
                </a:gridCol>
              </a:tblGrid>
              <a:tr h="410546">
                <a:tc>
                  <a:txBody>
                    <a:bodyPr/>
                    <a:lstStyle/>
                    <a:p>
                      <a:endParaRPr lang="en-US" sz="1350" dirty="0">
                        <a:solidFill>
                          <a:srgbClr val="1F305B"/>
                        </a:solidFill>
                        <a:latin typeface="Barlow" panose="00000500000000000000" pitchFamily="2" charset="0"/>
                      </a:endParaRPr>
                    </a:p>
                  </a:txBody>
                  <a:tcPr>
                    <a:solidFill>
                      <a:srgbClr val="1F305B"/>
                    </a:solidFill>
                  </a:tcPr>
                </a:tc>
                <a:tc>
                  <a:txBody>
                    <a:bodyPr/>
                    <a:lstStyle/>
                    <a:p>
                      <a:r>
                        <a:rPr lang="en-US" sz="1400" dirty="0">
                          <a:solidFill>
                            <a:schemeClr val="bg1"/>
                          </a:solidFill>
                          <a:latin typeface="Barlow" panose="00000500000000000000" pitchFamily="2" charset="0"/>
                        </a:rPr>
                        <a:t>Rehabilitation</a:t>
                      </a:r>
                    </a:p>
                  </a:txBody>
                  <a:tcPr>
                    <a:solidFill>
                      <a:srgbClr val="1F305B"/>
                    </a:solidFill>
                  </a:tcPr>
                </a:tc>
                <a:tc>
                  <a:txBody>
                    <a:bodyPr/>
                    <a:lstStyle/>
                    <a:p>
                      <a:r>
                        <a:rPr lang="en-US" sz="1400" dirty="0">
                          <a:solidFill>
                            <a:schemeClr val="bg1"/>
                          </a:solidFill>
                          <a:latin typeface="Barlow" panose="00000500000000000000" pitchFamily="2" charset="0"/>
                        </a:rPr>
                        <a:t>Consolidation</a:t>
                      </a:r>
                    </a:p>
                  </a:txBody>
                  <a:tcPr>
                    <a:solidFill>
                      <a:srgbClr val="1F305B"/>
                    </a:solidFill>
                  </a:tcPr>
                </a:tc>
                <a:tc>
                  <a:txBody>
                    <a:bodyPr/>
                    <a:lstStyle/>
                    <a:p>
                      <a:r>
                        <a:rPr lang="en-US" sz="1400" dirty="0">
                          <a:solidFill>
                            <a:schemeClr val="bg1"/>
                          </a:solidFill>
                          <a:latin typeface="Barlow" panose="00000500000000000000" pitchFamily="2" charset="0"/>
                        </a:rPr>
                        <a:t>Preference</a:t>
                      </a:r>
                    </a:p>
                  </a:txBody>
                  <a:tcPr>
                    <a:solidFill>
                      <a:srgbClr val="1F305B"/>
                    </a:solidFill>
                  </a:tcPr>
                </a:tc>
                <a:tc>
                  <a:txBody>
                    <a:bodyPr/>
                    <a:lstStyle/>
                    <a:p>
                      <a:r>
                        <a:rPr lang="en-US" sz="1400" dirty="0">
                          <a:solidFill>
                            <a:schemeClr val="bg1"/>
                          </a:solidFill>
                          <a:latin typeface="Barlow" panose="00000500000000000000" pitchFamily="2" charset="0"/>
                        </a:rPr>
                        <a:t>Applicable to Max</a:t>
                      </a:r>
                    </a:p>
                  </a:txBody>
                  <a:tcPr>
                    <a:solidFill>
                      <a:srgbClr val="1F305B"/>
                    </a:solidFill>
                  </a:tcPr>
                </a:tc>
                <a:extLst>
                  <a:ext uri="{0D108BD9-81ED-4DB2-BD59-A6C34878D82A}">
                    <a16:rowId xmlns:a16="http://schemas.microsoft.com/office/drawing/2014/main" val="4040503311"/>
                  </a:ext>
                </a:extLst>
              </a:tr>
              <a:tr h="370840">
                <a:tc>
                  <a:txBody>
                    <a:bodyPr/>
                    <a:lstStyle/>
                    <a:p>
                      <a:r>
                        <a:rPr lang="en-US" sz="1350" dirty="0">
                          <a:latin typeface="Barlow" panose="00000500000000000000" pitchFamily="2" charset="0"/>
                        </a:rPr>
                        <a:t>Impact on Credit Report</a:t>
                      </a:r>
                    </a:p>
                  </a:txBody>
                  <a:tcPr/>
                </a:tc>
                <a:tc>
                  <a:txBody>
                    <a:bodyPr/>
                    <a:lstStyle/>
                    <a:p>
                      <a:r>
                        <a:rPr lang="en-US" sz="1350" dirty="0">
                          <a:latin typeface="Barlow" panose="00000500000000000000" pitchFamily="2" charset="0"/>
                        </a:rPr>
                        <a:t>Removes default, not delinquencies</a:t>
                      </a:r>
                    </a:p>
                  </a:txBody>
                  <a:tcPr/>
                </a:tc>
                <a:tc>
                  <a:txBody>
                    <a:bodyPr/>
                    <a:lstStyle/>
                    <a:p>
                      <a:r>
                        <a:rPr lang="en-US" sz="1350" dirty="0">
                          <a:latin typeface="Barlow" panose="00000500000000000000" pitchFamily="2" charset="0"/>
                        </a:rPr>
                        <a:t>None</a:t>
                      </a:r>
                    </a:p>
                  </a:txBody>
                  <a:tcPr/>
                </a:tc>
                <a:tc>
                  <a:txBody>
                    <a:bodyPr/>
                    <a:lstStyle/>
                    <a:p>
                      <a:r>
                        <a:rPr lang="en-US" sz="1350" dirty="0">
                          <a:latin typeface="Barlow" panose="00000500000000000000" pitchFamily="2" charset="0"/>
                        </a:rPr>
                        <a:t>Rehabilitation</a:t>
                      </a:r>
                    </a:p>
                  </a:txBody>
                  <a:tcPr/>
                </a:tc>
                <a:tc>
                  <a:txBody>
                    <a:bodyPr/>
                    <a:lstStyle/>
                    <a:p>
                      <a:r>
                        <a:rPr lang="en-US" sz="1350" dirty="0">
                          <a:latin typeface="Barlow" panose="00000500000000000000" pitchFamily="2" charset="0"/>
                        </a:rPr>
                        <a:t>No</a:t>
                      </a:r>
                    </a:p>
                  </a:txBody>
                  <a:tcPr/>
                </a:tc>
                <a:extLst>
                  <a:ext uri="{0D108BD9-81ED-4DB2-BD59-A6C34878D82A}">
                    <a16:rowId xmlns:a16="http://schemas.microsoft.com/office/drawing/2014/main" val="3737052056"/>
                  </a:ext>
                </a:extLst>
              </a:tr>
              <a:tr h="370840">
                <a:tc>
                  <a:txBody>
                    <a:bodyPr/>
                    <a:lstStyle/>
                    <a:p>
                      <a:r>
                        <a:rPr lang="en-US" sz="1350" dirty="0">
                          <a:latin typeface="Barlow" panose="00000500000000000000" pitchFamily="2" charset="0"/>
                        </a:rPr>
                        <a:t>Completion Time (Months)</a:t>
                      </a:r>
                    </a:p>
                  </a:txBody>
                  <a:tcPr/>
                </a:tc>
                <a:tc>
                  <a:txBody>
                    <a:bodyPr/>
                    <a:lstStyle/>
                    <a:p>
                      <a:r>
                        <a:rPr lang="en-US" sz="1350" dirty="0">
                          <a:latin typeface="Barlow" panose="00000500000000000000" pitchFamily="2" charset="0"/>
                        </a:rPr>
                        <a:t>10</a:t>
                      </a:r>
                    </a:p>
                  </a:txBody>
                  <a:tcPr/>
                </a:tc>
                <a:tc>
                  <a:txBody>
                    <a:bodyPr/>
                    <a:lstStyle/>
                    <a:p>
                      <a:r>
                        <a:rPr lang="en-US" sz="1350" dirty="0">
                          <a:latin typeface="Barlow" panose="00000500000000000000" pitchFamily="2" charset="0"/>
                        </a:rPr>
                        <a:t>2</a:t>
                      </a:r>
                    </a:p>
                  </a:txBody>
                  <a:tcPr/>
                </a:tc>
                <a:tc>
                  <a:txBody>
                    <a:bodyPr/>
                    <a:lstStyle/>
                    <a:p>
                      <a:r>
                        <a:rPr lang="en-US" sz="1350" dirty="0">
                          <a:latin typeface="Barlow" panose="00000500000000000000" pitchFamily="2" charset="0"/>
                        </a:rPr>
                        <a:t>Consolidation</a:t>
                      </a:r>
                    </a:p>
                  </a:txBody>
                  <a:tcPr/>
                </a:tc>
                <a:tc>
                  <a:txBody>
                    <a:bodyPr/>
                    <a:lstStyle/>
                    <a:p>
                      <a:r>
                        <a:rPr lang="en-US" sz="1350" dirty="0">
                          <a:latin typeface="Barlow" panose="00000500000000000000" pitchFamily="2" charset="0"/>
                        </a:rPr>
                        <a:t>Yes</a:t>
                      </a:r>
                    </a:p>
                  </a:txBody>
                  <a:tcPr/>
                </a:tc>
                <a:extLst>
                  <a:ext uri="{0D108BD9-81ED-4DB2-BD59-A6C34878D82A}">
                    <a16:rowId xmlns:a16="http://schemas.microsoft.com/office/drawing/2014/main" val="3577075089"/>
                  </a:ext>
                </a:extLst>
              </a:tr>
              <a:tr h="370840">
                <a:tc>
                  <a:txBody>
                    <a:bodyPr/>
                    <a:lstStyle/>
                    <a:p>
                      <a:r>
                        <a:rPr lang="en-US" sz="1350" dirty="0">
                          <a:latin typeface="Barlow" panose="00000500000000000000" pitchFamily="2" charset="0"/>
                        </a:rPr>
                        <a:t>Monthly Cost</a:t>
                      </a:r>
                    </a:p>
                  </a:txBody>
                  <a:tcPr/>
                </a:tc>
                <a:tc>
                  <a:txBody>
                    <a:bodyPr/>
                    <a:lstStyle/>
                    <a:p>
                      <a:r>
                        <a:rPr lang="en-US" sz="1350" dirty="0">
                          <a:latin typeface="Barlow" panose="00000500000000000000" pitchFamily="2" charset="0"/>
                        </a:rPr>
                        <a:t>$200</a:t>
                      </a:r>
                    </a:p>
                  </a:txBody>
                  <a:tcPr/>
                </a:tc>
                <a:tc>
                  <a:txBody>
                    <a:bodyPr/>
                    <a:lstStyle/>
                    <a:p>
                      <a:r>
                        <a:rPr lang="en-US" sz="1350" dirty="0">
                          <a:latin typeface="Barlow" panose="00000500000000000000" pitchFamily="2" charset="0"/>
                        </a:rPr>
                        <a:t>$0</a:t>
                      </a:r>
                    </a:p>
                  </a:txBody>
                  <a:tcPr/>
                </a:tc>
                <a:tc>
                  <a:txBody>
                    <a:bodyPr/>
                    <a:lstStyle/>
                    <a:p>
                      <a:r>
                        <a:rPr lang="en-US" sz="1350" dirty="0">
                          <a:latin typeface="Barlow" panose="00000500000000000000" pitchFamily="2" charset="0"/>
                        </a:rPr>
                        <a:t>Consolidation</a:t>
                      </a:r>
                    </a:p>
                  </a:txBody>
                  <a:tcPr/>
                </a:tc>
                <a:tc>
                  <a:txBody>
                    <a:bodyPr/>
                    <a:lstStyle/>
                    <a:p>
                      <a:r>
                        <a:rPr lang="en-US" sz="1350" dirty="0">
                          <a:latin typeface="Barlow" panose="00000500000000000000" pitchFamily="2" charset="0"/>
                        </a:rPr>
                        <a:t>Yes</a:t>
                      </a:r>
                    </a:p>
                  </a:txBody>
                  <a:tcPr/>
                </a:tc>
                <a:extLst>
                  <a:ext uri="{0D108BD9-81ED-4DB2-BD59-A6C34878D82A}">
                    <a16:rowId xmlns:a16="http://schemas.microsoft.com/office/drawing/2014/main" val="2307295915"/>
                  </a:ext>
                </a:extLst>
              </a:tr>
              <a:tr h="370840">
                <a:tc>
                  <a:txBody>
                    <a:bodyPr/>
                    <a:lstStyle/>
                    <a:p>
                      <a:r>
                        <a:rPr lang="en-US" sz="1350" dirty="0">
                          <a:latin typeface="Barlow" panose="00000500000000000000" pitchFamily="2" charset="0"/>
                        </a:rPr>
                        <a:t>Total Cost</a:t>
                      </a:r>
                    </a:p>
                  </a:txBody>
                  <a:tcPr/>
                </a:tc>
                <a:tc>
                  <a:txBody>
                    <a:bodyPr/>
                    <a:lstStyle/>
                    <a:p>
                      <a:r>
                        <a:rPr lang="en-US" sz="1350" dirty="0">
                          <a:latin typeface="Barlow" panose="00000500000000000000" pitchFamily="2" charset="0"/>
                        </a:rPr>
                        <a:t>$1,800</a:t>
                      </a:r>
                    </a:p>
                  </a:txBody>
                  <a:tcPr/>
                </a:tc>
                <a:tc>
                  <a:txBody>
                    <a:bodyPr/>
                    <a:lstStyle/>
                    <a:p>
                      <a:r>
                        <a:rPr lang="en-US" sz="1350" dirty="0">
                          <a:latin typeface="Barlow" panose="00000500000000000000" pitchFamily="2" charset="0"/>
                        </a:rPr>
                        <a:t>$0</a:t>
                      </a:r>
                    </a:p>
                  </a:txBody>
                  <a:tcPr/>
                </a:tc>
                <a:tc>
                  <a:txBody>
                    <a:bodyPr/>
                    <a:lstStyle/>
                    <a:p>
                      <a:r>
                        <a:rPr lang="en-US" sz="1350" dirty="0">
                          <a:latin typeface="Barlow" panose="00000500000000000000" pitchFamily="2" charset="0"/>
                        </a:rPr>
                        <a:t>Consolidation</a:t>
                      </a:r>
                    </a:p>
                  </a:txBody>
                  <a:tcPr/>
                </a:tc>
                <a:tc>
                  <a:txBody>
                    <a:bodyPr/>
                    <a:lstStyle/>
                    <a:p>
                      <a:r>
                        <a:rPr lang="en-US" sz="1350" dirty="0">
                          <a:latin typeface="Barlow" panose="00000500000000000000" pitchFamily="2" charset="0"/>
                        </a:rPr>
                        <a:t>Yes</a:t>
                      </a:r>
                    </a:p>
                  </a:txBody>
                  <a:tcPr/>
                </a:tc>
                <a:extLst>
                  <a:ext uri="{0D108BD9-81ED-4DB2-BD59-A6C34878D82A}">
                    <a16:rowId xmlns:a16="http://schemas.microsoft.com/office/drawing/2014/main" val="691061430"/>
                  </a:ext>
                </a:extLst>
              </a:tr>
            </a:tbl>
          </a:graphicData>
        </a:graphic>
      </p:graphicFrame>
    </p:spTree>
    <p:extLst>
      <p:ext uri="{BB962C8B-B14F-4D97-AF65-F5344CB8AC3E}">
        <p14:creationId xmlns:p14="http://schemas.microsoft.com/office/powerpoint/2010/main" val="22126386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89FE3-B1EF-4416-8682-BCDBB4873928}"/>
              </a:ext>
            </a:extLst>
          </p:cNvPr>
          <p:cNvSpPr>
            <a:spLocks noGrp="1"/>
          </p:cNvSpPr>
          <p:nvPr>
            <p:ph type="title"/>
          </p:nvPr>
        </p:nvSpPr>
        <p:spPr/>
        <p:txBody>
          <a:bodyPr/>
          <a:lstStyle/>
          <a:p>
            <a:r>
              <a:rPr lang="en-US" dirty="0">
                <a:solidFill>
                  <a:srgbClr val="05692F"/>
                </a:solidFill>
              </a:rPr>
              <a:t>Case Study: Sarah, Credit/Delinquencies</a:t>
            </a:r>
          </a:p>
        </p:txBody>
      </p:sp>
      <p:sp>
        <p:nvSpPr>
          <p:cNvPr id="7" name="TextBox 6">
            <a:extLst>
              <a:ext uri="{FF2B5EF4-FFF2-40B4-BE49-F238E27FC236}">
                <a16:creationId xmlns:a16="http://schemas.microsoft.com/office/drawing/2014/main" id="{E6A91E38-BC38-481B-A988-6A2F07C3F1D6}"/>
              </a:ext>
            </a:extLst>
          </p:cNvPr>
          <p:cNvSpPr txBox="1"/>
          <p:nvPr/>
        </p:nvSpPr>
        <p:spPr>
          <a:xfrm>
            <a:off x="2331514" y="1608520"/>
            <a:ext cx="6228081" cy="1092607"/>
          </a:xfrm>
          <a:prstGeom prst="rect">
            <a:avLst/>
          </a:prstGeom>
          <a:noFill/>
        </p:spPr>
        <p:txBody>
          <a:bodyPr wrap="square" rtlCol="0">
            <a:spAutoFit/>
          </a:bodyPr>
          <a:lstStyle/>
          <a:p>
            <a:pPr marL="285750" indent="-285750">
              <a:spcBef>
                <a:spcPts val="300"/>
              </a:spcBef>
              <a:buFont typeface="Arial" panose="020B0604020202020204" pitchFamily="34" charset="0"/>
              <a:buChar char="•"/>
            </a:pPr>
            <a:r>
              <a:rPr lang="en-US" sz="1500" dirty="0">
                <a:latin typeface="Barlow" panose="00000500000000000000" pitchFamily="2" charset="0"/>
              </a:rPr>
              <a:t>Federal student loan balance = $65,000.</a:t>
            </a:r>
          </a:p>
          <a:p>
            <a:pPr marL="285750" indent="-285750">
              <a:spcBef>
                <a:spcPts val="300"/>
              </a:spcBef>
              <a:buFont typeface="Arial" panose="020B0604020202020204" pitchFamily="34" charset="0"/>
              <a:buChar char="•"/>
            </a:pPr>
            <a:r>
              <a:rPr lang="en-US" sz="1500" dirty="0">
                <a:latin typeface="Barlow" panose="00000500000000000000" pitchFamily="2" charset="0"/>
              </a:rPr>
              <a:t>Not sure of the status of her loans.  She thinks she may have missed some payments.</a:t>
            </a:r>
          </a:p>
          <a:p>
            <a:pPr marL="285750" indent="-285750">
              <a:spcBef>
                <a:spcPts val="300"/>
              </a:spcBef>
              <a:buFont typeface="Arial" panose="020B0604020202020204" pitchFamily="34" charset="0"/>
              <a:buChar char="•"/>
            </a:pPr>
            <a:r>
              <a:rPr lang="en-US" sz="1500" dirty="0">
                <a:latin typeface="Barlow" panose="00000500000000000000" pitchFamily="2" charset="0"/>
              </a:rPr>
              <a:t>She’s underemployed and can’t afford to pay much on her loans.</a:t>
            </a:r>
          </a:p>
        </p:txBody>
      </p:sp>
      <p:sp>
        <p:nvSpPr>
          <p:cNvPr id="10" name="TextBox 9">
            <a:extLst>
              <a:ext uri="{FF2B5EF4-FFF2-40B4-BE49-F238E27FC236}">
                <a16:creationId xmlns:a16="http://schemas.microsoft.com/office/drawing/2014/main" id="{A9131B85-2C43-4676-BD14-308650F5F944}"/>
              </a:ext>
            </a:extLst>
          </p:cNvPr>
          <p:cNvSpPr txBox="1"/>
          <p:nvPr/>
        </p:nvSpPr>
        <p:spPr>
          <a:xfrm>
            <a:off x="603066" y="2873193"/>
            <a:ext cx="7543800" cy="2631490"/>
          </a:xfrm>
          <a:prstGeom prst="rect">
            <a:avLst/>
          </a:prstGeom>
          <a:noFill/>
        </p:spPr>
        <p:txBody>
          <a:bodyPr wrap="square" rtlCol="0">
            <a:spAutoFit/>
          </a:bodyPr>
          <a:lstStyle/>
          <a:p>
            <a:pPr marL="285750" indent="-285750">
              <a:spcBef>
                <a:spcPts val="1500"/>
              </a:spcBef>
              <a:buFont typeface="Arial" panose="020B0604020202020204" pitchFamily="34" charset="0"/>
              <a:buChar char="•"/>
            </a:pPr>
            <a:r>
              <a:rPr lang="en-US" sz="2000" dirty="0">
                <a:latin typeface="Barlow" panose="00000500000000000000" pitchFamily="2" charset="0"/>
              </a:rPr>
              <a:t>Sarah’s hours at work were cut in half in 2020.  She was making sporadic payments on her student loans but lost track of how far behind she was.</a:t>
            </a:r>
          </a:p>
          <a:p>
            <a:pPr marL="285750" indent="-285750">
              <a:spcBef>
                <a:spcPts val="1500"/>
              </a:spcBef>
              <a:buFont typeface="Arial" panose="020B0604020202020204" pitchFamily="34" charset="0"/>
              <a:buChar char="•"/>
            </a:pPr>
            <a:r>
              <a:rPr lang="en-US" sz="2000" dirty="0">
                <a:latin typeface="Barlow" panose="00000500000000000000" pitchFamily="2" charset="0"/>
              </a:rPr>
              <a:t>She was enrolled in a repayment plan based on her 2019 income (prior to the pay cut)  and could not afford that payment any longer.</a:t>
            </a:r>
          </a:p>
          <a:p>
            <a:pPr marL="285750" indent="-285750">
              <a:spcBef>
                <a:spcPts val="1500"/>
              </a:spcBef>
              <a:buFont typeface="Arial" panose="020B0604020202020204" pitchFamily="34" charset="0"/>
              <a:buChar char="•"/>
            </a:pPr>
            <a:endParaRPr lang="en-US" sz="2000" dirty="0"/>
          </a:p>
        </p:txBody>
      </p:sp>
      <p:pic>
        <p:nvPicPr>
          <p:cNvPr id="8" name="Picture 7">
            <a:extLst>
              <a:ext uri="{FF2B5EF4-FFF2-40B4-BE49-F238E27FC236}">
                <a16:creationId xmlns:a16="http://schemas.microsoft.com/office/drawing/2014/main" id="{B474C22B-39E5-41AF-93C4-31A738A4300B}"/>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93428" y="1478266"/>
            <a:ext cx="1638086" cy="1222861"/>
          </a:xfrm>
          <a:prstGeom prst="rect">
            <a:avLst/>
          </a:prstGeom>
        </p:spPr>
      </p:pic>
    </p:spTree>
    <p:extLst>
      <p:ext uri="{BB962C8B-B14F-4D97-AF65-F5344CB8AC3E}">
        <p14:creationId xmlns:p14="http://schemas.microsoft.com/office/powerpoint/2010/main" val="20707647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89FE3-B1EF-4416-8682-BCDBB4873928}"/>
              </a:ext>
            </a:extLst>
          </p:cNvPr>
          <p:cNvSpPr>
            <a:spLocks noGrp="1"/>
          </p:cNvSpPr>
          <p:nvPr>
            <p:ph type="title"/>
          </p:nvPr>
        </p:nvSpPr>
        <p:spPr/>
        <p:txBody>
          <a:bodyPr/>
          <a:lstStyle/>
          <a:p>
            <a:r>
              <a:rPr lang="en-US" dirty="0">
                <a:solidFill>
                  <a:srgbClr val="05692F"/>
                </a:solidFill>
              </a:rPr>
              <a:t>Case Study: Sarah, Credit/Delinquencies, (Cont’d)</a:t>
            </a:r>
          </a:p>
        </p:txBody>
      </p:sp>
      <p:sp>
        <p:nvSpPr>
          <p:cNvPr id="7" name="TextBox 6">
            <a:extLst>
              <a:ext uri="{FF2B5EF4-FFF2-40B4-BE49-F238E27FC236}">
                <a16:creationId xmlns:a16="http://schemas.microsoft.com/office/drawing/2014/main" id="{E6A91E38-BC38-481B-A988-6A2F07C3F1D6}"/>
              </a:ext>
            </a:extLst>
          </p:cNvPr>
          <p:cNvSpPr txBox="1"/>
          <p:nvPr/>
        </p:nvSpPr>
        <p:spPr>
          <a:xfrm>
            <a:off x="2331514" y="1608520"/>
            <a:ext cx="6228081" cy="1092607"/>
          </a:xfrm>
          <a:prstGeom prst="rect">
            <a:avLst/>
          </a:prstGeom>
          <a:noFill/>
        </p:spPr>
        <p:txBody>
          <a:bodyPr wrap="square" rtlCol="0">
            <a:spAutoFit/>
          </a:bodyPr>
          <a:lstStyle/>
          <a:p>
            <a:pPr marL="285750" indent="-285750">
              <a:spcBef>
                <a:spcPts val="300"/>
              </a:spcBef>
              <a:buFont typeface="Arial" panose="020B0604020202020204" pitchFamily="34" charset="0"/>
              <a:buChar char="•"/>
            </a:pPr>
            <a:r>
              <a:rPr lang="en-US" sz="1500" dirty="0">
                <a:latin typeface="Barlow" panose="00000500000000000000" pitchFamily="2" charset="0"/>
              </a:rPr>
              <a:t>Federal student loan balance = $65,000.</a:t>
            </a:r>
          </a:p>
          <a:p>
            <a:pPr marL="285750" indent="-285750">
              <a:spcBef>
                <a:spcPts val="300"/>
              </a:spcBef>
              <a:buFont typeface="Arial" panose="020B0604020202020204" pitchFamily="34" charset="0"/>
              <a:buChar char="•"/>
            </a:pPr>
            <a:r>
              <a:rPr lang="en-US" sz="1500" dirty="0">
                <a:latin typeface="Barlow" panose="00000500000000000000" pitchFamily="2" charset="0"/>
              </a:rPr>
              <a:t>Not sure of the status of her loans. She thinks she may have missed some payments.</a:t>
            </a:r>
          </a:p>
          <a:p>
            <a:pPr marL="285750" indent="-285750">
              <a:spcBef>
                <a:spcPts val="300"/>
              </a:spcBef>
              <a:buFont typeface="Arial" panose="020B0604020202020204" pitchFamily="34" charset="0"/>
              <a:buChar char="•"/>
            </a:pPr>
            <a:r>
              <a:rPr lang="en-US" sz="1500" dirty="0">
                <a:latin typeface="Barlow" panose="00000500000000000000" pitchFamily="2" charset="0"/>
              </a:rPr>
              <a:t>She’s underemployed and can’t afford to pay much on her loans.</a:t>
            </a:r>
          </a:p>
        </p:txBody>
      </p:sp>
      <p:sp>
        <p:nvSpPr>
          <p:cNvPr id="10" name="TextBox 9">
            <a:extLst>
              <a:ext uri="{FF2B5EF4-FFF2-40B4-BE49-F238E27FC236}">
                <a16:creationId xmlns:a16="http://schemas.microsoft.com/office/drawing/2014/main" id="{A9131B85-2C43-4676-BD14-308650F5F944}"/>
              </a:ext>
            </a:extLst>
          </p:cNvPr>
          <p:cNvSpPr txBox="1"/>
          <p:nvPr/>
        </p:nvSpPr>
        <p:spPr>
          <a:xfrm>
            <a:off x="603066" y="2873193"/>
            <a:ext cx="7543800" cy="2939266"/>
          </a:xfrm>
          <a:prstGeom prst="rect">
            <a:avLst/>
          </a:prstGeom>
          <a:noFill/>
        </p:spPr>
        <p:txBody>
          <a:bodyPr wrap="square" rtlCol="0">
            <a:spAutoFit/>
          </a:bodyPr>
          <a:lstStyle/>
          <a:p>
            <a:pPr marL="285750" indent="-285750">
              <a:spcBef>
                <a:spcPts val="1500"/>
              </a:spcBef>
              <a:buFont typeface="Arial" panose="020B0604020202020204" pitchFamily="34" charset="0"/>
              <a:buChar char="•"/>
            </a:pPr>
            <a:r>
              <a:rPr lang="en-US" sz="2000" dirty="0">
                <a:latin typeface="Barlow" panose="00000500000000000000" pitchFamily="2" charset="0"/>
              </a:rPr>
              <a:t>EDCAP counselors ran a credit report and found that Sarah was over 200 days delinquent. At 270 days, she would be in jeopardy of defaulting. </a:t>
            </a:r>
          </a:p>
          <a:p>
            <a:pPr marL="285750" indent="-285750">
              <a:spcBef>
                <a:spcPts val="1500"/>
              </a:spcBef>
              <a:buFont typeface="Arial" panose="020B0604020202020204" pitchFamily="34" charset="0"/>
              <a:buChar char="•"/>
            </a:pPr>
            <a:r>
              <a:rPr lang="en-US" sz="2000" dirty="0">
                <a:latin typeface="Barlow" panose="00000500000000000000" pitchFamily="2" charset="0"/>
              </a:rPr>
              <a:t>Within one week, Sarah had her repayment plan recalculated based on her reduced salary to an amount she could afford.  Though the delinquencies will remain on her credit report, she avoided default.</a:t>
            </a:r>
          </a:p>
          <a:p>
            <a:pPr>
              <a:spcBef>
                <a:spcPts val="1500"/>
              </a:spcBef>
            </a:pPr>
            <a:endParaRPr lang="en-US" sz="2000" dirty="0"/>
          </a:p>
        </p:txBody>
      </p:sp>
      <p:pic>
        <p:nvPicPr>
          <p:cNvPr id="8" name="Picture 7">
            <a:extLst>
              <a:ext uri="{FF2B5EF4-FFF2-40B4-BE49-F238E27FC236}">
                <a16:creationId xmlns:a16="http://schemas.microsoft.com/office/drawing/2014/main" id="{30A32581-7CBB-4E09-8BF7-1155FFB709DC}"/>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93428" y="1478266"/>
            <a:ext cx="1638086" cy="1222861"/>
          </a:xfrm>
          <a:prstGeom prst="rect">
            <a:avLst/>
          </a:prstGeom>
        </p:spPr>
      </p:pic>
    </p:spTree>
    <p:extLst>
      <p:ext uri="{BB962C8B-B14F-4D97-AF65-F5344CB8AC3E}">
        <p14:creationId xmlns:p14="http://schemas.microsoft.com/office/powerpoint/2010/main" val="31810074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89FE3-B1EF-4416-8682-BCDBB4873928}"/>
              </a:ext>
            </a:extLst>
          </p:cNvPr>
          <p:cNvSpPr>
            <a:spLocks noGrp="1"/>
          </p:cNvSpPr>
          <p:nvPr>
            <p:ph type="title"/>
          </p:nvPr>
        </p:nvSpPr>
        <p:spPr/>
        <p:txBody>
          <a:bodyPr>
            <a:normAutofit/>
          </a:bodyPr>
          <a:lstStyle/>
          <a:p>
            <a:r>
              <a:rPr lang="en-US" dirty="0">
                <a:solidFill>
                  <a:srgbClr val="05692F"/>
                </a:solidFill>
              </a:rPr>
              <a:t>Case Study: Sarah, Credit/Delinquencies, Conclusion</a:t>
            </a:r>
          </a:p>
        </p:txBody>
      </p:sp>
      <p:sp>
        <p:nvSpPr>
          <p:cNvPr id="11" name="Rectangle: Rounded Corners 10">
            <a:extLst>
              <a:ext uri="{FF2B5EF4-FFF2-40B4-BE49-F238E27FC236}">
                <a16:creationId xmlns:a16="http://schemas.microsoft.com/office/drawing/2014/main" id="{50181DC1-3E1E-4D3C-A175-818C9D0DA316}"/>
              </a:ext>
            </a:extLst>
          </p:cNvPr>
          <p:cNvSpPr/>
          <p:nvPr/>
        </p:nvSpPr>
        <p:spPr>
          <a:xfrm>
            <a:off x="533398" y="4236097"/>
            <a:ext cx="6380583" cy="1082352"/>
          </a:xfrm>
          <a:prstGeom prst="roundRect">
            <a:avLst/>
          </a:prstGeom>
          <a:solidFill>
            <a:srgbClr val="E8CED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500" b="1" dirty="0">
                <a:solidFill>
                  <a:schemeClr val="tx1"/>
                </a:solidFill>
                <a:latin typeface="Barlow" panose="00000500000000000000" pitchFamily="2" charset="0"/>
              </a:rPr>
              <a:t>By looking at her credit report, the EDCAP counselor realized that Sarah needed to take immediate action to stave off default.  Her repayment plan was recalculated to reflect her current income and Sarah was able to resume making payments as agreed at a lower rate.  </a:t>
            </a:r>
          </a:p>
        </p:txBody>
      </p:sp>
      <p:graphicFrame>
        <p:nvGraphicFramePr>
          <p:cNvPr id="9" name="Table 11">
            <a:extLst>
              <a:ext uri="{FF2B5EF4-FFF2-40B4-BE49-F238E27FC236}">
                <a16:creationId xmlns:a16="http://schemas.microsoft.com/office/drawing/2014/main" id="{5D34C66E-A8A6-44CC-B548-E6FA55200EC0}"/>
              </a:ext>
            </a:extLst>
          </p:cNvPr>
          <p:cNvGraphicFramePr>
            <a:graphicFrameLocks noGrp="1"/>
          </p:cNvGraphicFramePr>
          <p:nvPr/>
        </p:nvGraphicFramePr>
        <p:xfrm>
          <a:off x="533396" y="1728216"/>
          <a:ext cx="6380585" cy="2087869"/>
        </p:xfrm>
        <a:graphic>
          <a:graphicData uri="http://schemas.openxmlformats.org/drawingml/2006/table">
            <a:tbl>
              <a:tblPr firstRow="1" bandRow="1">
                <a:tableStyleId>{F5AB1C69-6EDB-4FF4-983F-18BD219EF322}</a:tableStyleId>
              </a:tblPr>
              <a:tblGrid>
                <a:gridCol w="1276117">
                  <a:extLst>
                    <a:ext uri="{9D8B030D-6E8A-4147-A177-3AD203B41FA5}">
                      <a16:colId xmlns:a16="http://schemas.microsoft.com/office/drawing/2014/main" val="3606100073"/>
                    </a:ext>
                  </a:extLst>
                </a:gridCol>
                <a:gridCol w="1276117">
                  <a:extLst>
                    <a:ext uri="{9D8B030D-6E8A-4147-A177-3AD203B41FA5}">
                      <a16:colId xmlns:a16="http://schemas.microsoft.com/office/drawing/2014/main" val="2924883208"/>
                    </a:ext>
                  </a:extLst>
                </a:gridCol>
                <a:gridCol w="1276117">
                  <a:extLst>
                    <a:ext uri="{9D8B030D-6E8A-4147-A177-3AD203B41FA5}">
                      <a16:colId xmlns:a16="http://schemas.microsoft.com/office/drawing/2014/main" val="2376674599"/>
                    </a:ext>
                  </a:extLst>
                </a:gridCol>
                <a:gridCol w="1276117">
                  <a:extLst>
                    <a:ext uri="{9D8B030D-6E8A-4147-A177-3AD203B41FA5}">
                      <a16:colId xmlns:a16="http://schemas.microsoft.com/office/drawing/2014/main" val="3908383388"/>
                    </a:ext>
                  </a:extLst>
                </a:gridCol>
                <a:gridCol w="1276117">
                  <a:extLst>
                    <a:ext uri="{9D8B030D-6E8A-4147-A177-3AD203B41FA5}">
                      <a16:colId xmlns:a16="http://schemas.microsoft.com/office/drawing/2014/main" val="694769240"/>
                    </a:ext>
                  </a:extLst>
                </a:gridCol>
              </a:tblGrid>
              <a:tr h="1045029">
                <a:tc>
                  <a:txBody>
                    <a:bodyPr/>
                    <a:lstStyle/>
                    <a:p>
                      <a:endParaRPr lang="en-US" sz="1350" dirty="0">
                        <a:solidFill>
                          <a:srgbClr val="1F305B"/>
                        </a:solidFill>
                        <a:latin typeface="Barlow" panose="00000500000000000000" pitchFamily="2" charset="0"/>
                      </a:endParaRPr>
                    </a:p>
                  </a:txBody>
                  <a:tcPr>
                    <a:solidFill>
                      <a:srgbClr val="1F305B"/>
                    </a:solidFill>
                  </a:tcPr>
                </a:tc>
                <a:tc>
                  <a:txBody>
                    <a:bodyPr/>
                    <a:lstStyle/>
                    <a:p>
                      <a:r>
                        <a:rPr lang="en-US" sz="1400" dirty="0">
                          <a:solidFill>
                            <a:schemeClr val="bg1"/>
                          </a:solidFill>
                          <a:latin typeface="Barlow" panose="00000500000000000000" pitchFamily="2" charset="0"/>
                        </a:rPr>
                        <a:t>Adjusted Gross Income (AGI)</a:t>
                      </a:r>
                    </a:p>
                  </a:txBody>
                  <a:tcPr>
                    <a:solidFill>
                      <a:srgbClr val="1F305B"/>
                    </a:solidFill>
                  </a:tcPr>
                </a:tc>
                <a:tc>
                  <a:txBody>
                    <a:bodyPr/>
                    <a:lstStyle/>
                    <a:p>
                      <a:r>
                        <a:rPr lang="en-US" sz="1400" dirty="0">
                          <a:solidFill>
                            <a:schemeClr val="bg1"/>
                          </a:solidFill>
                          <a:latin typeface="Barlow" panose="00000500000000000000" pitchFamily="2" charset="0"/>
                        </a:rPr>
                        <a:t>Monthly Payment</a:t>
                      </a:r>
                    </a:p>
                  </a:txBody>
                  <a:tcPr>
                    <a:solidFill>
                      <a:srgbClr val="1F305B"/>
                    </a:solidFill>
                  </a:tcPr>
                </a:tc>
                <a:tc>
                  <a:txBody>
                    <a:bodyPr/>
                    <a:lstStyle/>
                    <a:p>
                      <a:r>
                        <a:rPr lang="en-US" sz="1400" dirty="0">
                          <a:solidFill>
                            <a:schemeClr val="bg1"/>
                          </a:solidFill>
                          <a:latin typeface="Barlow" panose="00000500000000000000" pitchFamily="2" charset="0"/>
                        </a:rPr>
                        <a:t>Annual Payment</a:t>
                      </a:r>
                    </a:p>
                  </a:txBody>
                  <a:tcPr>
                    <a:solidFill>
                      <a:srgbClr val="1F305B"/>
                    </a:solidFill>
                  </a:tcPr>
                </a:tc>
                <a:tc>
                  <a:txBody>
                    <a:bodyPr/>
                    <a:lstStyle/>
                    <a:p>
                      <a:r>
                        <a:rPr lang="en-US" sz="1400" dirty="0">
                          <a:solidFill>
                            <a:schemeClr val="bg1"/>
                          </a:solidFill>
                          <a:latin typeface="Barlow" panose="00000500000000000000" pitchFamily="2" charset="0"/>
                        </a:rPr>
                        <a:t>Delinquencies on Credit Report</a:t>
                      </a:r>
                    </a:p>
                  </a:txBody>
                  <a:tcPr>
                    <a:solidFill>
                      <a:srgbClr val="1F305B"/>
                    </a:solidFill>
                  </a:tcPr>
                </a:tc>
                <a:extLst>
                  <a:ext uri="{0D108BD9-81ED-4DB2-BD59-A6C34878D82A}">
                    <a16:rowId xmlns:a16="http://schemas.microsoft.com/office/drawing/2014/main" val="4040503311"/>
                  </a:ext>
                </a:extLst>
              </a:tr>
              <a:tr h="521420">
                <a:tc>
                  <a:txBody>
                    <a:bodyPr/>
                    <a:lstStyle/>
                    <a:p>
                      <a:r>
                        <a:rPr lang="en-US" sz="1350" dirty="0">
                          <a:latin typeface="Barlow" panose="00000500000000000000" pitchFamily="2" charset="0"/>
                        </a:rPr>
                        <a:t>Pre-Recalculation</a:t>
                      </a:r>
                    </a:p>
                  </a:txBody>
                  <a:tcPr/>
                </a:tc>
                <a:tc>
                  <a:txBody>
                    <a:bodyPr/>
                    <a:lstStyle/>
                    <a:p>
                      <a:r>
                        <a:rPr lang="en-US" sz="1350" dirty="0">
                          <a:latin typeface="Barlow" panose="00000500000000000000" pitchFamily="2" charset="0"/>
                        </a:rPr>
                        <a:t>$50,000</a:t>
                      </a:r>
                    </a:p>
                  </a:txBody>
                  <a:tcPr/>
                </a:tc>
                <a:tc>
                  <a:txBody>
                    <a:bodyPr/>
                    <a:lstStyle/>
                    <a:p>
                      <a:r>
                        <a:rPr lang="en-US" sz="1350" dirty="0">
                          <a:latin typeface="Barlow" panose="00000500000000000000" pitchFamily="2" charset="0"/>
                        </a:rPr>
                        <a:t>$256</a:t>
                      </a:r>
                    </a:p>
                  </a:txBody>
                  <a:tcPr/>
                </a:tc>
                <a:tc>
                  <a:txBody>
                    <a:bodyPr/>
                    <a:lstStyle/>
                    <a:p>
                      <a:r>
                        <a:rPr lang="en-US" sz="1350" dirty="0">
                          <a:latin typeface="Barlow" panose="00000500000000000000" pitchFamily="2" charset="0"/>
                        </a:rPr>
                        <a:t>$3,068</a:t>
                      </a:r>
                    </a:p>
                  </a:txBody>
                  <a:tcPr/>
                </a:tc>
                <a:tc>
                  <a:txBody>
                    <a:bodyPr/>
                    <a:lstStyle/>
                    <a:p>
                      <a:r>
                        <a:rPr lang="en-US" sz="1350" dirty="0">
                          <a:latin typeface="Barlow" panose="00000500000000000000" pitchFamily="2" charset="0"/>
                        </a:rPr>
                        <a:t>200+ Days</a:t>
                      </a:r>
                    </a:p>
                  </a:txBody>
                  <a:tcPr/>
                </a:tc>
                <a:extLst>
                  <a:ext uri="{0D108BD9-81ED-4DB2-BD59-A6C34878D82A}">
                    <a16:rowId xmlns:a16="http://schemas.microsoft.com/office/drawing/2014/main" val="3737052056"/>
                  </a:ext>
                </a:extLst>
              </a:tr>
              <a:tr h="521420">
                <a:tc>
                  <a:txBody>
                    <a:bodyPr/>
                    <a:lstStyle/>
                    <a:p>
                      <a:r>
                        <a:rPr lang="en-US" sz="1350" dirty="0">
                          <a:latin typeface="Barlow" panose="00000500000000000000" pitchFamily="2" charset="0"/>
                        </a:rPr>
                        <a:t>Post-Recalculation</a:t>
                      </a:r>
                    </a:p>
                  </a:txBody>
                  <a:tcPr/>
                </a:tc>
                <a:tc>
                  <a:txBody>
                    <a:bodyPr/>
                    <a:lstStyle/>
                    <a:p>
                      <a:r>
                        <a:rPr lang="en-US" sz="1350" dirty="0">
                          <a:latin typeface="Barlow" panose="00000500000000000000" pitchFamily="2" charset="0"/>
                        </a:rPr>
                        <a:t>$25,000</a:t>
                      </a:r>
                    </a:p>
                  </a:txBody>
                  <a:tcPr/>
                </a:tc>
                <a:tc>
                  <a:txBody>
                    <a:bodyPr/>
                    <a:lstStyle/>
                    <a:p>
                      <a:r>
                        <a:rPr lang="en-US" sz="1350" dirty="0">
                          <a:latin typeface="Barlow" panose="00000500000000000000" pitchFamily="2" charset="0"/>
                        </a:rPr>
                        <a:t>$71</a:t>
                      </a:r>
                    </a:p>
                  </a:txBody>
                  <a:tcPr/>
                </a:tc>
                <a:tc>
                  <a:txBody>
                    <a:bodyPr/>
                    <a:lstStyle/>
                    <a:p>
                      <a:r>
                        <a:rPr lang="en-US" sz="1350" dirty="0">
                          <a:latin typeface="Barlow" panose="00000500000000000000" pitchFamily="2" charset="0"/>
                        </a:rPr>
                        <a:t>$852</a:t>
                      </a:r>
                    </a:p>
                  </a:txBody>
                  <a:tcPr/>
                </a:tc>
                <a:tc>
                  <a:txBody>
                    <a:bodyPr/>
                    <a:lstStyle/>
                    <a:p>
                      <a:r>
                        <a:rPr lang="en-US" sz="1350" dirty="0">
                          <a:latin typeface="Barlow" panose="00000500000000000000" pitchFamily="2" charset="0"/>
                        </a:rPr>
                        <a:t>None</a:t>
                      </a:r>
                    </a:p>
                  </a:txBody>
                  <a:tcPr/>
                </a:tc>
                <a:extLst>
                  <a:ext uri="{0D108BD9-81ED-4DB2-BD59-A6C34878D82A}">
                    <a16:rowId xmlns:a16="http://schemas.microsoft.com/office/drawing/2014/main" val="3577075089"/>
                  </a:ext>
                </a:extLst>
              </a:tr>
            </a:tbl>
          </a:graphicData>
        </a:graphic>
      </p:graphicFrame>
    </p:spTree>
    <p:extLst>
      <p:ext uri="{BB962C8B-B14F-4D97-AF65-F5344CB8AC3E}">
        <p14:creationId xmlns:p14="http://schemas.microsoft.com/office/powerpoint/2010/main" val="38358084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7A3AE-1F8E-40FC-B807-4C97B5BDC5E2}"/>
              </a:ext>
            </a:extLst>
          </p:cNvPr>
          <p:cNvSpPr>
            <a:spLocks noGrp="1"/>
          </p:cNvSpPr>
          <p:nvPr>
            <p:ph type="title"/>
          </p:nvPr>
        </p:nvSpPr>
        <p:spPr/>
        <p:txBody>
          <a:bodyPr/>
          <a:lstStyle/>
          <a:p>
            <a:r>
              <a:rPr lang="en-US" dirty="0"/>
              <a:t>Wrapping Up</a:t>
            </a:r>
          </a:p>
        </p:txBody>
      </p:sp>
      <p:sp>
        <p:nvSpPr>
          <p:cNvPr id="3" name="Content Placeholder 2">
            <a:extLst>
              <a:ext uri="{FF2B5EF4-FFF2-40B4-BE49-F238E27FC236}">
                <a16:creationId xmlns:a16="http://schemas.microsoft.com/office/drawing/2014/main" id="{31FD4BD1-AE1B-4CE7-9B1E-1D43A8294CCD}"/>
              </a:ext>
            </a:extLst>
          </p:cNvPr>
          <p:cNvSpPr>
            <a:spLocks noGrp="1"/>
          </p:cNvSpPr>
          <p:nvPr>
            <p:ph idx="1"/>
          </p:nvPr>
        </p:nvSpPr>
        <p:spPr/>
        <p:txBody>
          <a:bodyPr/>
          <a:lstStyle/>
          <a:p>
            <a:r>
              <a:rPr lang="en-US" dirty="0"/>
              <a:t>Homework: Check your own credit report for free by going to </a:t>
            </a:r>
            <a:r>
              <a:rPr lang="en-US" dirty="0">
                <a:solidFill>
                  <a:srgbClr val="1F305B"/>
                </a:solidFill>
                <a:highlight>
                  <a:srgbClr val="E8CEDA"/>
                </a:highlight>
                <a:hlinkClick r:id="rId2">
                  <a:extLst>
                    <a:ext uri="{A12FA001-AC4F-418D-AE19-62706E023703}">
                      <ahyp:hlinkClr xmlns:ahyp="http://schemas.microsoft.com/office/drawing/2018/hyperlinkcolor" val="tx"/>
                    </a:ext>
                  </a:extLst>
                </a:hlinkClick>
              </a:rPr>
              <a:t>https://annualcreditreport.com</a:t>
            </a:r>
            <a:r>
              <a:rPr lang="en-US" dirty="0">
                <a:solidFill>
                  <a:srgbClr val="1F305B"/>
                </a:solidFill>
                <a:highlight>
                  <a:srgbClr val="E8CEDA"/>
                </a:highlight>
              </a:rPr>
              <a:t> </a:t>
            </a:r>
          </a:p>
          <a:p>
            <a:endParaRPr lang="en-US" dirty="0">
              <a:highlight>
                <a:srgbClr val="E8CEDA"/>
              </a:highlight>
            </a:endParaRPr>
          </a:p>
          <a:p>
            <a:endParaRPr lang="en-US" dirty="0">
              <a:highlight>
                <a:srgbClr val="E8CEDA"/>
              </a:highlight>
            </a:endParaRPr>
          </a:p>
          <a:p>
            <a:pPr marL="0" indent="0" algn="ctr">
              <a:buNone/>
            </a:pPr>
            <a:r>
              <a:rPr lang="en-US" sz="3600" b="1" dirty="0"/>
              <a:t>Q&amp;A</a:t>
            </a:r>
          </a:p>
          <a:p>
            <a:endParaRPr lang="en-US" dirty="0">
              <a:highlight>
                <a:srgbClr val="E8CEDA"/>
              </a:highlight>
            </a:endParaRPr>
          </a:p>
          <a:p>
            <a:endParaRPr lang="en-US" dirty="0"/>
          </a:p>
        </p:txBody>
      </p:sp>
    </p:spTree>
    <p:extLst>
      <p:ext uri="{BB962C8B-B14F-4D97-AF65-F5344CB8AC3E}">
        <p14:creationId xmlns:p14="http://schemas.microsoft.com/office/powerpoint/2010/main" val="3623768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64211-4E2F-47F1-BFA4-359C7E34D963}"/>
              </a:ext>
            </a:extLst>
          </p:cNvPr>
          <p:cNvSpPr>
            <a:spLocks noGrp="1"/>
          </p:cNvSpPr>
          <p:nvPr>
            <p:ph type="title"/>
          </p:nvPr>
        </p:nvSpPr>
        <p:spPr>
          <a:xfrm>
            <a:off x="486696" y="252076"/>
            <a:ext cx="3708114" cy="1622321"/>
          </a:xfrm>
        </p:spPr>
        <p:txBody>
          <a:bodyPr>
            <a:normAutofit/>
          </a:bodyPr>
          <a:lstStyle/>
          <a:p>
            <a:r>
              <a:rPr lang="en-US" dirty="0"/>
              <a:t>The Cost of Bad Credit Score</a:t>
            </a:r>
          </a:p>
        </p:txBody>
      </p:sp>
      <p:sp>
        <p:nvSpPr>
          <p:cNvPr id="3" name="Content Placeholder 2">
            <a:extLst>
              <a:ext uri="{FF2B5EF4-FFF2-40B4-BE49-F238E27FC236}">
                <a16:creationId xmlns:a16="http://schemas.microsoft.com/office/drawing/2014/main" id="{978A22B4-BB00-4220-A694-3BEECD06722D}"/>
              </a:ext>
            </a:extLst>
          </p:cNvPr>
          <p:cNvSpPr>
            <a:spLocks noGrp="1"/>
          </p:cNvSpPr>
          <p:nvPr>
            <p:ph idx="1"/>
          </p:nvPr>
        </p:nvSpPr>
        <p:spPr>
          <a:xfrm>
            <a:off x="486697" y="2015490"/>
            <a:ext cx="3708113" cy="4099560"/>
          </a:xfrm>
        </p:spPr>
        <p:txBody>
          <a:bodyPr>
            <a:normAutofit fontScale="92500" lnSpcReduction="20000"/>
          </a:bodyPr>
          <a:lstStyle/>
          <a:p>
            <a:pPr lvl="1">
              <a:lnSpc>
                <a:spcPct val="100000"/>
              </a:lnSpc>
            </a:pPr>
            <a:r>
              <a:rPr lang="en-US" sz="2200" dirty="0"/>
              <a:t>Higher interest charges</a:t>
            </a:r>
          </a:p>
          <a:p>
            <a:pPr lvl="1">
              <a:lnSpc>
                <a:spcPct val="100000"/>
              </a:lnSpc>
            </a:pPr>
            <a:r>
              <a:rPr lang="en-US" sz="2200" dirty="0"/>
              <a:t>Higher insurance rates</a:t>
            </a:r>
          </a:p>
          <a:p>
            <a:pPr lvl="1">
              <a:lnSpc>
                <a:spcPct val="100000"/>
              </a:lnSpc>
            </a:pPr>
            <a:r>
              <a:rPr lang="en-US" sz="2200" dirty="0"/>
              <a:t>Limited access to certain financial products</a:t>
            </a:r>
          </a:p>
          <a:p>
            <a:pPr lvl="1">
              <a:lnSpc>
                <a:spcPct val="100000"/>
              </a:lnSpc>
            </a:pPr>
            <a:r>
              <a:rPr lang="en-US" sz="2200" dirty="0"/>
              <a:t>Missed housing and work opportunities</a:t>
            </a:r>
          </a:p>
          <a:p>
            <a:pPr>
              <a:lnSpc>
                <a:spcPct val="100000"/>
              </a:lnSpc>
            </a:pPr>
            <a:r>
              <a:rPr lang="en-US" sz="2400" dirty="0"/>
              <a:t>The following example illustrates the real-life consequences of varying credit scores. Two borrowers apply for a </a:t>
            </a:r>
            <a:r>
              <a:rPr lang="en-US" sz="2400" b="1" dirty="0"/>
              <a:t>36-month car loan for $18,000</a:t>
            </a:r>
            <a:r>
              <a:rPr lang="en-US" sz="2400" dirty="0"/>
              <a:t>. </a:t>
            </a:r>
          </a:p>
          <a:p>
            <a:pPr>
              <a:lnSpc>
                <a:spcPct val="100000"/>
              </a:lnSpc>
            </a:pPr>
            <a:endParaRPr lang="en-US" sz="1300" dirty="0"/>
          </a:p>
        </p:txBody>
      </p:sp>
      <p:sp>
        <p:nvSpPr>
          <p:cNvPr id="9" name="Rectangle 8">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69712" y="0"/>
            <a:ext cx="457428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186" y="557784"/>
            <a:ext cx="3847653"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Table 3">
            <a:extLst>
              <a:ext uri="{FF2B5EF4-FFF2-40B4-BE49-F238E27FC236}">
                <a16:creationId xmlns:a16="http://schemas.microsoft.com/office/drawing/2014/main" id="{F14F0FB2-08F0-4FDF-9362-2D2104EF03E1}"/>
              </a:ext>
            </a:extLst>
          </p:cNvPr>
          <p:cNvGraphicFramePr>
            <a:graphicFrameLocks noGrp="1"/>
          </p:cNvGraphicFramePr>
          <p:nvPr>
            <p:extLst>
              <p:ext uri="{D42A27DB-BD31-4B8C-83A1-F6EECF244321}">
                <p14:modId xmlns:p14="http://schemas.microsoft.com/office/powerpoint/2010/main" val="1542482461"/>
              </p:ext>
            </p:extLst>
          </p:nvPr>
        </p:nvGraphicFramePr>
        <p:xfrm>
          <a:off x="5178531" y="1474470"/>
          <a:ext cx="3356650" cy="4411572"/>
        </p:xfrm>
        <a:graphic>
          <a:graphicData uri="http://schemas.openxmlformats.org/drawingml/2006/table">
            <a:tbl>
              <a:tblPr firstRow="1" firstCol="1" bandRow="1"/>
              <a:tblGrid>
                <a:gridCol w="1050819">
                  <a:extLst>
                    <a:ext uri="{9D8B030D-6E8A-4147-A177-3AD203B41FA5}">
                      <a16:colId xmlns:a16="http://schemas.microsoft.com/office/drawing/2014/main" val="20000"/>
                    </a:ext>
                  </a:extLst>
                </a:gridCol>
                <a:gridCol w="1154430">
                  <a:extLst>
                    <a:ext uri="{9D8B030D-6E8A-4147-A177-3AD203B41FA5}">
                      <a16:colId xmlns:a16="http://schemas.microsoft.com/office/drawing/2014/main" val="20001"/>
                    </a:ext>
                  </a:extLst>
                </a:gridCol>
                <a:gridCol w="1151401">
                  <a:extLst>
                    <a:ext uri="{9D8B030D-6E8A-4147-A177-3AD203B41FA5}">
                      <a16:colId xmlns:a16="http://schemas.microsoft.com/office/drawing/2014/main" val="20002"/>
                    </a:ext>
                  </a:extLst>
                </a:gridCol>
              </a:tblGrid>
              <a:tr h="858245">
                <a:tc>
                  <a:txBody>
                    <a:bodyPr/>
                    <a:lstStyle/>
                    <a:p>
                      <a:pPr marL="0" marR="0" algn="l">
                        <a:lnSpc>
                          <a:spcPct val="100000"/>
                        </a:lnSpc>
                        <a:spcBef>
                          <a:spcPts val="0"/>
                        </a:spcBef>
                        <a:spcAft>
                          <a:spcPts val="0"/>
                        </a:spcAft>
                      </a:pPr>
                      <a:endParaRPr lang="en-US" sz="1600" dirty="0">
                        <a:solidFill>
                          <a:srgbClr val="000000"/>
                        </a:solidFill>
                        <a:effectLst/>
                        <a:latin typeface="Barlow  "/>
                        <a:ea typeface="Calibri"/>
                        <a:cs typeface="Times New Roman"/>
                      </a:endParaRPr>
                    </a:p>
                  </a:txBody>
                  <a:tcPr marL="17936" marR="17936" marT="17936" marB="17936">
                    <a:solidFill>
                      <a:srgbClr val="BFBDCB"/>
                    </a:solidFill>
                  </a:tcPr>
                </a:tc>
                <a:tc>
                  <a:txBody>
                    <a:bodyPr/>
                    <a:lstStyle/>
                    <a:p>
                      <a:pPr marL="0" marR="0" algn="ctr">
                        <a:lnSpc>
                          <a:spcPct val="100000"/>
                        </a:lnSpc>
                        <a:spcBef>
                          <a:spcPts val="0"/>
                        </a:spcBef>
                        <a:spcAft>
                          <a:spcPts val="0"/>
                        </a:spcAft>
                      </a:pPr>
                      <a:r>
                        <a:rPr lang="en-US" sz="1800" dirty="0">
                          <a:solidFill>
                            <a:srgbClr val="1F305B"/>
                          </a:solidFill>
                          <a:effectLst/>
                          <a:latin typeface="Barlow ExtraBold" panose="00000900000000000000" pitchFamily="2" charset="0"/>
                        </a:rPr>
                        <a:t>Average        Borrower </a:t>
                      </a:r>
                    </a:p>
                    <a:p>
                      <a:pPr marL="0" marR="0" algn="ctr">
                        <a:lnSpc>
                          <a:spcPct val="100000"/>
                        </a:lnSpc>
                        <a:spcBef>
                          <a:spcPts val="0"/>
                        </a:spcBef>
                        <a:spcAft>
                          <a:spcPts val="0"/>
                        </a:spcAft>
                      </a:pPr>
                      <a:r>
                        <a:rPr lang="en-US" sz="1800" dirty="0">
                          <a:solidFill>
                            <a:srgbClr val="1F305B"/>
                          </a:solidFill>
                          <a:effectLst/>
                          <a:latin typeface="Barlow ExtraBold" panose="00000900000000000000" pitchFamily="2" charset="0"/>
                        </a:rPr>
                        <a:t>     </a:t>
                      </a:r>
                      <a:endParaRPr lang="en-US" sz="1800" b="1" dirty="0">
                        <a:solidFill>
                          <a:srgbClr val="1F305B"/>
                        </a:solidFill>
                        <a:effectLst/>
                        <a:latin typeface="Barlow ExtraBold" panose="00000900000000000000" pitchFamily="2" charset="0"/>
                        <a:ea typeface="Calibri"/>
                        <a:cs typeface="Times New Roman"/>
                      </a:endParaRPr>
                    </a:p>
                  </a:txBody>
                  <a:tcPr marL="17936" marR="17936" marT="17936" marB="17936">
                    <a:solidFill>
                      <a:srgbClr val="BFBDCB"/>
                    </a:solidFill>
                  </a:tcPr>
                </a:tc>
                <a:tc>
                  <a:txBody>
                    <a:bodyPr/>
                    <a:lstStyle/>
                    <a:p>
                      <a:pPr marL="0" marR="0" algn="ctr">
                        <a:lnSpc>
                          <a:spcPct val="100000"/>
                        </a:lnSpc>
                        <a:spcBef>
                          <a:spcPts val="0"/>
                        </a:spcBef>
                        <a:spcAft>
                          <a:spcPts val="0"/>
                        </a:spcAft>
                      </a:pPr>
                      <a:r>
                        <a:rPr lang="en-US" sz="1800" dirty="0">
                          <a:solidFill>
                            <a:srgbClr val="1F305B"/>
                          </a:solidFill>
                          <a:effectLst/>
                          <a:latin typeface="Barlow ExtraBold" panose="00000900000000000000" pitchFamily="2" charset="0"/>
                        </a:rPr>
                        <a:t>Subprime Borrower</a:t>
                      </a:r>
                      <a:endParaRPr lang="en-US" sz="1800" b="1" dirty="0">
                        <a:solidFill>
                          <a:srgbClr val="1F305B"/>
                        </a:solidFill>
                        <a:effectLst/>
                        <a:latin typeface="Barlow ExtraBold" panose="00000900000000000000" pitchFamily="2" charset="0"/>
                        <a:ea typeface="Calibri"/>
                        <a:cs typeface="Times New Roman"/>
                      </a:endParaRPr>
                    </a:p>
                  </a:txBody>
                  <a:tcPr marL="17936" marR="17936" marT="17936" marB="17936">
                    <a:solidFill>
                      <a:srgbClr val="BFBDCB"/>
                    </a:solidFill>
                  </a:tcPr>
                </a:tc>
                <a:extLst>
                  <a:ext uri="{0D108BD9-81ED-4DB2-BD59-A6C34878D82A}">
                    <a16:rowId xmlns:a16="http://schemas.microsoft.com/office/drawing/2014/main" val="10000"/>
                  </a:ext>
                </a:extLst>
              </a:tr>
              <a:tr h="879115">
                <a:tc>
                  <a:txBody>
                    <a:bodyPr/>
                    <a:lstStyle/>
                    <a:p>
                      <a:pPr marL="0" marR="0" algn="l">
                        <a:lnSpc>
                          <a:spcPct val="100000"/>
                        </a:lnSpc>
                        <a:spcBef>
                          <a:spcPts val="0"/>
                        </a:spcBef>
                        <a:spcAft>
                          <a:spcPts val="0"/>
                        </a:spcAft>
                      </a:pPr>
                      <a:r>
                        <a:rPr lang="en-US" sz="1600" dirty="0">
                          <a:solidFill>
                            <a:srgbClr val="1F305B"/>
                          </a:solidFill>
                          <a:effectLst/>
                          <a:latin typeface="Barlow  "/>
                        </a:rPr>
                        <a:t>Credit Score</a:t>
                      </a:r>
                      <a:r>
                        <a:rPr lang="en-US" sz="1600" baseline="0" dirty="0">
                          <a:solidFill>
                            <a:srgbClr val="1F305B"/>
                          </a:solidFill>
                          <a:effectLst/>
                          <a:latin typeface="Barlow  "/>
                        </a:rPr>
                        <a:t> (FICO)</a:t>
                      </a:r>
                      <a:endParaRPr lang="en-US" sz="1600" b="0" dirty="0">
                        <a:solidFill>
                          <a:srgbClr val="1F305B"/>
                        </a:solidFill>
                        <a:effectLst/>
                        <a:latin typeface="Barlow  "/>
                        <a:ea typeface="Calibri"/>
                        <a:cs typeface="Times New Roman"/>
                      </a:endParaRPr>
                    </a:p>
                  </a:txBody>
                  <a:tcPr marL="17936" marR="17936" marT="17936" marB="17936">
                    <a:solidFill>
                      <a:srgbClr val="BFBDCB"/>
                    </a:solidFill>
                  </a:tcPr>
                </a:tc>
                <a:tc>
                  <a:txBody>
                    <a:bodyPr/>
                    <a:lstStyle/>
                    <a:p>
                      <a:pPr marL="0" marR="0" algn="r">
                        <a:lnSpc>
                          <a:spcPct val="100000"/>
                        </a:lnSpc>
                        <a:spcBef>
                          <a:spcPts val="0"/>
                        </a:spcBef>
                        <a:spcAft>
                          <a:spcPts val="0"/>
                        </a:spcAft>
                      </a:pPr>
                      <a:r>
                        <a:rPr lang="en-US" sz="1800" dirty="0">
                          <a:effectLst/>
                          <a:latin typeface="Barlow  "/>
                        </a:rPr>
                        <a:t>700</a:t>
                      </a:r>
                      <a:endParaRPr lang="en-US" sz="1800" dirty="0">
                        <a:effectLst/>
                        <a:latin typeface="Barlow  "/>
                        <a:ea typeface="Calibri"/>
                        <a:cs typeface="Times New Roman"/>
                      </a:endParaRPr>
                    </a:p>
                  </a:txBody>
                  <a:tcPr marL="17936" marR="17936" marT="17936" marB="17936">
                    <a:solidFill>
                      <a:srgbClr val="E6E7E8"/>
                    </a:solidFill>
                  </a:tcPr>
                </a:tc>
                <a:tc>
                  <a:txBody>
                    <a:bodyPr/>
                    <a:lstStyle/>
                    <a:p>
                      <a:pPr marL="0" marR="0" algn="r">
                        <a:lnSpc>
                          <a:spcPct val="100000"/>
                        </a:lnSpc>
                        <a:spcBef>
                          <a:spcPts val="0"/>
                        </a:spcBef>
                        <a:spcAft>
                          <a:spcPts val="0"/>
                        </a:spcAft>
                      </a:pPr>
                      <a:r>
                        <a:rPr lang="en-US" sz="1800" dirty="0">
                          <a:effectLst/>
                          <a:latin typeface="Barlow  "/>
                        </a:rPr>
                        <a:t>600</a:t>
                      </a:r>
                      <a:endParaRPr lang="en-US" sz="1800" dirty="0">
                        <a:effectLst/>
                        <a:latin typeface="Barlow  "/>
                        <a:ea typeface="Calibri"/>
                        <a:cs typeface="Times New Roman"/>
                      </a:endParaRPr>
                    </a:p>
                  </a:txBody>
                  <a:tcPr marL="17936" marR="17936" marT="17936" marB="17936">
                    <a:solidFill>
                      <a:srgbClr val="E6E7E8"/>
                    </a:solidFill>
                  </a:tcPr>
                </a:tc>
                <a:extLst>
                  <a:ext uri="{0D108BD9-81ED-4DB2-BD59-A6C34878D82A}">
                    <a16:rowId xmlns:a16="http://schemas.microsoft.com/office/drawing/2014/main" val="10001"/>
                  </a:ext>
                </a:extLst>
              </a:tr>
              <a:tr h="762991">
                <a:tc>
                  <a:txBody>
                    <a:bodyPr/>
                    <a:lstStyle/>
                    <a:p>
                      <a:pPr marL="0" marR="0" algn="l">
                        <a:lnSpc>
                          <a:spcPct val="100000"/>
                        </a:lnSpc>
                        <a:spcBef>
                          <a:spcPts val="0"/>
                        </a:spcBef>
                        <a:spcAft>
                          <a:spcPts val="0"/>
                        </a:spcAft>
                      </a:pPr>
                      <a:r>
                        <a:rPr lang="en-US" sz="1600" dirty="0">
                          <a:solidFill>
                            <a:srgbClr val="1F305B"/>
                          </a:solidFill>
                          <a:effectLst/>
                          <a:latin typeface="Barlow  "/>
                        </a:rPr>
                        <a:t>Interest</a:t>
                      </a:r>
                      <a:r>
                        <a:rPr lang="en-US" sz="1600" baseline="0" dirty="0">
                          <a:solidFill>
                            <a:srgbClr val="1F305B"/>
                          </a:solidFill>
                          <a:effectLst/>
                          <a:latin typeface="Barlow  "/>
                        </a:rPr>
                        <a:t> Rate</a:t>
                      </a:r>
                      <a:endParaRPr lang="en-US" sz="1600" b="0" dirty="0">
                        <a:solidFill>
                          <a:srgbClr val="1F305B"/>
                        </a:solidFill>
                        <a:effectLst/>
                        <a:latin typeface="Barlow  "/>
                        <a:ea typeface="Calibri"/>
                        <a:cs typeface="Times New Roman"/>
                      </a:endParaRPr>
                    </a:p>
                  </a:txBody>
                  <a:tcPr marL="17936" marR="17936" marT="17936" marB="17936">
                    <a:solidFill>
                      <a:srgbClr val="BFBDCB"/>
                    </a:solidFill>
                  </a:tcPr>
                </a:tc>
                <a:tc>
                  <a:txBody>
                    <a:bodyPr/>
                    <a:lstStyle/>
                    <a:p>
                      <a:pPr marL="0" marR="0" algn="r">
                        <a:lnSpc>
                          <a:spcPct val="100000"/>
                        </a:lnSpc>
                        <a:spcBef>
                          <a:spcPts val="0"/>
                        </a:spcBef>
                        <a:spcAft>
                          <a:spcPts val="0"/>
                        </a:spcAft>
                      </a:pPr>
                      <a:r>
                        <a:rPr lang="en-US" sz="1800" dirty="0">
                          <a:effectLst/>
                          <a:latin typeface="Barlow  "/>
                        </a:rPr>
                        <a:t>8.138%</a:t>
                      </a:r>
                      <a:endParaRPr lang="en-US" sz="1800" dirty="0">
                        <a:effectLst/>
                        <a:latin typeface="Barlow  "/>
                        <a:ea typeface="Calibri"/>
                        <a:cs typeface="Times New Roman"/>
                      </a:endParaRPr>
                    </a:p>
                  </a:txBody>
                  <a:tcPr marL="17936" marR="17936" marT="17936" marB="17936">
                    <a:solidFill>
                      <a:srgbClr val="E6E7E8"/>
                    </a:solidFill>
                  </a:tcPr>
                </a:tc>
                <a:tc>
                  <a:txBody>
                    <a:bodyPr/>
                    <a:lstStyle/>
                    <a:p>
                      <a:pPr marL="0" marR="0" algn="r">
                        <a:lnSpc>
                          <a:spcPct val="100000"/>
                        </a:lnSpc>
                        <a:spcBef>
                          <a:spcPts val="0"/>
                        </a:spcBef>
                        <a:spcAft>
                          <a:spcPts val="0"/>
                        </a:spcAft>
                      </a:pPr>
                      <a:r>
                        <a:rPr lang="en-US" sz="1800" dirty="0">
                          <a:effectLst/>
                          <a:latin typeface="Barlow  "/>
                        </a:rPr>
                        <a:t>15.277%</a:t>
                      </a:r>
                      <a:endParaRPr lang="en-US" sz="1800" dirty="0">
                        <a:effectLst/>
                        <a:latin typeface="Barlow  "/>
                        <a:ea typeface="Calibri"/>
                        <a:cs typeface="Times New Roman"/>
                      </a:endParaRPr>
                    </a:p>
                  </a:txBody>
                  <a:tcPr marL="17936" marR="17936" marT="17936" marB="17936">
                    <a:solidFill>
                      <a:srgbClr val="E6E7E8"/>
                    </a:solidFill>
                  </a:tcPr>
                </a:tc>
                <a:extLst>
                  <a:ext uri="{0D108BD9-81ED-4DB2-BD59-A6C34878D82A}">
                    <a16:rowId xmlns:a16="http://schemas.microsoft.com/office/drawing/2014/main" val="10002"/>
                  </a:ext>
                </a:extLst>
              </a:tr>
              <a:tr h="919618">
                <a:tc>
                  <a:txBody>
                    <a:bodyPr/>
                    <a:lstStyle/>
                    <a:p>
                      <a:pPr marL="0" marR="0" algn="l">
                        <a:lnSpc>
                          <a:spcPct val="100000"/>
                        </a:lnSpc>
                        <a:spcBef>
                          <a:spcPts val="0"/>
                        </a:spcBef>
                        <a:spcAft>
                          <a:spcPts val="0"/>
                        </a:spcAft>
                      </a:pPr>
                      <a:r>
                        <a:rPr lang="en-US" sz="1600" dirty="0">
                          <a:solidFill>
                            <a:srgbClr val="1F305B"/>
                          </a:solidFill>
                          <a:effectLst/>
                          <a:latin typeface="Barlow  "/>
                        </a:rPr>
                        <a:t>Monthly Payment</a:t>
                      </a:r>
                      <a:endParaRPr lang="en-US" sz="1600" b="0" dirty="0">
                        <a:solidFill>
                          <a:srgbClr val="1F305B"/>
                        </a:solidFill>
                        <a:effectLst/>
                        <a:latin typeface="Barlow  "/>
                        <a:ea typeface="Calibri"/>
                        <a:cs typeface="Times New Roman"/>
                      </a:endParaRPr>
                    </a:p>
                  </a:txBody>
                  <a:tcPr marL="17936" marR="17936" marT="17936" marB="17936">
                    <a:solidFill>
                      <a:srgbClr val="BFBDCB"/>
                    </a:solidFill>
                  </a:tcPr>
                </a:tc>
                <a:tc>
                  <a:txBody>
                    <a:bodyPr/>
                    <a:lstStyle/>
                    <a:p>
                      <a:pPr marL="0" marR="0" algn="r">
                        <a:lnSpc>
                          <a:spcPct val="100000"/>
                        </a:lnSpc>
                        <a:spcBef>
                          <a:spcPts val="0"/>
                        </a:spcBef>
                        <a:spcAft>
                          <a:spcPts val="0"/>
                        </a:spcAft>
                      </a:pPr>
                      <a:r>
                        <a:rPr lang="en-US" sz="1800" dirty="0">
                          <a:effectLst/>
                          <a:latin typeface="Barlow  "/>
                        </a:rPr>
                        <a:t>$785</a:t>
                      </a:r>
                      <a:endParaRPr lang="en-US" sz="1800" dirty="0">
                        <a:effectLst/>
                        <a:latin typeface="Barlow  "/>
                        <a:ea typeface="Calibri"/>
                        <a:cs typeface="Times New Roman"/>
                      </a:endParaRPr>
                    </a:p>
                  </a:txBody>
                  <a:tcPr marL="17936" marR="17936" marT="17936" marB="17936">
                    <a:solidFill>
                      <a:srgbClr val="E6E7E8"/>
                    </a:solidFill>
                  </a:tcPr>
                </a:tc>
                <a:tc>
                  <a:txBody>
                    <a:bodyPr/>
                    <a:lstStyle/>
                    <a:p>
                      <a:pPr marL="0" marR="0" algn="r">
                        <a:lnSpc>
                          <a:spcPct val="100000"/>
                        </a:lnSpc>
                        <a:spcBef>
                          <a:spcPts val="0"/>
                        </a:spcBef>
                        <a:spcAft>
                          <a:spcPts val="0"/>
                        </a:spcAft>
                      </a:pPr>
                      <a:r>
                        <a:rPr lang="en-US" sz="1800" dirty="0">
                          <a:effectLst/>
                          <a:latin typeface="Barlow  "/>
                        </a:rPr>
                        <a:t>$870</a:t>
                      </a:r>
                      <a:endParaRPr lang="en-US" sz="1800" dirty="0">
                        <a:effectLst/>
                        <a:latin typeface="Barlow  "/>
                        <a:ea typeface="Calibri"/>
                        <a:cs typeface="Times New Roman"/>
                      </a:endParaRPr>
                    </a:p>
                  </a:txBody>
                  <a:tcPr marL="17936" marR="17936" marT="17936" marB="17936">
                    <a:solidFill>
                      <a:srgbClr val="E6E7E8"/>
                    </a:solidFill>
                  </a:tcPr>
                </a:tc>
                <a:extLst>
                  <a:ext uri="{0D108BD9-81ED-4DB2-BD59-A6C34878D82A}">
                    <a16:rowId xmlns:a16="http://schemas.microsoft.com/office/drawing/2014/main" val="10003"/>
                  </a:ext>
                </a:extLst>
              </a:tr>
              <a:tr h="991016">
                <a:tc>
                  <a:txBody>
                    <a:bodyPr/>
                    <a:lstStyle/>
                    <a:p>
                      <a:pPr marL="0" marR="0" algn="l">
                        <a:lnSpc>
                          <a:spcPct val="100000"/>
                        </a:lnSpc>
                        <a:spcBef>
                          <a:spcPts val="0"/>
                        </a:spcBef>
                        <a:spcAft>
                          <a:spcPts val="0"/>
                        </a:spcAft>
                      </a:pPr>
                      <a:r>
                        <a:rPr lang="en-US" sz="1600" dirty="0">
                          <a:solidFill>
                            <a:srgbClr val="1F305B"/>
                          </a:solidFill>
                          <a:effectLst/>
                          <a:latin typeface="Barlow  "/>
                        </a:rPr>
                        <a:t>Total Paid                      </a:t>
                      </a:r>
                      <a:endParaRPr lang="en-US" sz="1600" b="0" dirty="0">
                        <a:solidFill>
                          <a:srgbClr val="1F305B"/>
                        </a:solidFill>
                        <a:effectLst/>
                        <a:latin typeface="Barlow  "/>
                        <a:ea typeface="Calibri"/>
                        <a:cs typeface="Times New Roman"/>
                      </a:endParaRPr>
                    </a:p>
                  </a:txBody>
                  <a:tcPr marL="17936" marR="17936" marT="17936" marB="17936">
                    <a:solidFill>
                      <a:srgbClr val="BFBDCB"/>
                    </a:solidFill>
                  </a:tcPr>
                </a:tc>
                <a:tc>
                  <a:txBody>
                    <a:bodyPr/>
                    <a:lstStyle/>
                    <a:p>
                      <a:pPr marL="0" marR="0" algn="r">
                        <a:lnSpc>
                          <a:spcPct val="100000"/>
                        </a:lnSpc>
                        <a:spcBef>
                          <a:spcPts val="0"/>
                        </a:spcBef>
                        <a:spcAft>
                          <a:spcPts val="0"/>
                        </a:spcAft>
                      </a:pPr>
                      <a:r>
                        <a:rPr lang="en-US" sz="1800" dirty="0">
                          <a:effectLst/>
                          <a:latin typeface="Barlow  "/>
                        </a:rPr>
                        <a:t>$28,260</a:t>
                      </a:r>
                      <a:endParaRPr lang="en-US" sz="1800" dirty="0">
                        <a:effectLst/>
                        <a:latin typeface="Barlow  "/>
                        <a:ea typeface="Calibri"/>
                        <a:cs typeface="Times New Roman"/>
                      </a:endParaRPr>
                    </a:p>
                  </a:txBody>
                  <a:tcPr marL="17936" marR="17936" marT="17936" marB="17936">
                    <a:solidFill>
                      <a:srgbClr val="E6E7E8"/>
                    </a:solidFill>
                  </a:tcPr>
                </a:tc>
                <a:tc>
                  <a:txBody>
                    <a:bodyPr/>
                    <a:lstStyle/>
                    <a:p>
                      <a:pPr marL="0" marR="0" algn="r">
                        <a:lnSpc>
                          <a:spcPct val="100000"/>
                        </a:lnSpc>
                        <a:spcBef>
                          <a:spcPts val="0"/>
                        </a:spcBef>
                        <a:spcAft>
                          <a:spcPts val="0"/>
                        </a:spcAft>
                      </a:pPr>
                      <a:r>
                        <a:rPr lang="en-US" sz="1800" dirty="0">
                          <a:effectLst/>
                          <a:latin typeface="Barlow  "/>
                        </a:rPr>
                        <a:t>$31,320</a:t>
                      </a:r>
                      <a:endParaRPr lang="en-US" sz="1800" dirty="0">
                        <a:effectLst/>
                        <a:latin typeface="Barlow  "/>
                        <a:ea typeface="Calibri"/>
                        <a:cs typeface="Times New Roman"/>
                      </a:endParaRPr>
                    </a:p>
                  </a:txBody>
                  <a:tcPr marL="17936" marR="17936" marT="17936" marB="17936">
                    <a:solidFill>
                      <a:srgbClr val="E6E7E8"/>
                    </a:solidFill>
                  </a:tcPr>
                </a:tc>
                <a:extLst>
                  <a:ext uri="{0D108BD9-81ED-4DB2-BD59-A6C34878D82A}">
                    <a16:rowId xmlns:a16="http://schemas.microsoft.com/office/drawing/2014/main" val="10004"/>
                  </a:ext>
                </a:extLst>
              </a:tr>
            </a:tbl>
          </a:graphicData>
        </a:graphic>
      </p:graphicFrame>
      <p:sp>
        <p:nvSpPr>
          <p:cNvPr id="5" name="TextBox 4">
            <a:extLst>
              <a:ext uri="{FF2B5EF4-FFF2-40B4-BE49-F238E27FC236}">
                <a16:creationId xmlns:a16="http://schemas.microsoft.com/office/drawing/2014/main" id="{DB0B7C67-6240-4462-8C4A-2E96007BE657}"/>
              </a:ext>
            </a:extLst>
          </p:cNvPr>
          <p:cNvSpPr txBox="1"/>
          <p:nvPr/>
        </p:nvSpPr>
        <p:spPr>
          <a:xfrm>
            <a:off x="5578301" y="863181"/>
            <a:ext cx="2557110" cy="400110"/>
          </a:xfrm>
          <a:prstGeom prst="rect">
            <a:avLst/>
          </a:prstGeom>
          <a:noFill/>
        </p:spPr>
        <p:txBody>
          <a:bodyPr wrap="none" rtlCol="0">
            <a:spAutoFit/>
          </a:bodyPr>
          <a:lstStyle/>
          <a:p>
            <a:r>
              <a:rPr lang="en-US" sz="2000" dirty="0">
                <a:solidFill>
                  <a:srgbClr val="1F305B"/>
                </a:solidFill>
                <a:latin typeface="Barlow ExtraBold" panose="00000900000000000000" pitchFamily="2" charset="0"/>
              </a:rPr>
              <a:t>Auto Loans by Score</a:t>
            </a:r>
          </a:p>
        </p:txBody>
      </p:sp>
    </p:spTree>
    <p:extLst>
      <p:ext uri="{BB962C8B-B14F-4D97-AF65-F5344CB8AC3E}">
        <p14:creationId xmlns:p14="http://schemas.microsoft.com/office/powerpoint/2010/main" val="2361349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F0C7D-2D60-4A7E-A41B-B8854440DAE2}"/>
              </a:ext>
            </a:extLst>
          </p:cNvPr>
          <p:cNvSpPr>
            <a:spLocks noGrp="1"/>
          </p:cNvSpPr>
          <p:nvPr>
            <p:ph type="title"/>
          </p:nvPr>
        </p:nvSpPr>
        <p:spPr/>
        <p:txBody>
          <a:bodyPr/>
          <a:lstStyle/>
          <a:p>
            <a:r>
              <a:rPr lang="en-US" dirty="0"/>
              <a:t>Credit Scores</a:t>
            </a:r>
          </a:p>
        </p:txBody>
      </p:sp>
      <p:sp>
        <p:nvSpPr>
          <p:cNvPr id="3" name="Text Placeholder 2">
            <a:extLst>
              <a:ext uri="{FF2B5EF4-FFF2-40B4-BE49-F238E27FC236}">
                <a16:creationId xmlns:a16="http://schemas.microsoft.com/office/drawing/2014/main" id="{90EFA6B8-1E04-47E2-9B49-6BC85D45BDE6}"/>
              </a:ext>
            </a:extLst>
          </p:cNvPr>
          <p:cNvSpPr>
            <a:spLocks noGrp="1"/>
          </p:cNvSpPr>
          <p:nvPr>
            <p:ph type="body" idx="1"/>
          </p:nvPr>
        </p:nvSpPr>
        <p:spPr/>
        <p:txBody>
          <a:bodyPr/>
          <a:lstStyle/>
          <a:p>
            <a:r>
              <a:rPr lang="en-US" dirty="0"/>
              <a:t>FICO vs. VantageScore</a:t>
            </a:r>
          </a:p>
        </p:txBody>
      </p:sp>
    </p:spTree>
    <p:extLst>
      <p:ext uri="{BB962C8B-B14F-4D97-AF65-F5344CB8AC3E}">
        <p14:creationId xmlns:p14="http://schemas.microsoft.com/office/powerpoint/2010/main" val="470746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93A55-AB0B-44FE-AA83-787B2C12497D}"/>
              </a:ext>
            </a:extLst>
          </p:cNvPr>
          <p:cNvSpPr>
            <a:spLocks noGrp="1"/>
          </p:cNvSpPr>
          <p:nvPr>
            <p:ph type="title"/>
          </p:nvPr>
        </p:nvSpPr>
        <p:spPr/>
        <p:txBody>
          <a:bodyPr/>
          <a:lstStyle/>
          <a:p>
            <a:r>
              <a:rPr lang="en-US" dirty="0"/>
              <a:t>What is a Credit Score?</a:t>
            </a:r>
          </a:p>
        </p:txBody>
      </p:sp>
      <p:sp>
        <p:nvSpPr>
          <p:cNvPr id="3" name="Content Placeholder 2">
            <a:extLst>
              <a:ext uri="{FF2B5EF4-FFF2-40B4-BE49-F238E27FC236}">
                <a16:creationId xmlns:a16="http://schemas.microsoft.com/office/drawing/2014/main" id="{6886E3E8-FD37-42B0-A50B-D414D4AA975F}"/>
              </a:ext>
            </a:extLst>
          </p:cNvPr>
          <p:cNvSpPr>
            <a:spLocks noGrp="1"/>
          </p:cNvSpPr>
          <p:nvPr>
            <p:ph idx="1"/>
          </p:nvPr>
        </p:nvSpPr>
        <p:spPr/>
        <p:txBody>
          <a:bodyPr>
            <a:normAutofit/>
          </a:bodyPr>
          <a:lstStyle/>
          <a:p>
            <a:r>
              <a:rPr lang="en-US" dirty="0"/>
              <a:t>A credit score is a number that summarizes your credit history in order to help lenders evaluate your creditworthiness. There are two major scores marketed to consumers: FICO and VantageScore. </a:t>
            </a:r>
          </a:p>
          <a:p>
            <a:r>
              <a:rPr lang="en-US" b="1" dirty="0">
                <a:solidFill>
                  <a:srgbClr val="1F305B"/>
                </a:solidFill>
              </a:rPr>
              <a:t>FICO Score </a:t>
            </a:r>
            <a:r>
              <a:rPr lang="en-US" b="1" dirty="0"/>
              <a:t>- </a:t>
            </a:r>
            <a:r>
              <a:rPr lang="en-US" dirty="0"/>
              <a:t>The Fair Isaac Corporation or FICO score has long been the industry standard for consumer credit scoring. FICO scores can be purchased at </a:t>
            </a:r>
            <a:r>
              <a:rPr lang="en-US" dirty="0">
                <a:solidFill>
                  <a:srgbClr val="1F305B"/>
                </a:solidFill>
                <a:highlight>
                  <a:srgbClr val="E8CEDA"/>
                </a:highlight>
                <a:hlinkClick r:id="rId2">
                  <a:extLst>
                    <a:ext uri="{A12FA001-AC4F-418D-AE19-62706E023703}">
                      <ahyp:hlinkClr xmlns:ahyp="http://schemas.microsoft.com/office/drawing/2018/hyperlinkcolor" val="tx"/>
                    </a:ext>
                  </a:extLst>
                </a:hlinkClick>
              </a:rPr>
              <a:t>www.myfico.com</a:t>
            </a:r>
            <a:r>
              <a:rPr lang="en-US" dirty="0"/>
              <a:t>. </a:t>
            </a:r>
          </a:p>
          <a:p>
            <a:r>
              <a:rPr lang="en-US" b="1" dirty="0">
                <a:solidFill>
                  <a:srgbClr val="1F305B"/>
                </a:solidFill>
              </a:rPr>
              <a:t>Vantage Score </a:t>
            </a:r>
            <a:r>
              <a:rPr lang="en-US" dirty="0">
                <a:solidFill>
                  <a:srgbClr val="1F305B"/>
                </a:solidFill>
              </a:rPr>
              <a:t>- </a:t>
            </a:r>
            <a:r>
              <a:rPr lang="en-US" dirty="0"/>
              <a:t>This credit score created by the three major credit bureaus. TransUnion and Equifax have made their Vantage Scores widely available for free online through platforms like Credit Karma. This score can vary from the FICO as its formula is different. </a:t>
            </a:r>
            <a:r>
              <a:rPr lang="en-US" dirty="0">
                <a:solidFill>
                  <a:srgbClr val="1F305B"/>
                </a:solidFill>
                <a:highlight>
                  <a:srgbClr val="E8CEDA"/>
                </a:highlight>
                <a:hlinkClick r:id="rId3">
                  <a:extLst>
                    <a:ext uri="{A12FA001-AC4F-418D-AE19-62706E023703}">
                      <ahyp:hlinkClr xmlns:ahyp="http://schemas.microsoft.com/office/drawing/2018/hyperlinkcolor" val="tx"/>
                    </a:ext>
                  </a:extLst>
                </a:hlinkClick>
              </a:rPr>
              <a:t>https://www.vantagescore.com/</a:t>
            </a:r>
            <a:r>
              <a:rPr lang="en-US" dirty="0">
                <a:solidFill>
                  <a:srgbClr val="1F305B"/>
                </a:solidFill>
                <a:highlight>
                  <a:srgbClr val="E8CEDA"/>
                </a:highlight>
              </a:rPr>
              <a:t>  </a:t>
            </a:r>
          </a:p>
          <a:p>
            <a:endParaRPr lang="en-US" dirty="0"/>
          </a:p>
        </p:txBody>
      </p:sp>
    </p:spTree>
    <p:extLst>
      <p:ext uri="{BB962C8B-B14F-4D97-AF65-F5344CB8AC3E}">
        <p14:creationId xmlns:p14="http://schemas.microsoft.com/office/powerpoint/2010/main" val="989935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6097E-D36C-4A78-A246-23637DDE6F64}"/>
              </a:ext>
            </a:extLst>
          </p:cNvPr>
          <p:cNvSpPr>
            <a:spLocks noGrp="1"/>
          </p:cNvSpPr>
          <p:nvPr>
            <p:ph type="title"/>
          </p:nvPr>
        </p:nvSpPr>
        <p:spPr/>
        <p:txBody>
          <a:bodyPr/>
          <a:lstStyle/>
          <a:p>
            <a:r>
              <a:rPr lang="en-US" dirty="0"/>
              <a:t>Where to Get a Credit Score:</a:t>
            </a:r>
          </a:p>
        </p:txBody>
      </p:sp>
      <p:sp>
        <p:nvSpPr>
          <p:cNvPr id="3" name="Content Placeholder 2">
            <a:extLst>
              <a:ext uri="{FF2B5EF4-FFF2-40B4-BE49-F238E27FC236}">
                <a16:creationId xmlns:a16="http://schemas.microsoft.com/office/drawing/2014/main" id="{3016EAAF-4FF1-4DBC-96E7-B15757E04E4C}"/>
              </a:ext>
            </a:extLst>
          </p:cNvPr>
          <p:cNvSpPr>
            <a:spLocks noGrp="1"/>
          </p:cNvSpPr>
          <p:nvPr>
            <p:ph idx="1"/>
          </p:nvPr>
        </p:nvSpPr>
        <p:spPr/>
        <p:txBody>
          <a:bodyPr>
            <a:normAutofit/>
          </a:bodyPr>
          <a:lstStyle/>
          <a:p>
            <a:r>
              <a:rPr lang="en-US" b="1" dirty="0">
                <a:solidFill>
                  <a:schemeClr val="tx1">
                    <a:lumMod val="85000"/>
                    <a:lumOff val="15000"/>
                  </a:schemeClr>
                </a:solidFill>
              </a:rPr>
              <a:t>Banks and Creditors: </a:t>
            </a:r>
            <a:r>
              <a:rPr lang="en-US" dirty="0">
                <a:solidFill>
                  <a:schemeClr val="tx1">
                    <a:lumMod val="85000"/>
                    <a:lumOff val="15000"/>
                  </a:schemeClr>
                </a:solidFill>
              </a:rPr>
              <a:t>Many creditors and banks provide free FICO or Vantage score via a monthly statement or online account.</a:t>
            </a:r>
          </a:p>
          <a:p>
            <a:r>
              <a:rPr lang="en-US" b="1" dirty="0">
                <a:solidFill>
                  <a:schemeClr val="tx1">
                    <a:lumMod val="85000"/>
                    <a:lumOff val="15000"/>
                  </a:schemeClr>
                </a:solidFill>
              </a:rPr>
              <a:t>Vantage Score Providers: </a:t>
            </a:r>
            <a:r>
              <a:rPr lang="en-US" dirty="0">
                <a:solidFill>
                  <a:schemeClr val="tx1">
                    <a:lumMod val="85000"/>
                    <a:lumOff val="15000"/>
                  </a:schemeClr>
                </a:solidFill>
              </a:rPr>
              <a:t>Such as Credit Karma, Mint, Credit.com, etc., provide the free Vantage Score online. </a:t>
            </a:r>
          </a:p>
          <a:p>
            <a:pPr lvl="1"/>
            <a:r>
              <a:rPr lang="en-US" dirty="0">
                <a:solidFill>
                  <a:schemeClr val="tx1">
                    <a:lumMod val="85000"/>
                    <a:lumOff val="15000"/>
                  </a:schemeClr>
                </a:solidFill>
              </a:rPr>
              <a:t>These companies require registration and personal information to obtain your score. To make money, they may sell your data to third parties, or use it to market products to you.</a:t>
            </a:r>
          </a:p>
          <a:p>
            <a:r>
              <a:rPr lang="en-US" b="1" dirty="0">
                <a:solidFill>
                  <a:schemeClr val="tx1">
                    <a:lumMod val="85000"/>
                    <a:lumOff val="15000"/>
                  </a:schemeClr>
                </a:solidFill>
              </a:rPr>
              <a:t>FICO</a:t>
            </a:r>
            <a:r>
              <a:rPr lang="en-US" dirty="0">
                <a:solidFill>
                  <a:schemeClr val="tx1">
                    <a:lumMod val="85000"/>
                    <a:lumOff val="15000"/>
                  </a:schemeClr>
                </a:solidFill>
              </a:rPr>
              <a:t>: You can purchase your FICO credit score at myfico.com. Avoid the credit </a:t>
            </a:r>
            <a:r>
              <a:rPr lang="en-US" dirty="0"/>
              <a:t>“monitoring” service which charges a monthly fee unless you want it. </a:t>
            </a:r>
          </a:p>
          <a:p>
            <a:endParaRPr lang="en-US" dirty="0"/>
          </a:p>
        </p:txBody>
      </p:sp>
    </p:spTree>
    <p:extLst>
      <p:ext uri="{BB962C8B-B14F-4D97-AF65-F5344CB8AC3E}">
        <p14:creationId xmlns:p14="http://schemas.microsoft.com/office/powerpoint/2010/main" val="2529399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EFAA12-761B-445C-948D-0B158A0B741B}"/>
              </a:ext>
            </a:extLst>
          </p:cNvPr>
          <p:cNvSpPr>
            <a:spLocks noGrp="1"/>
          </p:cNvSpPr>
          <p:nvPr>
            <p:ph type="title"/>
          </p:nvPr>
        </p:nvSpPr>
        <p:spPr>
          <a:xfrm>
            <a:off x="498437" y="-296190"/>
            <a:ext cx="3708114" cy="1622321"/>
          </a:xfrm>
        </p:spPr>
        <p:txBody>
          <a:bodyPr>
            <a:normAutofit/>
          </a:bodyPr>
          <a:lstStyle/>
          <a:p>
            <a:r>
              <a:rPr lang="en-US" dirty="0"/>
              <a:t>FICO Score Factors</a:t>
            </a:r>
          </a:p>
        </p:txBody>
      </p:sp>
      <p:sp>
        <p:nvSpPr>
          <p:cNvPr id="3" name="Content Placeholder 2">
            <a:extLst>
              <a:ext uri="{FF2B5EF4-FFF2-40B4-BE49-F238E27FC236}">
                <a16:creationId xmlns:a16="http://schemas.microsoft.com/office/drawing/2014/main" id="{EC737A2F-3A94-446E-8952-FD9A0AB82162}"/>
              </a:ext>
            </a:extLst>
          </p:cNvPr>
          <p:cNvSpPr>
            <a:spLocks noGrp="1"/>
          </p:cNvSpPr>
          <p:nvPr>
            <p:ph idx="1"/>
          </p:nvPr>
        </p:nvSpPr>
        <p:spPr>
          <a:xfrm>
            <a:off x="486697" y="1389888"/>
            <a:ext cx="3810983" cy="4425696"/>
          </a:xfrm>
        </p:spPr>
        <p:txBody>
          <a:bodyPr>
            <a:noAutofit/>
          </a:bodyPr>
          <a:lstStyle/>
          <a:p>
            <a:pPr>
              <a:lnSpc>
                <a:spcPct val="100000"/>
              </a:lnSpc>
              <a:spcBef>
                <a:spcPts val="0"/>
              </a:spcBef>
            </a:pPr>
            <a:r>
              <a:rPr lang="en-US" dirty="0"/>
              <a:t>35% Payment History</a:t>
            </a:r>
          </a:p>
          <a:p>
            <a:pPr lvl="1">
              <a:lnSpc>
                <a:spcPct val="100000"/>
              </a:lnSpc>
              <a:spcBef>
                <a:spcPts val="0"/>
              </a:spcBef>
            </a:pPr>
            <a:r>
              <a:rPr lang="en-US" dirty="0"/>
              <a:t>A ratio of total months paid as agreed vs. total months paid late. </a:t>
            </a:r>
          </a:p>
          <a:p>
            <a:pPr>
              <a:lnSpc>
                <a:spcPct val="100000"/>
              </a:lnSpc>
              <a:spcBef>
                <a:spcPts val="0"/>
              </a:spcBef>
            </a:pPr>
            <a:r>
              <a:rPr lang="en-US" dirty="0"/>
              <a:t>30% Utilization Ratio</a:t>
            </a:r>
          </a:p>
          <a:p>
            <a:pPr lvl="1">
              <a:lnSpc>
                <a:spcPct val="100000"/>
              </a:lnSpc>
              <a:spcBef>
                <a:spcPts val="0"/>
              </a:spcBef>
            </a:pPr>
            <a:r>
              <a:rPr lang="en-US" dirty="0"/>
              <a:t>This factor only applies to revolving credit. The ratio of debt to available credit.</a:t>
            </a:r>
          </a:p>
          <a:p>
            <a:pPr lvl="1">
              <a:lnSpc>
                <a:spcPct val="100000"/>
              </a:lnSpc>
              <a:spcBef>
                <a:spcPts val="0"/>
              </a:spcBef>
            </a:pPr>
            <a:r>
              <a:rPr lang="en-US" dirty="0"/>
              <a:t>Experts recommend a credit utilization ratio &lt;30%.</a:t>
            </a:r>
          </a:p>
          <a:p>
            <a:pPr>
              <a:lnSpc>
                <a:spcPct val="100000"/>
              </a:lnSpc>
              <a:spcBef>
                <a:spcPts val="0"/>
              </a:spcBef>
            </a:pPr>
            <a:r>
              <a:rPr lang="en-US" dirty="0"/>
              <a:t>15% Length of Credit History</a:t>
            </a:r>
          </a:p>
          <a:p>
            <a:pPr lvl="1">
              <a:lnSpc>
                <a:spcPct val="100000"/>
              </a:lnSpc>
              <a:spcBef>
                <a:spcPts val="0"/>
              </a:spcBef>
            </a:pPr>
            <a:r>
              <a:rPr lang="en-US" dirty="0"/>
              <a:t>Average account age</a:t>
            </a:r>
          </a:p>
          <a:p>
            <a:pPr>
              <a:lnSpc>
                <a:spcPct val="100000"/>
              </a:lnSpc>
              <a:spcBef>
                <a:spcPts val="0"/>
              </a:spcBef>
            </a:pPr>
            <a:r>
              <a:rPr lang="en-US" dirty="0"/>
              <a:t>10% Types of Credit</a:t>
            </a:r>
          </a:p>
          <a:p>
            <a:pPr>
              <a:lnSpc>
                <a:spcPct val="100000"/>
              </a:lnSpc>
              <a:spcBef>
                <a:spcPts val="0"/>
              </a:spcBef>
            </a:pPr>
            <a:r>
              <a:rPr lang="en-US" dirty="0"/>
              <a:t>10% Number of New Accounts</a:t>
            </a:r>
          </a:p>
        </p:txBody>
      </p:sp>
      <p:sp>
        <p:nvSpPr>
          <p:cNvPr id="16" name="Rectangle 15">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69712" y="0"/>
            <a:ext cx="457428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186" y="557784"/>
            <a:ext cx="3847653"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hart 3">
            <a:extLst>
              <a:ext uri="{FF2B5EF4-FFF2-40B4-BE49-F238E27FC236}">
                <a16:creationId xmlns:a16="http://schemas.microsoft.com/office/drawing/2014/main" id="{51C289C0-9606-468B-AAD7-7B0B2E1263BD}"/>
              </a:ext>
            </a:extLst>
          </p:cNvPr>
          <p:cNvGraphicFramePr/>
          <p:nvPr>
            <p:extLst>
              <p:ext uri="{D42A27DB-BD31-4B8C-83A1-F6EECF244321}">
                <p14:modId xmlns:p14="http://schemas.microsoft.com/office/powerpoint/2010/main" val="2243772644"/>
              </p:ext>
            </p:extLst>
          </p:nvPr>
        </p:nvGraphicFramePr>
        <p:xfrm>
          <a:off x="4796857" y="557784"/>
          <a:ext cx="4119998" cy="61264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99127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086FD-FC35-4487-8EA8-66853A538CA9}"/>
              </a:ext>
            </a:extLst>
          </p:cNvPr>
          <p:cNvSpPr>
            <a:spLocks noGrp="1"/>
          </p:cNvSpPr>
          <p:nvPr>
            <p:ph type="title"/>
          </p:nvPr>
        </p:nvSpPr>
        <p:spPr>
          <a:xfrm>
            <a:off x="489550" y="-223092"/>
            <a:ext cx="3708114" cy="1622321"/>
          </a:xfrm>
        </p:spPr>
        <p:txBody>
          <a:bodyPr>
            <a:normAutofit/>
          </a:bodyPr>
          <a:lstStyle/>
          <a:p>
            <a:r>
              <a:rPr lang="en-US" dirty="0"/>
              <a:t>Vantage Factors</a:t>
            </a:r>
          </a:p>
        </p:txBody>
      </p:sp>
      <p:sp>
        <p:nvSpPr>
          <p:cNvPr id="3" name="Content Placeholder 2">
            <a:extLst>
              <a:ext uri="{FF2B5EF4-FFF2-40B4-BE49-F238E27FC236}">
                <a16:creationId xmlns:a16="http://schemas.microsoft.com/office/drawing/2014/main" id="{945DCB07-659F-4A2F-8FB3-A8D5FA68C923}"/>
              </a:ext>
            </a:extLst>
          </p:cNvPr>
          <p:cNvSpPr>
            <a:spLocks noGrp="1"/>
          </p:cNvSpPr>
          <p:nvPr>
            <p:ph idx="1"/>
          </p:nvPr>
        </p:nvSpPr>
        <p:spPr>
          <a:xfrm>
            <a:off x="363161" y="1490472"/>
            <a:ext cx="3960892" cy="4010971"/>
          </a:xfrm>
        </p:spPr>
        <p:txBody>
          <a:bodyPr>
            <a:normAutofit fontScale="25000" lnSpcReduction="20000"/>
          </a:bodyPr>
          <a:lstStyle/>
          <a:p>
            <a:pPr>
              <a:lnSpc>
                <a:spcPct val="120000"/>
              </a:lnSpc>
              <a:spcBef>
                <a:spcPts val="0"/>
              </a:spcBef>
            </a:pPr>
            <a:r>
              <a:rPr lang="en-US" sz="8000" dirty="0"/>
              <a:t>40% Payment History</a:t>
            </a:r>
          </a:p>
          <a:p>
            <a:pPr>
              <a:lnSpc>
                <a:spcPct val="120000"/>
              </a:lnSpc>
              <a:spcBef>
                <a:spcPts val="0"/>
              </a:spcBef>
            </a:pPr>
            <a:r>
              <a:rPr lang="en-US" sz="8000" dirty="0"/>
              <a:t>21% Depth of Credit</a:t>
            </a:r>
          </a:p>
          <a:p>
            <a:pPr lvl="1">
              <a:lnSpc>
                <a:spcPct val="120000"/>
              </a:lnSpc>
              <a:spcBef>
                <a:spcPts val="0"/>
              </a:spcBef>
            </a:pPr>
            <a:r>
              <a:rPr lang="en-US" sz="7200" dirty="0"/>
              <a:t>The </a:t>
            </a:r>
            <a:r>
              <a:rPr lang="en-US" sz="7200" b="1" dirty="0"/>
              <a:t>age and mix of credit</a:t>
            </a:r>
            <a:r>
              <a:rPr lang="en-US" sz="7200" dirty="0"/>
              <a:t>. Ideally, lenders like to see long-term, established lines of credit and a variety of account types.</a:t>
            </a:r>
          </a:p>
          <a:p>
            <a:pPr>
              <a:lnSpc>
                <a:spcPct val="120000"/>
              </a:lnSpc>
              <a:spcBef>
                <a:spcPts val="0"/>
              </a:spcBef>
            </a:pPr>
            <a:r>
              <a:rPr lang="en-US" sz="8000" dirty="0"/>
              <a:t>20% Credit Utilization</a:t>
            </a:r>
          </a:p>
          <a:p>
            <a:pPr>
              <a:lnSpc>
                <a:spcPct val="120000"/>
              </a:lnSpc>
              <a:spcBef>
                <a:spcPts val="0"/>
              </a:spcBef>
            </a:pPr>
            <a:r>
              <a:rPr lang="en-US" sz="8000" dirty="0"/>
              <a:t>11% Balances </a:t>
            </a:r>
          </a:p>
          <a:p>
            <a:pPr>
              <a:lnSpc>
                <a:spcPct val="120000"/>
              </a:lnSpc>
              <a:spcBef>
                <a:spcPts val="0"/>
              </a:spcBef>
            </a:pPr>
            <a:r>
              <a:rPr lang="en-US" sz="8000" dirty="0"/>
              <a:t>5% Recent Credit Behavior</a:t>
            </a:r>
          </a:p>
          <a:p>
            <a:pPr>
              <a:lnSpc>
                <a:spcPct val="120000"/>
              </a:lnSpc>
              <a:spcBef>
                <a:spcPts val="0"/>
              </a:spcBef>
            </a:pPr>
            <a:r>
              <a:rPr lang="en-US" sz="8000" dirty="0"/>
              <a:t>2% Available Credit</a:t>
            </a:r>
          </a:p>
          <a:p>
            <a:pPr lvl="1">
              <a:lnSpc>
                <a:spcPct val="120000"/>
              </a:lnSpc>
              <a:spcBef>
                <a:spcPts val="0"/>
              </a:spcBef>
            </a:pPr>
            <a:r>
              <a:rPr lang="en-US" sz="7200" dirty="0"/>
              <a:t>Prime consumers keep $20,000 worth of credit they never use.</a:t>
            </a:r>
          </a:p>
          <a:p>
            <a:pPr>
              <a:lnSpc>
                <a:spcPct val="100000"/>
              </a:lnSpc>
            </a:pPr>
            <a:endParaRPr lang="en-US" sz="500" dirty="0"/>
          </a:p>
        </p:txBody>
      </p:sp>
      <p:sp>
        <p:nvSpPr>
          <p:cNvPr id="9" name="Rectangle 8">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69712" y="0"/>
            <a:ext cx="457428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186" y="557784"/>
            <a:ext cx="3847653"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hart 3">
            <a:extLst>
              <a:ext uri="{FF2B5EF4-FFF2-40B4-BE49-F238E27FC236}">
                <a16:creationId xmlns:a16="http://schemas.microsoft.com/office/drawing/2014/main" id="{2CD066AB-0D5D-4237-96F7-CF5F38C5A0C9}"/>
              </a:ext>
            </a:extLst>
          </p:cNvPr>
          <p:cNvGraphicFramePr/>
          <p:nvPr>
            <p:extLst>
              <p:ext uri="{D42A27DB-BD31-4B8C-83A1-F6EECF244321}">
                <p14:modId xmlns:p14="http://schemas.microsoft.com/office/powerpoint/2010/main" val="1325819254"/>
              </p:ext>
            </p:extLst>
          </p:nvPr>
        </p:nvGraphicFramePr>
        <p:xfrm>
          <a:off x="4933187" y="901998"/>
          <a:ext cx="3847652" cy="529763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64016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9DE8BE3B56C6A47AF4E3327FAB9D9C6" ma:contentTypeVersion="4" ma:contentTypeDescription="Create a new document." ma:contentTypeScope="" ma:versionID="15c18ab5c0420f9279aa9680c92ca049">
  <xsd:schema xmlns:xsd="http://www.w3.org/2001/XMLSchema" xmlns:xs="http://www.w3.org/2001/XMLSchema" xmlns:p="http://schemas.microsoft.com/office/2006/metadata/properties" xmlns:ns2="ab280147-06ce-4bac-8225-3b3e9d6b0154" targetNamespace="http://schemas.microsoft.com/office/2006/metadata/properties" ma:root="true" ma:fieldsID="800c98e006c0ad4c7f6738aceaeec86e" ns2:_="">
    <xsd:import namespace="ab280147-06ce-4bac-8225-3b3e9d6b015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280147-06ce-4bac-8225-3b3e9d6b01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C86DFA-612E-41EB-B9FF-1621481DCA4C}">
  <ds:schemaRefs>
    <ds:schemaRef ds:uri="http://schemas.microsoft.com/sharepoint/v3/contenttype/forms"/>
  </ds:schemaRefs>
</ds:datastoreItem>
</file>

<file path=customXml/itemProps2.xml><?xml version="1.0" encoding="utf-8"?>
<ds:datastoreItem xmlns:ds="http://schemas.openxmlformats.org/officeDocument/2006/customXml" ds:itemID="{1DF83F86-D7D0-4B49-A573-716201DC4442}">
  <ds:schemaRefs>
    <ds:schemaRef ds:uri="http://schemas.microsoft.com/office/infopath/2007/PartnerControls"/>
    <ds:schemaRef ds:uri="http://www.w3.org/XML/1998/namespace"/>
    <ds:schemaRef ds:uri="http://purl.org/dc/elements/1.1/"/>
    <ds:schemaRef ds:uri="http://purl.org/dc/terms/"/>
    <ds:schemaRef ds:uri="http://schemas.microsoft.com/office/2006/documentManagement/types"/>
    <ds:schemaRef ds:uri="http://schemas.microsoft.com/office/2006/metadata/properties"/>
    <ds:schemaRef ds:uri="http://schemas.openxmlformats.org/package/2006/metadata/core-properties"/>
    <ds:schemaRef ds:uri="ab280147-06ce-4bac-8225-3b3e9d6b0154"/>
    <ds:schemaRef ds:uri="http://purl.org/dc/dcmitype/"/>
  </ds:schemaRefs>
</ds:datastoreItem>
</file>

<file path=customXml/itemProps3.xml><?xml version="1.0" encoding="utf-8"?>
<ds:datastoreItem xmlns:ds="http://schemas.openxmlformats.org/officeDocument/2006/customXml" ds:itemID="{085AEFBA-34C4-4698-BD8D-590FCB243F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280147-06ce-4bac-8225-3b3e9d6b01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1629</TotalTime>
  <Words>3181</Words>
  <Application>Microsoft Office PowerPoint</Application>
  <PresentationFormat>On-screen Show (4:3)</PresentationFormat>
  <Paragraphs>321</Paragraphs>
  <Slides>38</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38</vt:i4>
      </vt:variant>
    </vt:vector>
  </HeadingPairs>
  <TitlesOfParts>
    <vt:vector size="47" baseType="lpstr">
      <vt:lpstr>Arial</vt:lpstr>
      <vt:lpstr>Barlow</vt:lpstr>
      <vt:lpstr>Barlow  </vt:lpstr>
      <vt:lpstr>Barlow ExtraBold</vt:lpstr>
      <vt:lpstr>Calibri</vt:lpstr>
      <vt:lpstr>Courier New</vt:lpstr>
      <vt:lpstr>HelveticaNeue BoldCond</vt:lpstr>
      <vt:lpstr>Wingdings</vt:lpstr>
      <vt:lpstr>Office Theme</vt:lpstr>
      <vt:lpstr>EDCAP Counselor  Training 2021 Module 5: Financial Coaching II</vt:lpstr>
      <vt:lpstr>Agenda</vt:lpstr>
      <vt:lpstr>What is Credit?</vt:lpstr>
      <vt:lpstr>The Cost of Bad Credit Score</vt:lpstr>
      <vt:lpstr>Credit Scores</vt:lpstr>
      <vt:lpstr>What is a Credit Score?</vt:lpstr>
      <vt:lpstr>Where to Get a Credit Score:</vt:lpstr>
      <vt:lpstr>FICO Score Factors</vt:lpstr>
      <vt:lpstr>Vantage Factors</vt:lpstr>
      <vt:lpstr>PowerPoint Presentation</vt:lpstr>
      <vt:lpstr>Trended Data in Credit Scores</vt:lpstr>
      <vt:lpstr>Hard and Soft Inquiries</vt:lpstr>
      <vt:lpstr>Credit Reports</vt:lpstr>
      <vt:lpstr>What is a Credit Report?</vt:lpstr>
      <vt:lpstr>What info is on the Credit Report?</vt:lpstr>
      <vt:lpstr>How Long Can Information Remain on Report:</vt:lpstr>
      <vt:lpstr>Credit Report Reforms 2017-Present</vt:lpstr>
      <vt:lpstr>How to Review the Credit Report </vt:lpstr>
      <vt:lpstr>Reviewing Credit Reports with Clients</vt:lpstr>
      <vt:lpstr>How to Summarize the Credit Report</vt:lpstr>
      <vt:lpstr>Spreadsheet Demo</vt:lpstr>
      <vt:lpstr>How to Improve the  Credit Report and Score </vt:lpstr>
      <vt:lpstr>How to Improve the Credit Score</vt:lpstr>
      <vt:lpstr>Submitting Credit Report Disputes</vt:lpstr>
      <vt:lpstr>Young Adults and New Users</vt:lpstr>
      <vt:lpstr>Credit Building Tools</vt:lpstr>
      <vt:lpstr>Student Loan Impact on the Factors of Credit</vt:lpstr>
      <vt:lpstr>Default, Rehabilitation, and Credit Reports </vt:lpstr>
      <vt:lpstr>Non-Student Debt Repayment Planning</vt:lpstr>
      <vt:lpstr>Resources and Referrals</vt:lpstr>
      <vt:lpstr>Case Studies</vt:lpstr>
      <vt:lpstr>Case Study: Max, Credit/Defaulted Loans</vt:lpstr>
      <vt:lpstr>Case Study: Max, Credit/Defaulted Loans, (Cont’d)</vt:lpstr>
      <vt:lpstr>Case Study: Max, Credit/Defaulted Loans, Conclusion</vt:lpstr>
      <vt:lpstr>Case Study: Sarah, Credit/Delinquencies</vt:lpstr>
      <vt:lpstr>Case Study: Sarah, Credit/Delinquencies, (Cont’d)</vt:lpstr>
      <vt:lpstr>Case Study: Sarah, Credit/Delinquencies, Conclusion</vt:lpstr>
      <vt:lpstr>Wrapping Up</vt:lpstr>
    </vt:vector>
  </TitlesOfParts>
  <Company>CSSNY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Mercedes Eustache</dc:creator>
  <cp:lastModifiedBy>Courtney Davis</cp:lastModifiedBy>
  <cp:revision>3</cp:revision>
  <cp:lastPrinted>2019-03-28T21:42:03Z</cp:lastPrinted>
  <dcterms:created xsi:type="dcterms:W3CDTF">2008-09-17T15:15:56Z</dcterms:created>
  <dcterms:modified xsi:type="dcterms:W3CDTF">2021-11-01T13:37:41Z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0x010100F9DE8BE3B56C6A47AF4E3327FAB9D9C6</vt:lpwstr>
  </property>
</Properties>
</file>