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1" r:id="rId4"/>
  </p:sldMasterIdLst>
  <p:notesMasterIdLst>
    <p:notesMasterId r:id="rId27"/>
  </p:notesMasterIdLst>
  <p:handoutMasterIdLst>
    <p:handoutMasterId r:id="rId28"/>
  </p:handoutMasterIdLst>
  <p:sldIdLst>
    <p:sldId id="307" r:id="rId5"/>
    <p:sldId id="400" r:id="rId6"/>
    <p:sldId id="403" r:id="rId7"/>
    <p:sldId id="692" r:id="rId8"/>
    <p:sldId id="548" r:id="rId9"/>
    <p:sldId id="404" r:id="rId10"/>
    <p:sldId id="405" r:id="rId11"/>
    <p:sldId id="691" r:id="rId12"/>
    <p:sldId id="693" r:id="rId13"/>
    <p:sldId id="694" r:id="rId14"/>
    <p:sldId id="695" r:id="rId15"/>
    <p:sldId id="696" r:id="rId16"/>
    <p:sldId id="699" r:id="rId17"/>
    <p:sldId id="698" r:id="rId18"/>
    <p:sldId id="700" r:id="rId19"/>
    <p:sldId id="701" r:id="rId20"/>
    <p:sldId id="702" r:id="rId21"/>
    <p:sldId id="703" r:id="rId22"/>
    <p:sldId id="704" r:id="rId23"/>
    <p:sldId id="705" r:id="rId24"/>
    <p:sldId id="706" r:id="rId25"/>
    <p:sldId id="707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Rodriguez" initials="CR" lastIdx="4" clrIdx="0">
    <p:extLst>
      <p:ext uri="{19B8F6BF-5375-455C-9EA6-DF929625EA0E}">
        <p15:presenceInfo xmlns:p15="http://schemas.microsoft.com/office/powerpoint/2012/main" userId="S::crodriguez@CSSNY.ORG::2c8a2a97-2971-4784-9eb4-99fb8dcff857" providerId="AD"/>
      </p:ext>
    </p:extLst>
  </p:cmAuthor>
  <p:cmAuthor id="2" name="Nancy Nierman" initials="NN" lastIdx="1" clrIdx="1">
    <p:extLst>
      <p:ext uri="{19B8F6BF-5375-455C-9EA6-DF929625EA0E}">
        <p15:presenceInfo xmlns:p15="http://schemas.microsoft.com/office/powerpoint/2012/main" userId="S-1-5-21-646398860-538523097-3768864150-3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92F"/>
    <a:srgbClr val="414042"/>
    <a:srgbClr val="056839"/>
    <a:srgbClr val="DA471F"/>
    <a:srgbClr val="0033CC"/>
    <a:srgbClr val="007CAA"/>
    <a:srgbClr val="00ADEF"/>
    <a:srgbClr val="FDE1D2"/>
    <a:srgbClr val="D32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024" autoAdjust="0"/>
  </p:normalViewPr>
  <p:slideViewPr>
    <p:cSldViewPr snapToGrid="0" showGuides="1">
      <p:cViewPr>
        <p:scale>
          <a:sx n="66" d="100"/>
          <a:sy n="66" d="100"/>
        </p:scale>
        <p:origin x="833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92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1169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0" tIns="46320" rIns="92640" bIns="463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30"/>
            <a:ext cx="301169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0" tIns="46320" rIns="92640" bIns="463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530"/>
            <a:ext cx="301169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0" tIns="46320" rIns="92640" bIns="463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3FBC9FC-EFC8-4F45-BB74-305A0754E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7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1962"/>
          </a:xfrm>
          <a:prstGeom prst="rect">
            <a:avLst/>
          </a:prstGeom>
        </p:spPr>
        <p:txBody>
          <a:bodyPr vert="horz" lIns="92640" tIns="46320" rIns="92640" bIns="463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3"/>
            <a:ext cx="3011699" cy="461962"/>
          </a:xfrm>
          <a:prstGeom prst="rect">
            <a:avLst/>
          </a:prstGeom>
        </p:spPr>
        <p:txBody>
          <a:bodyPr vert="horz" lIns="92640" tIns="46320" rIns="92640" bIns="463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C70344-9F00-4CB0-929B-9E9F1C41768E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0" tIns="46320" rIns="92640" bIns="463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855"/>
            <a:ext cx="5560060" cy="4156075"/>
          </a:xfrm>
          <a:prstGeom prst="rect">
            <a:avLst/>
          </a:prstGeom>
        </p:spPr>
        <p:txBody>
          <a:bodyPr vert="horz" lIns="92640" tIns="46320" rIns="92640" bIns="463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30"/>
            <a:ext cx="3011699" cy="461962"/>
          </a:xfrm>
          <a:prstGeom prst="rect">
            <a:avLst/>
          </a:prstGeom>
        </p:spPr>
        <p:txBody>
          <a:bodyPr vert="horz" lIns="92640" tIns="46320" rIns="92640" bIns="463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WWW.CSSNY.ORG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530"/>
            <a:ext cx="3011699" cy="461962"/>
          </a:xfrm>
          <a:prstGeom prst="rect">
            <a:avLst/>
          </a:prstGeom>
        </p:spPr>
        <p:txBody>
          <a:bodyPr vert="horz" lIns="92640" tIns="46320" rIns="92640" bIns="463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DDFF8D-FA81-4184-9B11-5F885686F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8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DFF8D-FA81-4184-9B11-5F885686F1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DFF8D-FA81-4184-9B11-5F885686F1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7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5F905B45-7E03-489C-AA6D-8DE1647647BE}"/>
              </a:ext>
            </a:extLst>
          </p:cNvPr>
          <p:cNvSpPr/>
          <p:nvPr userDrawn="1"/>
        </p:nvSpPr>
        <p:spPr>
          <a:xfrm rot="5400000">
            <a:off x="74066" y="-78334"/>
            <a:ext cx="4038600" cy="4195267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css_RED_mac-[Converted]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67426"/>
            <a:ext cx="14902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36369"/>
            <a:ext cx="6477000" cy="1849016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05692F"/>
                </a:solidFill>
                <a:latin typeface="Barlow ExtraBold" panose="000009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34827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09800" y="4770069"/>
            <a:ext cx="4648200" cy="457200"/>
          </a:xfrm>
        </p:spPr>
        <p:txBody>
          <a:bodyPr>
            <a:normAutofit/>
          </a:bodyPr>
          <a:lstStyle>
            <a:lvl1pPr algn="l">
              <a:buNone/>
              <a:defRPr sz="1400" b="0">
                <a:solidFill>
                  <a:srgbClr val="414042"/>
                </a:solidFill>
                <a:latin typeface="Barlow" panose="00000500000000000000" pitchFamily="2" charset="0"/>
              </a:defRPr>
            </a:lvl1pPr>
            <a:lvl2pPr algn="l">
              <a:buNone/>
              <a:defRPr sz="1400">
                <a:latin typeface="HelveticaNeue BoldCond" pitchFamily="2" charset="0"/>
              </a:defRPr>
            </a:lvl2pPr>
            <a:lvl3pPr algn="l">
              <a:buNone/>
              <a:defRPr sz="1400">
                <a:latin typeface="HelveticaNeue BoldCond" pitchFamily="2" charset="0"/>
              </a:defRPr>
            </a:lvl3pPr>
            <a:lvl4pPr algn="l">
              <a:buNone/>
              <a:defRPr sz="1400">
                <a:latin typeface="HelveticaNeue BoldCond" pitchFamily="2" charset="0"/>
              </a:defRPr>
            </a:lvl4pPr>
            <a:lvl5pPr algn="l">
              <a:buNone/>
              <a:defRPr sz="1400">
                <a:latin typeface="HelveticaNeue BoldCon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E576E40-0C4A-433B-8C4C-1CA6AA197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1373"/>
            <a:ext cx="1831852" cy="1258827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DC11A1B-AAD6-4765-AB25-2421846F66BB}"/>
              </a:ext>
            </a:extLst>
          </p:cNvPr>
          <p:cNvSpPr/>
          <p:nvPr userDrawn="1"/>
        </p:nvSpPr>
        <p:spPr>
          <a:xfrm rot="10800000" flipV="1">
            <a:off x="7391400" y="5174869"/>
            <a:ext cx="1752600" cy="1683131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C222-A595-487A-864A-BF01B165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D9297-D35A-4986-9D9A-DF52DA6F0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A5DB9-58BB-47A2-BB4C-833E3064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9" descr="css_RED_mac-[Converted]">
            <a:extLst>
              <a:ext uri="{FF2B5EF4-FFF2-40B4-BE49-F238E27FC236}">
                <a16:creationId xmlns:a16="http://schemas.microsoft.com/office/drawing/2014/main" id="{45F82F7C-FD34-432B-9A10-39A2560DDF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BA2E631-5DE3-42FB-BD71-67D23EF3622F}"/>
              </a:ext>
            </a:extLst>
          </p:cNvPr>
          <p:cNvSpPr/>
          <p:nvPr userDrawn="1"/>
        </p:nvSpPr>
        <p:spPr>
          <a:xfrm rot="10800000" flipV="1">
            <a:off x="7696200" y="5562600"/>
            <a:ext cx="14478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315502-D4A8-495B-84CE-954DC08087B5}"/>
              </a:ext>
            </a:extLst>
          </p:cNvPr>
          <p:cNvSpPr/>
          <p:nvPr userDrawn="1"/>
        </p:nvSpPr>
        <p:spPr>
          <a:xfrm rot="5400000">
            <a:off x="36270" y="-36270"/>
            <a:ext cx="1222860" cy="1295402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94BAD-C3AA-43B5-91AC-CECD3C4D8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08C59CA-B02A-4FA8-AD4B-7F1BDDA2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0284-F982-4054-88BE-85DEABE8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CF1D3-E895-4C66-B1EB-D4A848E2C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9" descr="css_RED_mac-[Converted]">
            <a:extLst>
              <a:ext uri="{FF2B5EF4-FFF2-40B4-BE49-F238E27FC236}">
                <a16:creationId xmlns:a16="http://schemas.microsoft.com/office/drawing/2014/main" id="{51FE1CD7-3FD3-4F38-8F93-24F00D3F98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B0F1CE0-3F6E-4AAC-B1B0-7427FAD0B548}"/>
              </a:ext>
            </a:extLst>
          </p:cNvPr>
          <p:cNvSpPr/>
          <p:nvPr userDrawn="1"/>
        </p:nvSpPr>
        <p:spPr>
          <a:xfrm rot="10800000" flipV="1">
            <a:off x="7696200" y="5562600"/>
            <a:ext cx="14478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1EBF658-8477-45DF-9B2F-C3B5F09CA6AE}"/>
              </a:ext>
            </a:extLst>
          </p:cNvPr>
          <p:cNvSpPr/>
          <p:nvPr userDrawn="1"/>
        </p:nvSpPr>
        <p:spPr>
          <a:xfrm rot="5400000">
            <a:off x="36270" y="-36270"/>
            <a:ext cx="1222860" cy="1295402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DA8CC-DB46-4FBF-AE8A-8F682A4BC2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72BA6D2-2476-40E4-A66D-DD27274E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9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F16F9-0614-4A1D-A0F9-7C029983C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41DC0-892E-42D6-AEDA-8A9B90E98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9" descr="css_RED_mac-[Converted]">
            <a:extLst>
              <a:ext uri="{FF2B5EF4-FFF2-40B4-BE49-F238E27FC236}">
                <a16:creationId xmlns:a16="http://schemas.microsoft.com/office/drawing/2014/main" id="{09611216-C6DD-4F2E-A874-968EC062D0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DA9F28A-5DE6-4EFC-AFBC-2B7ECA63C419}"/>
              </a:ext>
            </a:extLst>
          </p:cNvPr>
          <p:cNvSpPr/>
          <p:nvPr userDrawn="1"/>
        </p:nvSpPr>
        <p:spPr>
          <a:xfrm rot="10800000" flipV="1">
            <a:off x="7696200" y="5562600"/>
            <a:ext cx="14478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3ECDE7E-ED59-40A3-BBCB-F0E4DE783D21}"/>
              </a:ext>
            </a:extLst>
          </p:cNvPr>
          <p:cNvSpPr/>
          <p:nvPr userDrawn="1"/>
        </p:nvSpPr>
        <p:spPr>
          <a:xfrm rot="5400000">
            <a:off x="36270" y="-36270"/>
            <a:ext cx="1222860" cy="1295402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3A1A57-BCB8-4BF4-BFB6-5D5F466660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329D740-EF81-4E0B-80B2-138075A5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0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BB53-4840-49D5-9C22-329B1E78F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05692F"/>
                </a:solidFill>
                <a:latin typeface="Barlow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33A25-52F4-4264-B9E0-41C9F3DE7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Barlow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493E-2F5D-46E4-B45B-B35B832D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9" descr="css_RED_mac-[Converted]">
            <a:extLst>
              <a:ext uri="{FF2B5EF4-FFF2-40B4-BE49-F238E27FC236}">
                <a16:creationId xmlns:a16="http://schemas.microsoft.com/office/drawing/2014/main" id="{FD22407D-576B-4DFF-842A-E036C00D04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34FC8C8-F809-4F9F-83ED-92F6F88F2A6B}"/>
              </a:ext>
            </a:extLst>
          </p:cNvPr>
          <p:cNvSpPr/>
          <p:nvPr userDrawn="1"/>
        </p:nvSpPr>
        <p:spPr>
          <a:xfrm rot="5400000">
            <a:off x="36270" y="-36270"/>
            <a:ext cx="1222860" cy="1295402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E9E2D5E-DD48-4F70-B954-D675F89EEFD7}"/>
              </a:ext>
            </a:extLst>
          </p:cNvPr>
          <p:cNvSpPr/>
          <p:nvPr userDrawn="1"/>
        </p:nvSpPr>
        <p:spPr>
          <a:xfrm rot="10800000" flipV="1">
            <a:off x="7581900" y="5570960"/>
            <a:ext cx="15621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A4637E-4999-4224-BD4E-77FC6EF9A4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A24A-6D2A-4663-B0CB-DAED436B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222861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4169-7CD1-438A-95C7-06A5D001A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500563"/>
          </a:xfrm>
        </p:spPr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9" descr="css_RED_mac-[Converted]">
            <a:extLst>
              <a:ext uri="{FF2B5EF4-FFF2-40B4-BE49-F238E27FC236}">
                <a16:creationId xmlns:a16="http://schemas.microsoft.com/office/drawing/2014/main" id="{64DA1377-968B-4E03-8754-36BD35D57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F966F4A-3B56-4794-A0B0-CCB0CE315EAC}"/>
              </a:ext>
            </a:extLst>
          </p:cNvPr>
          <p:cNvSpPr/>
          <p:nvPr userDrawn="1"/>
        </p:nvSpPr>
        <p:spPr>
          <a:xfrm rot="10800000" flipV="1">
            <a:off x="7696200" y="5562600"/>
            <a:ext cx="14478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FF36ED0-E2C6-40A6-BB09-554E3A841E6A}"/>
              </a:ext>
            </a:extLst>
          </p:cNvPr>
          <p:cNvSpPr/>
          <p:nvPr userDrawn="1"/>
        </p:nvSpPr>
        <p:spPr>
          <a:xfrm rot="5400000">
            <a:off x="36270" y="-36270"/>
            <a:ext cx="1222860" cy="1295402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B9EAAB-7741-4BEA-B027-F1F8DFA98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68A54F-AE6E-46A5-BDC6-E8D8818C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13EA-D16D-4362-B533-E50F365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5692F"/>
                </a:solidFill>
                <a:latin typeface="Barlow ExtraBold" panose="000009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F0287-469D-47DA-A68C-A4D437C32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9" descr="css_RED_mac-[Converted]">
            <a:extLst>
              <a:ext uri="{FF2B5EF4-FFF2-40B4-BE49-F238E27FC236}">
                <a16:creationId xmlns:a16="http://schemas.microsoft.com/office/drawing/2014/main" id="{1C08A43A-8A20-4FEF-B69F-BF1028C0D7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FFD2363-731F-4F04-A54E-220A15B5CEF8}"/>
              </a:ext>
            </a:extLst>
          </p:cNvPr>
          <p:cNvSpPr/>
          <p:nvPr userDrawn="1"/>
        </p:nvSpPr>
        <p:spPr>
          <a:xfrm rot="10800000" flipV="1">
            <a:off x="7696200" y="5562600"/>
            <a:ext cx="14478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3F692E3-8001-4543-9C53-E902717F23E2}"/>
              </a:ext>
            </a:extLst>
          </p:cNvPr>
          <p:cNvSpPr/>
          <p:nvPr userDrawn="1"/>
        </p:nvSpPr>
        <p:spPr>
          <a:xfrm rot="5400000">
            <a:off x="114299" y="-114300"/>
            <a:ext cx="3124200" cy="3352802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7C1FC6-AC03-4FD4-84AF-55E669CC2B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1A2AE2-CA6C-4D91-9B36-05272E95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E40A-2054-4580-A11D-80EA0014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40AAA-6E9D-4F2A-9617-BB11AB89B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D81C7-F69D-4814-A770-CEB75FC06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9" descr="css_RED_mac-[Converted]">
            <a:extLst>
              <a:ext uri="{FF2B5EF4-FFF2-40B4-BE49-F238E27FC236}">
                <a16:creationId xmlns:a16="http://schemas.microsoft.com/office/drawing/2014/main" id="{7457861C-C1A9-4128-9742-4B61EBFFE1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AACC7F0-2387-46A1-8799-75BF2771D2A1}"/>
              </a:ext>
            </a:extLst>
          </p:cNvPr>
          <p:cNvSpPr/>
          <p:nvPr userDrawn="1"/>
        </p:nvSpPr>
        <p:spPr>
          <a:xfrm rot="10800000" flipV="1">
            <a:off x="7696200" y="5562600"/>
            <a:ext cx="14478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01CF14B-568A-4ECB-A091-C02D1E4EC817}"/>
              </a:ext>
            </a:extLst>
          </p:cNvPr>
          <p:cNvSpPr/>
          <p:nvPr userDrawn="1"/>
        </p:nvSpPr>
        <p:spPr>
          <a:xfrm rot="5400000">
            <a:off x="36270" y="-36270"/>
            <a:ext cx="1222860" cy="1295402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0A193A-A21C-4FF4-8F37-F7F3AD8EFC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EA8B19A-2223-4F12-A4B6-51F0F4AB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0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B5C2-5A20-4FE1-B238-CBF96AC6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DECB7-DB95-4FCE-A9B2-43222182B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948A9-3664-4A28-8EDE-627B10A4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63F40-F762-4200-B166-BA22ED4AF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FE309-E498-4079-8134-13FAA2B82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9" descr="css_RED_mac-[Converted]">
            <a:extLst>
              <a:ext uri="{FF2B5EF4-FFF2-40B4-BE49-F238E27FC236}">
                <a16:creationId xmlns:a16="http://schemas.microsoft.com/office/drawing/2014/main" id="{9C7F3B89-D0A4-4318-9806-3B24762B53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2BC5A3-5F95-4402-BB3C-19D70F20DEC3}"/>
              </a:ext>
            </a:extLst>
          </p:cNvPr>
          <p:cNvSpPr/>
          <p:nvPr userDrawn="1"/>
        </p:nvSpPr>
        <p:spPr>
          <a:xfrm rot="10800000" flipV="1">
            <a:off x="7696200" y="5562600"/>
            <a:ext cx="14478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DF5896-1B0F-4D39-AF41-BBC15E28A0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C43DC3-8C42-43C3-9A44-30E64C47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DFEA-8F12-433B-B8D3-D16CF79E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9" descr="css_RED_mac-[Converted]">
            <a:extLst>
              <a:ext uri="{FF2B5EF4-FFF2-40B4-BE49-F238E27FC236}">
                <a16:creationId xmlns:a16="http://schemas.microsoft.com/office/drawing/2014/main" id="{2F7723FC-1EB8-48C2-B839-AFA04660AD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67F9C003-1477-47F8-9B88-50B7DA1AC0B5}"/>
              </a:ext>
            </a:extLst>
          </p:cNvPr>
          <p:cNvSpPr/>
          <p:nvPr userDrawn="1"/>
        </p:nvSpPr>
        <p:spPr>
          <a:xfrm rot="10800000" flipV="1">
            <a:off x="7696200" y="5562600"/>
            <a:ext cx="14478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13382-5B53-4959-9D0B-307E01FDF475}"/>
              </a:ext>
            </a:extLst>
          </p:cNvPr>
          <p:cNvSpPr/>
          <p:nvPr userDrawn="1"/>
        </p:nvSpPr>
        <p:spPr>
          <a:xfrm rot="5400000">
            <a:off x="36270" y="-36270"/>
            <a:ext cx="1222860" cy="1295402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531659-4F51-4350-BBA8-300B5417A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272E47-7E26-4C74-81A5-5238405F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ss_RED_mac-[Converted]">
            <a:extLst>
              <a:ext uri="{FF2B5EF4-FFF2-40B4-BE49-F238E27FC236}">
                <a16:creationId xmlns:a16="http://schemas.microsoft.com/office/drawing/2014/main" id="{1BAA1C51-E174-4C30-99BE-80845FEE1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1FE9095D-B28C-41E4-8C2F-12EA3657443A}"/>
              </a:ext>
            </a:extLst>
          </p:cNvPr>
          <p:cNvSpPr/>
          <p:nvPr userDrawn="1"/>
        </p:nvSpPr>
        <p:spPr>
          <a:xfrm rot="10800000" flipV="1">
            <a:off x="7696200" y="5562600"/>
            <a:ext cx="14478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728F35E-A442-4339-92B3-4222E1F3B76E}"/>
              </a:ext>
            </a:extLst>
          </p:cNvPr>
          <p:cNvSpPr/>
          <p:nvPr userDrawn="1"/>
        </p:nvSpPr>
        <p:spPr>
          <a:xfrm rot="5400000">
            <a:off x="36270" y="-36270"/>
            <a:ext cx="1222860" cy="1295402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0551A1-7EAD-4C3B-A051-98CF247A26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88AF89-1080-4447-B2E1-ACEFB3C3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0EB8-36A4-4438-BF05-BE8F9611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57E57-EDC4-41D7-97DF-E06A0587D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B0463-EA10-45AF-8B3D-DCB1AAE50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9" descr="css_RED_mac-[Converted]">
            <a:extLst>
              <a:ext uri="{FF2B5EF4-FFF2-40B4-BE49-F238E27FC236}">
                <a16:creationId xmlns:a16="http://schemas.microsoft.com/office/drawing/2014/main" id="{DA4475FB-D2C7-4779-9537-EA4D89CD99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8F371C-9B73-4FD0-9EC4-9161FB6F3323}"/>
              </a:ext>
            </a:extLst>
          </p:cNvPr>
          <p:cNvSpPr/>
          <p:nvPr userDrawn="1"/>
        </p:nvSpPr>
        <p:spPr>
          <a:xfrm rot="10800000" flipV="1">
            <a:off x="7696200" y="5562600"/>
            <a:ext cx="1447800" cy="1295400"/>
          </a:xfrm>
          <a:prstGeom prst="rtTriangle">
            <a:avLst/>
          </a:prstGeom>
          <a:solidFill>
            <a:srgbClr val="41404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4D26E71-6405-47C3-92B2-0745669172F1}"/>
              </a:ext>
            </a:extLst>
          </p:cNvPr>
          <p:cNvSpPr/>
          <p:nvPr userDrawn="1"/>
        </p:nvSpPr>
        <p:spPr>
          <a:xfrm rot="5400000">
            <a:off x="36270" y="-36270"/>
            <a:ext cx="1222860" cy="1295402"/>
          </a:xfrm>
          <a:prstGeom prst="rtTriangle">
            <a:avLst/>
          </a:prstGeom>
          <a:solidFill>
            <a:srgbClr val="0568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0296FD-6ABB-42EE-9C00-B2866D3F1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256750"/>
            <a:ext cx="2285999" cy="49869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EA4387A-72D8-4A4A-A2E7-E65510C2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52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414042"/>
                </a:solidFill>
                <a:latin typeface="Barlow" panose="00000500000000000000" pitchFamily="2" charset="0"/>
              </a:defRPr>
            </a:lvl1pPr>
          </a:lstStyle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4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DD25E-C024-43C9-94A0-9595DCAA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3E291-5493-4866-9D2C-ACA3680A0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494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  <p:sldLayoutId id="214748432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414042"/>
          </a:solidFill>
          <a:latin typeface="Barlow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Barlow" panose="00000500000000000000" pitchFamily="2" charset="0"/>
        <a:buChar char="−"/>
        <a:defRPr sz="18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Wingdings" panose="05000000000000000000" pitchFamily="2" charset="2"/>
        <a:buChar char="Ø"/>
        <a:defRPr sz="135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capny.org/wp-content/uploads/2021/11/EDCAP-Client-Intake-Form-Fillable-21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capny.org/wp-content/uploads/2021/11/Salesforce-Check-List.doc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ssnyorg.lightning.force.com/lightning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manage-loa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dcapny.org/wp-content/uploads/2021/10/FSA-ID-Create-Re-establish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capny.org/wp-content/uploads/2021/10/FSA-ID-Create-Re-establish.docx" TargetMode="External"/><Relationship Id="rId2" Type="http://schemas.openxmlformats.org/officeDocument/2006/relationships/hyperlink" Target="https://studentaid.gov/loan-simulator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discharge.com/" TargetMode="External"/><Relationship Id="rId2" Type="http://schemas.openxmlformats.org/officeDocument/2006/relationships/hyperlink" Target="https://studentaid.gov/pslf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udentaid.gov/borrower-defen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capny.org/wp-content/uploads/2021/10/Consolidation-Check-List.docx" TargetMode="External"/><Relationship Id="rId2" Type="http://schemas.openxmlformats.org/officeDocument/2006/relationships/hyperlink" Target="https://studentaid.gov/app/launchConsolidation.action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9536-9A9F-4982-BE24-9DB096D1A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19249"/>
            <a:ext cx="6477000" cy="1849016"/>
          </a:xfrm>
        </p:spPr>
        <p:txBody>
          <a:bodyPr>
            <a:normAutofit/>
          </a:bodyPr>
          <a:lstStyle/>
          <a:p>
            <a:r>
              <a:rPr lang="en-US" dirty="0"/>
              <a:t>EDCAP Counselor </a:t>
            </a:r>
            <a:br>
              <a:rPr lang="en-US" dirty="0"/>
            </a:br>
            <a:r>
              <a:rPr lang="en-US" dirty="0"/>
              <a:t>Training 2021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Module 10: Case Handling 101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37D835-BC14-45F4-AA3E-E98D19B7EE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800" y="4038600"/>
            <a:ext cx="5185410" cy="42666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 rtl="0" fontAlgn="base">
              <a:spcBef>
                <a:spcPts val="0"/>
              </a:spcBef>
            </a:pPr>
            <a:r>
              <a:rPr lang="en-US" sz="7200" b="0" i="0" u="none" strike="noStrike" dirty="0">
                <a:solidFill>
                  <a:srgbClr val="414042"/>
                </a:solidFill>
                <a:effectLst/>
                <a:latin typeface="Barlow"/>
              </a:rPr>
              <a:t>EDCAP Volunteer Program Training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Barlow"/>
              </a:rPr>
              <a:t>​</a:t>
            </a:r>
          </a:p>
          <a:p>
            <a:pPr fontAlgn="base">
              <a:spcBef>
                <a:spcPts val="0"/>
              </a:spcBef>
            </a:pPr>
            <a:r>
              <a:rPr lang="en-US" sz="7200" b="0" i="0" u="none" strike="noStrike" dirty="0">
                <a:solidFill>
                  <a:srgbClr val="414042"/>
                </a:solidFill>
                <a:effectLst/>
                <a:latin typeface="Barlow"/>
              </a:rPr>
              <a:t>Date of Presentation: Wednesday, </a:t>
            </a:r>
            <a:r>
              <a:rPr lang="en-US" sz="7200" dirty="0">
                <a:latin typeface="Barlow"/>
              </a:rPr>
              <a:t>Nov 17, 2021</a:t>
            </a:r>
          </a:p>
          <a:p>
            <a:pPr fontAlgn="base">
              <a:spcBef>
                <a:spcPts val="0"/>
              </a:spcBef>
            </a:pPr>
            <a:r>
              <a:rPr lang="en-US" sz="7200" b="0" i="0" u="none" strike="noStrike" dirty="0">
                <a:solidFill>
                  <a:srgbClr val="414042"/>
                </a:solidFill>
                <a:effectLst/>
                <a:latin typeface="Barlow"/>
              </a:rPr>
              <a:t>Presenters: Courtney Davis and Nancy Nierman</a:t>
            </a:r>
            <a:endParaRPr lang="en-US" sz="7200" b="0" i="0" dirty="0">
              <a:solidFill>
                <a:srgbClr val="000000"/>
              </a:solidFill>
              <a:effectLst/>
              <a:latin typeface="Barlow"/>
            </a:endParaRP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2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ADF1-957F-4C21-B882-45B6F733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Keeping: Client Intake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41E4-76F5-49F2-A370-0F299A9F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</a:t>
            </a:r>
            <a:r>
              <a:rPr lang="en-US" dirty="0">
                <a:hlinkClick r:id="rId2"/>
              </a:rPr>
              <a:t>EDCAP Client Intake Form </a:t>
            </a:r>
            <a:r>
              <a:rPr lang="en-US" dirty="0"/>
              <a:t>information from each client you counsel. </a:t>
            </a:r>
          </a:p>
          <a:p>
            <a:r>
              <a:rPr lang="en-US" dirty="0"/>
              <a:t>Information on the Intake form:</a:t>
            </a:r>
          </a:p>
          <a:p>
            <a:pPr lvl="1"/>
            <a:r>
              <a:rPr lang="en-US" dirty="0"/>
              <a:t>Client’s contact information</a:t>
            </a:r>
          </a:p>
          <a:p>
            <a:pPr lvl="1"/>
            <a:r>
              <a:rPr lang="en-US" dirty="0"/>
              <a:t>Referral and intake method</a:t>
            </a:r>
          </a:p>
          <a:p>
            <a:pPr lvl="1"/>
            <a:r>
              <a:rPr lang="en-US" dirty="0"/>
              <a:t>Client’s presenting issue or question</a:t>
            </a:r>
          </a:p>
          <a:p>
            <a:pPr lvl="1"/>
            <a:r>
              <a:rPr lang="en-US" dirty="0"/>
              <a:t>Client demographics</a:t>
            </a:r>
          </a:p>
          <a:p>
            <a:r>
              <a:rPr lang="en-US" dirty="0"/>
              <a:t>How to collect:</a:t>
            </a:r>
          </a:p>
          <a:p>
            <a:pPr lvl="1"/>
            <a:r>
              <a:rPr lang="en-US" dirty="0"/>
              <a:t>Email fillable form to client to be returned prior to session.</a:t>
            </a:r>
          </a:p>
          <a:p>
            <a:pPr lvl="1"/>
            <a:r>
              <a:rPr lang="en-US" dirty="0"/>
              <a:t>Gather information during the session in conversation.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35540-FA92-4151-8B82-8BBFADD5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8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FD87-5047-4738-A559-BA8E3A53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Keeping: Salesforce Checklist &amp;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927C0-34A8-49EE-9C13-5122FBCA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Salesforce Check List</a:t>
            </a:r>
            <a:endParaRPr lang="en-US" dirty="0"/>
          </a:p>
          <a:p>
            <a:pPr lvl="1"/>
            <a:r>
              <a:rPr lang="en-US" dirty="0"/>
              <a:t>Use this check list as a reminder to ask for certain information that is not captured on the Intake Form and that may not always come up during a session.</a:t>
            </a:r>
          </a:p>
          <a:p>
            <a:r>
              <a:rPr lang="en-US" dirty="0"/>
              <a:t>Dated Notes:</a:t>
            </a:r>
          </a:p>
          <a:p>
            <a:pPr lvl="1"/>
            <a:r>
              <a:rPr lang="en-US" dirty="0"/>
              <a:t>In addition to information listed on Salesforce Checklist, please keep dated notes describing the content of your conversations and interactions with clients. </a:t>
            </a:r>
          </a:p>
          <a:p>
            <a:pPr lvl="1"/>
            <a:r>
              <a:rPr lang="en-US" dirty="0"/>
              <a:t>Notes can be paper or electronic.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9DE3D-198C-4597-B170-95C2CDC5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8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F42A-B176-4056-A00D-D2747F84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Salesforce Basics: 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96FA-9F19-4D9B-9795-9B5EAB323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Sign into EDCAP Lightning App in Salesforce </a:t>
            </a:r>
            <a:r>
              <a:rPr lang="en-US" dirty="0">
                <a:hlinkClick r:id="rId2"/>
              </a:rPr>
              <a:t>https://cssnyorg.lightning.force.com/lightning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Contact down arrow </a:t>
            </a:r>
            <a:r>
              <a:rPr lang="en-US" dirty="0">
                <a:sym typeface="Wingdings" panose="05000000000000000000" pitchFamily="2" charset="2"/>
              </a:rPr>
              <a:t> Add Contact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Select FCC &amp; EDCAP Contact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Follow the Intake Form and Salesforce Checklist instructions to enter Contact Details.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Save to generate a new EDCAP Case, then click the case number to enter the EDCAP Case record.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Fill out the following sections:</a:t>
            </a:r>
          </a:p>
          <a:p>
            <a:pPr lvl="1"/>
            <a:r>
              <a:rPr lang="en-US" dirty="0"/>
              <a:t>EDCAP Loans</a:t>
            </a:r>
          </a:p>
          <a:p>
            <a:pPr lvl="1"/>
            <a:r>
              <a:rPr lang="en-US" dirty="0"/>
              <a:t>EDCAP Case Service Details</a:t>
            </a:r>
          </a:p>
          <a:p>
            <a:pPr lvl="1"/>
            <a:r>
              <a:rPr lang="en-US" dirty="0"/>
              <a:t>Log EDCAP Notes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BE23-8146-4DFD-B05B-B3FABBFE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5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802B-586E-47FB-BB2E-0E9362D1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-67420"/>
            <a:ext cx="2629122" cy="1622321"/>
          </a:xfrm>
        </p:spPr>
        <p:txBody>
          <a:bodyPr>
            <a:normAutofit/>
          </a:bodyPr>
          <a:lstStyle/>
          <a:p>
            <a:r>
              <a:rPr lang="en-US" dirty="0"/>
              <a:t>New Contact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236D0B-1983-413C-9BCE-95A8A94B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709058"/>
            <a:ext cx="2780649" cy="4514762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Follow the Intake Form and Salesforce Checklist instructions to enter Contact details.</a:t>
            </a:r>
          </a:p>
          <a:p>
            <a:r>
              <a:rPr lang="en-US" dirty="0"/>
              <a:t>Click the blue Save button to generate a new EDCAP Case, then click the case number to enter the EDCAP Case record.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79DDE5-1D1A-4DCD-9CCF-D7966F20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96" y="1118171"/>
            <a:ext cx="4514498" cy="4618412"/>
          </a:xfrm>
          <a:prstGeom prst="rect">
            <a:avLst/>
          </a:prstGeom>
          <a:effectLst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02F2C-2A15-4724-881E-50680117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27B2-ADCF-4D63-9CDF-D4053572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EDCAP Case Details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5A872C3-7FD7-41C6-8B1D-69D81584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Fill out EDCAP Loans, EDCAP Case Service Details, and Log EDCAP Notes</a:t>
            </a:r>
          </a:p>
          <a:p>
            <a:endParaRPr lang="en-US" dirty="0"/>
          </a:p>
        </p:txBody>
      </p:sp>
      <p:pic>
        <p:nvPicPr>
          <p:cNvPr id="18" name="Content Placeholder 12">
            <a:extLst>
              <a:ext uri="{FF2B5EF4-FFF2-40B4-BE49-F238E27FC236}">
                <a16:creationId xmlns:a16="http://schemas.microsoft.com/office/drawing/2014/main" id="{E8DC115C-EE26-4A65-8E47-3F8A2F6C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45897"/>
            <a:ext cx="8077200" cy="3666369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B586C24-F926-4396-983E-B39E7D8A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C32-5EA3-4460-8803-BF4B3D4D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Salesforce Accounts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01027-77B2-4C14-9369-C2BE6058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EDCAP Counselor will be assigned a unique Salesforce account.</a:t>
            </a:r>
          </a:p>
          <a:p>
            <a:r>
              <a:rPr lang="en-US" dirty="0"/>
              <a:t>You will be required to maintain your own username and password.</a:t>
            </a:r>
          </a:p>
          <a:p>
            <a:r>
              <a:rPr lang="en-US" dirty="0"/>
              <a:t>Contacts and their associated case information should be entered into the Salesforce database within a short period, no greater than a month from the date of service.</a:t>
            </a:r>
          </a:p>
          <a:p>
            <a:r>
              <a:rPr lang="en-US" dirty="0"/>
              <a:t>Salesforce tutorials and instructions will be provided by Courtney during the onboarding process.</a:t>
            </a:r>
          </a:p>
          <a:p>
            <a:r>
              <a:rPr lang="en-US" dirty="0"/>
              <a:t>Contact Courtney with technical questions about Salesforce and record keeping.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1C03A-6F9A-494D-9839-7F9E1FA6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B393-A056-4567-BECD-7C5CC5AF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E6615-EF05-457A-8FF0-EE0E4D3E7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7933C-2529-4830-925E-2B20F74B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37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D1CC-1A77-4B91-9A54-23F4A0D2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Counselor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1825-C192-4CFC-8123-9CDD58E04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All new EDCAP Counselors will be required to complete two phases of shadowing prior to beginning independent client work.</a:t>
            </a:r>
          </a:p>
          <a:p>
            <a:pPr lvl="1"/>
            <a:r>
              <a:rPr lang="en-US" dirty="0"/>
              <a:t>Courtney will coordinate shadowing schedules. </a:t>
            </a:r>
          </a:p>
          <a:p>
            <a:r>
              <a:rPr lang="en-US" dirty="0"/>
              <a:t>Counselors will also have the option to participate in mock sessions upon request. </a:t>
            </a:r>
          </a:p>
          <a:p>
            <a:r>
              <a:rPr lang="en-US" dirty="0"/>
              <a:t>Shadowing Phase 1: </a:t>
            </a:r>
          </a:p>
          <a:p>
            <a:pPr lvl="1"/>
            <a:r>
              <a:rPr lang="en-US" dirty="0"/>
              <a:t>True shadowing. Volunteer joins session with EDCAP staff to observe, with debrief after.</a:t>
            </a:r>
          </a:p>
          <a:p>
            <a:pPr lvl="1"/>
            <a:r>
              <a:rPr lang="en-US" dirty="0"/>
              <a:t>Counselors must shadow 3-4 sessions, with at least two staff before moving into phase 2.</a:t>
            </a:r>
          </a:p>
          <a:p>
            <a:r>
              <a:rPr lang="en-US" dirty="0"/>
              <a:t>Shadowing Phase 2: </a:t>
            </a:r>
          </a:p>
          <a:p>
            <a:pPr lvl="1"/>
            <a:r>
              <a:rPr lang="en-US" dirty="0"/>
              <a:t>Training sessions. Volunteer will counsel a client with a staff member as back up.</a:t>
            </a:r>
          </a:p>
          <a:p>
            <a:pPr lvl="1"/>
            <a:r>
              <a:rPr lang="en-US" dirty="0"/>
              <a:t>Counselors must complete 2-3 training sessions before counseling alone.</a:t>
            </a:r>
          </a:p>
          <a:p>
            <a:r>
              <a:rPr lang="en-US" dirty="0"/>
              <a:t>After shadowing Courtney is always available for assistance and feedback to new counselors.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2061-5510-406F-8CF4-1A7E4CFD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8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3308-3798-4A54-B750-B16AEFF0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Counselor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815C-44E3-4A75-9E08-0B66EB6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Scheduling:</a:t>
            </a:r>
          </a:p>
          <a:p>
            <a:pPr lvl="1"/>
            <a:r>
              <a:rPr lang="en-US" dirty="0"/>
              <a:t>Upon completion of shadowing, Courtney will work with each volunteer to coordinate scheduling.</a:t>
            </a:r>
          </a:p>
          <a:p>
            <a:pPr lvl="1"/>
            <a:r>
              <a:rPr lang="en-US" dirty="0"/>
              <a:t>Counselors commit to 4-6 hours per week. Volunteer schedules may be flexible or fixed during the week. </a:t>
            </a:r>
          </a:p>
          <a:p>
            <a:pPr lvl="1"/>
            <a:r>
              <a:rPr lang="en-US" dirty="0"/>
              <a:t>Volunteer hours should be tracked and submitted to Courtney monthly. </a:t>
            </a:r>
          </a:p>
          <a:p>
            <a:pPr lvl="1"/>
            <a:r>
              <a:rPr lang="en-US" dirty="0"/>
              <a:t>Vacations, holidays and time off are</a:t>
            </a:r>
            <a:r>
              <a:rPr lang="en-US" b="1" dirty="0"/>
              <a:t> encouraged </a:t>
            </a:r>
            <a:r>
              <a:rPr lang="en-US" dirty="0"/>
              <a:t>for all RSVP volunteers. Let Courtney know your plans. </a:t>
            </a:r>
          </a:p>
          <a:p>
            <a:pPr lvl="1"/>
            <a:r>
              <a:rPr lang="en-US" dirty="0"/>
              <a:t>If you need to cancel an appointment due to illness, etc., please let Courtney know as soon as possible.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26A9F-0F40-4E50-8206-31D460B1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31EF-962F-493D-9594-7238E7C0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Client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DC285-7311-4F1C-9FE6-F4B3288CC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Assignments:</a:t>
            </a:r>
          </a:p>
          <a:p>
            <a:pPr lvl="1"/>
            <a:r>
              <a:rPr lang="en-US" dirty="0"/>
              <a:t>Nancy Nierman will administer the client distribution list, assigning new clients to each available volunteer. </a:t>
            </a:r>
          </a:p>
          <a:p>
            <a:pPr lvl="1"/>
            <a:r>
              <a:rPr lang="en-US" dirty="0"/>
              <a:t>Courtney will screen the cases and prep counselor for their new clients via email.</a:t>
            </a:r>
          </a:p>
          <a:p>
            <a:pPr lvl="1"/>
            <a:r>
              <a:rPr lang="en-US" dirty="0"/>
              <a:t>Volunteers should monitor inbox for assignments and respond to assignments within 1 business day.</a:t>
            </a:r>
          </a:p>
          <a:p>
            <a:pPr lvl="1"/>
            <a:r>
              <a:rPr lang="en-US" dirty="0"/>
              <a:t>Schedule new clients within same 2-week period they are assigned to you.</a:t>
            </a:r>
          </a:p>
          <a:p>
            <a:pPr lvl="1"/>
            <a:r>
              <a:rPr lang="en-US" dirty="0"/>
              <a:t>No more than 2 new clients per week to start, with opportunity to do more in future. </a:t>
            </a:r>
          </a:p>
          <a:p>
            <a:pPr lvl="1"/>
            <a:r>
              <a:rPr lang="en-US" dirty="0"/>
              <a:t>Counselors schedule their ongoing clients. Make sure to leave room in your schedule for ongoing clients.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3A574-8EF1-4F3D-9E3F-2AA55EEB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0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4E61-33A1-41F4-A59F-3CA04BB8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0435-E405-4B2C-877B-C7A42EFA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What Counselors Do</a:t>
            </a:r>
          </a:p>
          <a:p>
            <a:r>
              <a:rPr lang="en-US" dirty="0"/>
              <a:t>Record Keeping</a:t>
            </a:r>
          </a:p>
          <a:p>
            <a:pPr lvl="1"/>
            <a:r>
              <a:rPr lang="en-US" dirty="0"/>
              <a:t>Client Intake Form</a:t>
            </a:r>
          </a:p>
          <a:p>
            <a:pPr lvl="1"/>
            <a:r>
              <a:rPr lang="en-US" dirty="0"/>
              <a:t>Salesforce Checklist</a:t>
            </a:r>
          </a:p>
          <a:p>
            <a:pPr lvl="1"/>
            <a:r>
              <a:rPr lang="en-US" dirty="0"/>
              <a:t>Salesforce</a:t>
            </a:r>
          </a:p>
          <a:p>
            <a:r>
              <a:rPr lang="en-US" dirty="0"/>
              <a:t>Shadowing</a:t>
            </a:r>
          </a:p>
          <a:p>
            <a:r>
              <a:rPr lang="en-US" dirty="0"/>
              <a:t>Assignment of Cases</a:t>
            </a:r>
          </a:p>
          <a:p>
            <a:r>
              <a:rPr lang="en-US" dirty="0"/>
              <a:t>Quality Control and Case Review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EFFE4-77FC-44A2-9FC0-ED2AEF6B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86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1A2C-9C0C-42F0-9486-8F13FADA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Review and 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6E8E-64C9-4B23-A8ED-9BFD8B7FC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Case Review Process</a:t>
            </a:r>
          </a:p>
          <a:p>
            <a:pPr lvl="1"/>
            <a:r>
              <a:rPr lang="en-US" dirty="0"/>
              <a:t>Courtney reviews all new counselor case salesforce data and case notes. </a:t>
            </a:r>
          </a:p>
          <a:p>
            <a:pPr lvl="1"/>
            <a:r>
              <a:rPr lang="en-US" dirty="0"/>
              <a:t>Courtney may also request info about a case at any time after the session.</a:t>
            </a:r>
          </a:p>
          <a:p>
            <a:pPr lvl="1"/>
            <a:r>
              <a:rPr lang="en-US" dirty="0"/>
              <a:t>Counselors should submit any case they have questions about for immediate review to Courtney. </a:t>
            </a:r>
          </a:p>
          <a:p>
            <a:pPr lvl="1"/>
            <a:r>
              <a:rPr lang="en-US" dirty="0"/>
              <a:t>Courtney will follow up with counselors with feedback, suggestions.</a:t>
            </a:r>
          </a:p>
          <a:p>
            <a:r>
              <a:rPr lang="en-US" dirty="0"/>
              <a:t>Bimonthly Rounds</a:t>
            </a:r>
          </a:p>
          <a:p>
            <a:pPr lvl="1"/>
            <a:r>
              <a:rPr lang="en-US" dirty="0"/>
              <a:t>Bimonthly remote meeting for counselors and staff.</a:t>
            </a:r>
          </a:p>
          <a:p>
            <a:pPr lvl="1"/>
            <a:r>
              <a:rPr lang="en-US" dirty="0"/>
              <a:t>Opportunity to bring your cases to the group for discussion. Also, brainstorming, discussing new trends, “sentinels”, insights. </a:t>
            </a:r>
          </a:p>
          <a:p>
            <a:pPr lvl="1"/>
            <a:r>
              <a:rPr lang="en-US" dirty="0"/>
              <a:t>New cases: staff will bring up and assign unique cases during rounds.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67FBF-429C-4E8D-9581-6F8CC429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2956-A6BB-460D-BDB9-93B9704B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6DBE8-56B8-4CDA-A5FC-E3E1FCA45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this or any topic from training.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D6783-E58B-443F-8252-A579D0F5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7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ireworks exploding in the night sky">
            <a:extLst>
              <a:ext uri="{FF2B5EF4-FFF2-40B4-BE49-F238E27FC236}">
                <a16:creationId xmlns:a16="http://schemas.microsoft.com/office/drawing/2014/main" id="{CBCEF4C9-5A2E-4812-82D8-3C8752E66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4" r="10759" b="-1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pic>
        <p:nvPicPr>
          <p:cNvPr id="5" name="Picture 4" descr="Fireworks lighting up sky at night">
            <a:extLst>
              <a:ext uri="{FF2B5EF4-FFF2-40B4-BE49-F238E27FC236}">
                <a16:creationId xmlns:a16="http://schemas.microsoft.com/office/drawing/2014/main" id="{8BB7EDF4-A13A-47E0-833C-3DBDB4C892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4" r="22690" b="2"/>
          <a:stretch/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885915" y="2164437"/>
            <a:ext cx="3372170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447277" y="1835459"/>
            <a:ext cx="4249446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2B616-1AE1-4558-952D-874687850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2026" y="4048671"/>
            <a:ext cx="2025708" cy="65999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1400" kern="1200" dirty="0">
                <a:solidFill>
                  <a:srgbClr val="080808"/>
                </a:solidFill>
              </a:rPr>
              <a:t>Welcome to the Team!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3B515-35EA-43D3-A4FF-B6307E3B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143" y="2761554"/>
            <a:ext cx="2713713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200" kern="1200" dirty="0">
                <a:solidFill>
                  <a:srgbClr val="080808"/>
                </a:solidFill>
                <a:latin typeface="Barlow" panose="00000500000000000000" pitchFamily="2" charset="0"/>
              </a:rPr>
              <a:t>Congratulations on </a:t>
            </a:r>
            <a:r>
              <a:rPr lang="en-US" sz="2000" kern="1200" dirty="0">
                <a:solidFill>
                  <a:srgbClr val="080808"/>
                </a:solidFill>
                <a:latin typeface="Barlow" panose="00000500000000000000" pitchFamily="2" charset="0"/>
              </a:rPr>
              <a:t>Completing the 2021 EDCAP Counselor Training!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722E2D-71EF-4545-954E-0E17B122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FA44-43EF-4BD7-83C6-2E1612F9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What Counselors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3457E-9931-4A1B-881D-E2753C7E8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3A97F-029F-47B4-9833-6C1AF310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9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5607-96E4-466A-8A49-2DC44299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Counselors Do: Services Provided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C7C0D-AE46-41F8-AA68-E0E573532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sz="2200" dirty="0">
                <a:solidFill>
                  <a:srgbClr val="414042"/>
                </a:solidFill>
              </a:rPr>
              <a:t>Financial Coaching: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Budgeting and Goal Setting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Credit and Debt Coaching</a:t>
            </a:r>
          </a:p>
          <a:p>
            <a:r>
              <a:rPr lang="en-US" sz="2200" dirty="0">
                <a:solidFill>
                  <a:srgbClr val="414042"/>
                </a:solidFill>
              </a:rPr>
              <a:t>Information/Education: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Looking up information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Exploring repayment options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Exploring Forgiveness and Discharge</a:t>
            </a:r>
          </a:p>
          <a:p>
            <a:r>
              <a:rPr lang="en-US" sz="2200" dirty="0">
                <a:solidFill>
                  <a:srgbClr val="414042"/>
                </a:solidFill>
              </a:rPr>
              <a:t>Advocacy: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Conf. calls and support with servicers, lenders, collectors, Dept. of Ed, others.</a:t>
            </a:r>
          </a:p>
          <a:p>
            <a:r>
              <a:rPr lang="en-US" sz="2200" dirty="0">
                <a:solidFill>
                  <a:srgbClr val="414042"/>
                </a:solidFill>
              </a:rPr>
              <a:t>Applications: 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Repayment Plans &amp; IDR Recertifications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Loan Forgiveness and Discharge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Consolidation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Rehabilitation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Deferment and Forbearance, etc.</a:t>
            </a:r>
          </a:p>
          <a:p>
            <a:r>
              <a:rPr lang="en-US" sz="2200" dirty="0">
                <a:solidFill>
                  <a:srgbClr val="414042"/>
                </a:solidFill>
              </a:rPr>
              <a:t>Referrals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Legal, Other CSS Programs, External Programs, Govt Services</a:t>
            </a:r>
          </a:p>
          <a:p>
            <a:r>
              <a:rPr lang="en-US" sz="2200" dirty="0">
                <a:solidFill>
                  <a:srgbClr val="414042"/>
                </a:solidFill>
              </a:rPr>
              <a:t>Submitting a Complaint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DOE, DFS, CFPB,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6DC63-818D-402F-8257-A4C4AD11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8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1731-E277-47FA-B0DB-FD2666FF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Counselors Do: Looking Up Records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513D2-9150-44D6-90EB-340959B96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14042"/>
                </a:solidFill>
              </a:rPr>
              <a:t>Begin a case by looking up student loan records (type of loans, loan balance, interest) </a:t>
            </a:r>
            <a:r>
              <a:rPr lang="en-US" sz="2000" dirty="0">
                <a:solidFill>
                  <a:srgbClr val="414042"/>
                </a:solidFill>
              </a:rPr>
              <a:t>on the </a:t>
            </a:r>
            <a:r>
              <a:rPr lang="en-US" sz="2000" dirty="0">
                <a:solidFill>
                  <a:srgbClr val="41404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FSA Home Page</a:t>
            </a:r>
            <a:r>
              <a:rPr lang="en-US" sz="2000" dirty="0">
                <a:solidFill>
                  <a:srgbClr val="414042"/>
                </a:solidFill>
              </a:rPr>
              <a:t> with an FSA ID</a:t>
            </a:r>
            <a:r>
              <a:rPr lang="en-US" dirty="0">
                <a:solidFill>
                  <a:srgbClr val="414042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414042"/>
                </a:solidFill>
              </a:rPr>
              <a:t>Most borrowers don’t know if they have federal or private student loans.</a:t>
            </a:r>
          </a:p>
          <a:p>
            <a:pPr lvl="1"/>
            <a:r>
              <a:rPr lang="en-US" dirty="0">
                <a:solidFill>
                  <a:srgbClr val="414042"/>
                </a:solidFill>
              </a:rPr>
              <a:t>They will confuse their servicer with their lender.</a:t>
            </a:r>
          </a:p>
          <a:p>
            <a:pPr lvl="1"/>
            <a:r>
              <a:rPr lang="en-US" dirty="0">
                <a:solidFill>
                  <a:srgbClr val="414042"/>
                </a:solidFill>
              </a:rPr>
              <a:t>They may have multiple servicers.  </a:t>
            </a:r>
          </a:p>
          <a:p>
            <a:r>
              <a:rPr lang="en-US" dirty="0"/>
              <a:t>How to prepare:</a:t>
            </a:r>
          </a:p>
          <a:p>
            <a:pPr lvl="1"/>
            <a:r>
              <a:rPr lang="en-US" dirty="0"/>
              <a:t>Send </a:t>
            </a:r>
            <a:r>
              <a:rPr lang="en-US" dirty="0">
                <a:hlinkClick r:id="rId4"/>
              </a:rPr>
              <a:t>FSA Establish/Reset Checklist</a:t>
            </a:r>
            <a:r>
              <a:rPr lang="en-US" dirty="0"/>
              <a:t> for federal loans.</a:t>
            </a:r>
          </a:p>
          <a:p>
            <a:pPr lvl="2"/>
            <a:r>
              <a:rPr lang="en-US" dirty="0">
                <a:solidFill>
                  <a:srgbClr val="414042"/>
                </a:solidFill>
              </a:rPr>
              <a:t>Remember in some cases, account reset can take multiple days to complete or verify. </a:t>
            </a:r>
            <a:endParaRPr lang="en-US" dirty="0"/>
          </a:p>
          <a:p>
            <a:pPr lvl="1"/>
            <a:r>
              <a:rPr lang="en-US" dirty="0"/>
              <a:t>Ask client to gather other available documentation for private loans and institutional debt. </a:t>
            </a:r>
          </a:p>
          <a:p>
            <a:pPr lvl="1"/>
            <a:r>
              <a:rPr lang="en-US" dirty="0"/>
              <a:t>If needed, pull their credit report.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33485-C612-4964-BCEA-8087FE0D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414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3E94-305C-47DA-9383-36E9C96C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Counselors Do: Explore Repayment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25123-CD12-4B57-863C-6E798122C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14042"/>
                </a:solidFill>
              </a:rPr>
              <a:t>Using the Student Loan Simulator</a:t>
            </a:r>
          </a:p>
          <a:p>
            <a:pPr lvl="1"/>
            <a:r>
              <a:rPr lang="en-US" dirty="0">
                <a:solidFill>
                  <a:srgbClr val="414042"/>
                </a:solidFill>
              </a:rPr>
              <a:t>Located on the FSA website at </a:t>
            </a:r>
            <a:r>
              <a:rPr lang="en-US" dirty="0" err="1"/>
              <a:t>at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https://studentaid.gov/loan-simulator/</a:t>
            </a:r>
            <a:r>
              <a:rPr lang="en-US" dirty="0"/>
              <a:t> </a:t>
            </a:r>
            <a:endParaRPr lang="en-US" dirty="0">
              <a:solidFill>
                <a:srgbClr val="414042"/>
              </a:solidFill>
            </a:endParaRPr>
          </a:p>
          <a:p>
            <a:pPr lvl="1"/>
            <a:r>
              <a:rPr lang="en-US" dirty="0">
                <a:solidFill>
                  <a:srgbClr val="414042"/>
                </a:solidFill>
              </a:rPr>
              <a:t>Review multiple repayment options and help borrowers narrow them down their options based on their objectives and circumstances. </a:t>
            </a:r>
          </a:p>
          <a:p>
            <a:pPr lvl="1"/>
            <a:r>
              <a:rPr lang="en-US" dirty="0"/>
              <a:t>Loan information can be entered manually or automatically imported from the borrower’s FSA records. </a:t>
            </a:r>
            <a:endParaRPr lang="en-US" dirty="0">
              <a:solidFill>
                <a:srgbClr val="414042"/>
              </a:solidFill>
            </a:endParaRPr>
          </a:p>
          <a:p>
            <a:r>
              <a:rPr lang="en-US" dirty="0">
                <a:solidFill>
                  <a:srgbClr val="414042"/>
                </a:solidFill>
              </a:rPr>
              <a:t>How to prepare:</a:t>
            </a:r>
          </a:p>
          <a:p>
            <a:pPr lvl="1"/>
            <a:r>
              <a:rPr lang="en-US" dirty="0"/>
              <a:t>Send </a:t>
            </a:r>
            <a:r>
              <a:rPr lang="en-US" dirty="0">
                <a:hlinkClick r:id="rId3"/>
              </a:rPr>
              <a:t>FSA Establish/Reset Checklist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Request their Adjusted Gross Income (1040, W2, Paystub)</a:t>
            </a:r>
          </a:p>
          <a:p>
            <a:pPr lvl="1"/>
            <a:r>
              <a:rPr lang="en-US" dirty="0"/>
              <a:t>Discuss goals: Pay off loan quickly vs. Low monthly payment</a:t>
            </a:r>
          </a:p>
          <a:p>
            <a:pPr lvl="1"/>
            <a:r>
              <a:rPr lang="en-US" dirty="0"/>
              <a:t>Create a budget, if needed.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C2C1E-7BFA-42AC-95D7-58E1AE22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4BE3-5285-428D-802B-515B0317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Counselors Do: Explore Loan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AAE6-54BB-4D22-9A0E-6886FADC5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rgbClr val="414042"/>
                </a:solidFill>
              </a:rPr>
              <a:t>Check eligibility for loan forgiveness and discharge programs: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Public Service Loan Forgiveness (PSLF &amp; TEPSLF) and the PSLF Temporary Waiver</a:t>
            </a:r>
          </a:p>
          <a:p>
            <a:pPr lvl="2"/>
            <a:r>
              <a:rPr lang="en-US" dirty="0">
                <a:solidFill>
                  <a:srgbClr val="414042"/>
                </a:solidFill>
                <a:hlinkClick r:id="rId2"/>
              </a:rPr>
              <a:t>https://studentaid.gov/pslf/</a:t>
            </a:r>
            <a:r>
              <a:rPr lang="en-US" dirty="0">
                <a:solidFill>
                  <a:srgbClr val="414042"/>
                </a:solidFill>
              </a:rPr>
              <a:t> 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Total and Permanent Disability Discharge (TPDD) </a:t>
            </a:r>
          </a:p>
          <a:p>
            <a:pPr lvl="2"/>
            <a:r>
              <a:rPr lang="en-US" dirty="0">
                <a:solidFill>
                  <a:srgbClr val="414042"/>
                </a:solidFill>
                <a:hlinkClick r:id="rId3"/>
              </a:rPr>
              <a:t>www.disabilitydischarge.com</a:t>
            </a:r>
            <a:r>
              <a:rPr lang="en-US" dirty="0">
                <a:solidFill>
                  <a:srgbClr val="414042"/>
                </a:solidFill>
              </a:rPr>
              <a:t> </a:t>
            </a:r>
          </a:p>
          <a:p>
            <a:pPr lvl="1"/>
            <a:r>
              <a:rPr lang="en-US" sz="1900" dirty="0">
                <a:solidFill>
                  <a:srgbClr val="414042"/>
                </a:solidFill>
              </a:rPr>
              <a:t>Borrower Defense to Repayment </a:t>
            </a:r>
          </a:p>
          <a:p>
            <a:pPr lvl="2"/>
            <a:r>
              <a:rPr lang="en-US" dirty="0">
                <a:solidFill>
                  <a:srgbClr val="414042"/>
                </a:solidFill>
                <a:hlinkClick r:id="rId4"/>
              </a:rPr>
              <a:t>https://studentaid.gov/borrower-defense/</a:t>
            </a:r>
            <a:r>
              <a:rPr lang="en-US" dirty="0">
                <a:solidFill>
                  <a:srgbClr val="414042"/>
                </a:solidFill>
              </a:rPr>
              <a:t> </a:t>
            </a:r>
          </a:p>
          <a:p>
            <a:r>
              <a:rPr lang="en-US" sz="2200" dirty="0"/>
              <a:t>How to prepare: </a:t>
            </a:r>
          </a:p>
          <a:p>
            <a:pPr lvl="1"/>
            <a:r>
              <a:rPr lang="en-US" sz="1900" dirty="0"/>
              <a:t>Review requirements of the forgiveness or discharge program. </a:t>
            </a:r>
          </a:p>
          <a:p>
            <a:pPr lvl="1"/>
            <a:r>
              <a:rPr lang="en-US" sz="1900" dirty="0"/>
              <a:t>Consult with EDCAP Staff / Request a Case Review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A1E29-A815-4A9A-B85E-6F29E4DF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C547-05E4-4E99-928D-2512F2F2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Coaches Do: Advanced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9BDA-775A-4386-97A2-6AF3FE9C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 Loan Consolidation Application:</a:t>
            </a:r>
          </a:p>
          <a:p>
            <a:pPr lvl="1"/>
            <a:r>
              <a:rPr lang="en-US" dirty="0"/>
              <a:t>Free application available on the FSA website at </a:t>
            </a:r>
            <a:r>
              <a:rPr lang="en-US" dirty="0">
                <a:hlinkClick r:id="rId2"/>
              </a:rPr>
              <a:t>https://studentaid.gov/app/launchConsolidation.action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How to Prepare:</a:t>
            </a:r>
          </a:p>
          <a:p>
            <a:pPr lvl="2"/>
            <a:r>
              <a:rPr lang="en-US" dirty="0"/>
              <a:t>Consult with EDCAP Staff / Request a Case Review</a:t>
            </a:r>
          </a:p>
          <a:p>
            <a:pPr lvl="2"/>
            <a:r>
              <a:rPr lang="en-US" dirty="0"/>
              <a:t>Send </a:t>
            </a:r>
            <a:r>
              <a:rPr lang="en-US" dirty="0">
                <a:hlinkClick r:id="rId3"/>
              </a:rPr>
              <a:t>Consolidation Checklist</a:t>
            </a:r>
            <a:endParaRPr lang="en-US" dirty="0"/>
          </a:p>
          <a:p>
            <a:r>
              <a:rPr lang="en-US" dirty="0"/>
              <a:t>Student Loan Rehabilitation:</a:t>
            </a:r>
          </a:p>
          <a:p>
            <a:pPr lvl="1"/>
            <a:r>
              <a:rPr lang="en-US" dirty="0"/>
              <a:t>Application takes place over a conference call with the borrower’s assigned federal debt collection agency. </a:t>
            </a:r>
          </a:p>
          <a:p>
            <a:pPr lvl="1"/>
            <a:r>
              <a:rPr lang="en-US" dirty="0"/>
              <a:t>How to Prepare:</a:t>
            </a:r>
          </a:p>
          <a:p>
            <a:pPr lvl="2"/>
            <a:r>
              <a:rPr lang="en-US" dirty="0"/>
              <a:t>Consult with EDCAP Staff / Request a Case Review</a:t>
            </a:r>
          </a:p>
          <a:p>
            <a:pPr lvl="2"/>
            <a:r>
              <a:rPr lang="en-US" dirty="0"/>
              <a:t>Create a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ACA0D-AB43-4C64-843C-FD8F0254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8859-A98D-4D62-A3F5-8A49974B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828F6-7527-43D9-B76F-5127B788C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5D5BE-AB88-4A6D-BB75-B2839ED5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734B-BE99-4B13-8B3B-73BDADC290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7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E8BE3B56C6A47AF4E3327FAB9D9C6" ma:contentTypeVersion="6" ma:contentTypeDescription="Create a new document." ma:contentTypeScope="" ma:versionID="3dec239e038e8d8d5485fce92762278f">
  <xsd:schema xmlns:xsd="http://www.w3.org/2001/XMLSchema" xmlns:xs="http://www.w3.org/2001/XMLSchema" xmlns:p="http://schemas.microsoft.com/office/2006/metadata/properties" xmlns:ns2="ab280147-06ce-4bac-8225-3b3e9d6b0154" xmlns:ns3="8c463758-a593-41e4-86c7-86f209157f29" targetNamespace="http://schemas.microsoft.com/office/2006/metadata/properties" ma:root="true" ma:fieldsID="6c067fce349365c23280238b599889f4" ns2:_="" ns3:_="">
    <xsd:import namespace="ab280147-06ce-4bac-8225-3b3e9d6b0154"/>
    <xsd:import namespace="8c463758-a593-41e4-86c7-86f209157f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80147-06ce-4bac-8225-3b3e9d6b0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63758-a593-41e4-86c7-86f209157f2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C86DFA-612E-41EB-B9FF-1621481DCA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DCFE43-F0CD-43DD-81A6-D21AA77BCB32}"/>
</file>

<file path=customXml/itemProps3.xml><?xml version="1.0" encoding="utf-8"?>
<ds:datastoreItem xmlns:ds="http://schemas.openxmlformats.org/officeDocument/2006/customXml" ds:itemID="{1DF83F86-D7D0-4B49-A573-716201DC44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1376</Words>
  <Application>Microsoft Office PowerPoint</Application>
  <PresentationFormat>On-screen Show (4:3)</PresentationFormat>
  <Paragraphs>179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Barlow</vt:lpstr>
      <vt:lpstr>Barlow ExtraBold</vt:lpstr>
      <vt:lpstr>Calibri</vt:lpstr>
      <vt:lpstr>Courier New</vt:lpstr>
      <vt:lpstr>HelveticaNeue BoldCond</vt:lpstr>
      <vt:lpstr>Wingdings</vt:lpstr>
      <vt:lpstr>Office Theme</vt:lpstr>
      <vt:lpstr>EDCAP Counselor  Training 2021 Module 10: Case Handling 101</vt:lpstr>
      <vt:lpstr>Agenda</vt:lpstr>
      <vt:lpstr>Recap: What Counselors Do</vt:lpstr>
      <vt:lpstr>What Counselors Do: Services Provided </vt:lpstr>
      <vt:lpstr>What Counselors Do: Looking Up Records</vt:lpstr>
      <vt:lpstr>What Counselors Do: Explore Repayment</vt:lpstr>
      <vt:lpstr>What Counselors Do: Explore Loan Forgiveness</vt:lpstr>
      <vt:lpstr>What Coaches Do: Advanced </vt:lpstr>
      <vt:lpstr>Record Keeping</vt:lpstr>
      <vt:lpstr>Record Keeping: Client Intake Form</vt:lpstr>
      <vt:lpstr>Record Keeping: Salesforce Checklist &amp; Notes</vt:lpstr>
      <vt:lpstr>Salesforce Basics:  Instructions</vt:lpstr>
      <vt:lpstr>New Contact</vt:lpstr>
      <vt:lpstr>EDCAP Case Details</vt:lpstr>
      <vt:lpstr>Salesforce Accounts and Training</vt:lpstr>
      <vt:lpstr>Shadowing</vt:lpstr>
      <vt:lpstr>Volunteer Counselor Onboarding</vt:lpstr>
      <vt:lpstr>Counselor Schedule</vt:lpstr>
      <vt:lpstr>Assignment of Client Cases</vt:lpstr>
      <vt:lpstr>Case Review and Rounds</vt:lpstr>
      <vt:lpstr>Q&amp;A</vt:lpstr>
      <vt:lpstr>Congratulations on Completing the 2021 EDCAP Counselor Training!</vt:lpstr>
    </vt:vector>
  </TitlesOfParts>
  <Company>CSSNY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Mercedes Eustache</dc:creator>
  <cp:lastModifiedBy>Courtney Davis</cp:lastModifiedBy>
  <cp:revision>5</cp:revision>
  <cp:lastPrinted>2019-03-28T21:42:03Z</cp:lastPrinted>
  <dcterms:created xsi:type="dcterms:W3CDTF">2008-09-17T15:15:56Z</dcterms:created>
  <dcterms:modified xsi:type="dcterms:W3CDTF">2021-11-11T02:10:10Z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0x010100F9DE8BE3B56C6A47AF4E3327FAB9D9C6</vt:lpwstr>
  </property>
</Properties>
</file>