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87" r:id="rId4"/>
  </p:sldMasterIdLst>
  <p:notesMasterIdLst>
    <p:notesMasterId r:id="rId62"/>
  </p:notesMasterIdLst>
  <p:handoutMasterIdLst>
    <p:handoutMasterId r:id="rId63"/>
  </p:handoutMasterIdLst>
  <p:sldIdLst>
    <p:sldId id="256" r:id="rId5"/>
    <p:sldId id="673" r:id="rId6"/>
    <p:sldId id="674" r:id="rId7"/>
    <p:sldId id="678" r:id="rId8"/>
    <p:sldId id="264" r:id="rId9"/>
    <p:sldId id="348" r:id="rId10"/>
    <p:sldId id="689" r:id="rId11"/>
    <p:sldId id="349" r:id="rId12"/>
    <p:sldId id="350" r:id="rId13"/>
    <p:sldId id="676" r:id="rId14"/>
    <p:sldId id="351" r:id="rId15"/>
    <p:sldId id="352" r:id="rId16"/>
    <p:sldId id="353" r:id="rId17"/>
    <p:sldId id="354" r:id="rId18"/>
    <p:sldId id="669" r:id="rId19"/>
    <p:sldId id="668" r:id="rId20"/>
    <p:sldId id="670" r:id="rId21"/>
    <p:sldId id="688" r:id="rId22"/>
    <p:sldId id="265" r:id="rId23"/>
    <p:sldId id="266" r:id="rId24"/>
    <p:sldId id="267" r:id="rId25"/>
    <p:sldId id="285" r:id="rId26"/>
    <p:sldId id="486" r:id="rId27"/>
    <p:sldId id="273" r:id="rId28"/>
    <p:sldId id="274" r:id="rId29"/>
    <p:sldId id="275" r:id="rId30"/>
    <p:sldId id="276" r:id="rId31"/>
    <p:sldId id="681" r:id="rId32"/>
    <p:sldId id="687" r:id="rId33"/>
    <p:sldId id="289" r:id="rId34"/>
    <p:sldId id="290" r:id="rId35"/>
    <p:sldId id="686" r:id="rId36"/>
    <p:sldId id="434" r:id="rId37"/>
    <p:sldId id="685" r:id="rId38"/>
    <p:sldId id="690" r:id="rId39"/>
    <p:sldId id="691" r:id="rId40"/>
    <p:sldId id="692" r:id="rId41"/>
    <p:sldId id="684" r:id="rId42"/>
    <p:sldId id="679" r:id="rId43"/>
    <p:sldId id="677" r:id="rId44"/>
    <p:sldId id="693" r:id="rId45"/>
    <p:sldId id="415" r:id="rId46"/>
    <p:sldId id="417" r:id="rId47"/>
    <p:sldId id="418" r:id="rId48"/>
    <p:sldId id="419" r:id="rId49"/>
    <p:sldId id="420" r:id="rId50"/>
    <p:sldId id="421" r:id="rId51"/>
    <p:sldId id="423" r:id="rId52"/>
    <p:sldId id="424" r:id="rId53"/>
    <p:sldId id="425" r:id="rId54"/>
    <p:sldId id="426" r:id="rId55"/>
    <p:sldId id="427" r:id="rId56"/>
    <p:sldId id="428" r:id="rId57"/>
    <p:sldId id="429" r:id="rId58"/>
    <p:sldId id="430" r:id="rId59"/>
    <p:sldId id="431" r:id="rId60"/>
    <p:sldId id="432" r:id="rId61"/>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urtney Davis" initials="CD" lastIdx="5" clrIdx="0">
    <p:extLst>
      <p:ext uri="{19B8F6BF-5375-455C-9EA6-DF929625EA0E}">
        <p15:presenceInfo xmlns:p15="http://schemas.microsoft.com/office/powerpoint/2012/main" userId="Courtney Davis" providerId="None"/>
      </p:ext>
    </p:extLst>
  </p:cmAuthor>
  <p:cmAuthor id="2" name="Carolina Rodriguez" initials="CR" lastIdx="1" clrIdx="1">
    <p:extLst>
      <p:ext uri="{19B8F6BF-5375-455C-9EA6-DF929625EA0E}">
        <p15:presenceInfo xmlns:p15="http://schemas.microsoft.com/office/powerpoint/2012/main" userId="S::crodriguez@cssny.org::2c8a2a97-2971-4784-9eb4-99fb8dcff85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692F"/>
    <a:srgbClr val="E8CE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4F3F032-790D-1BB5-D163-AAAB3B2DCC36}" v="13" dt="2021-10-18T13:03:11.157"/>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8" d="100"/>
          <a:sy n="48" d="100"/>
        </p:scale>
        <p:origin x="1347" y="41"/>
      </p:cViewPr>
      <p:guideLst>
        <p:guide orient="horz" pos="2880"/>
        <p:guide pos="216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handoutMaster" Target="handoutMasters/handoutMaster1.xml"/><Relationship Id="rId68"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commentAuthors" Target="commentAuthors.xml"/><Relationship Id="rId69"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9E6A5B-96DB-46BD-9E2B-235F0B8C2BB1}" type="doc">
      <dgm:prSet loTypeId="urn:microsoft.com/office/officeart/2005/8/layout/default" loCatId="list" qsTypeId="urn:microsoft.com/office/officeart/2005/8/quickstyle/simple3" qsCatId="simple" csTypeId="urn:microsoft.com/office/officeart/2005/8/colors/accent0_2" csCatId="mainScheme" phldr="1"/>
      <dgm:spPr/>
      <dgm:t>
        <a:bodyPr/>
        <a:lstStyle/>
        <a:p>
          <a:endParaRPr lang="en-US"/>
        </a:p>
      </dgm:t>
    </dgm:pt>
    <dgm:pt modelId="{C529E907-0792-4F52-A44F-B5573DAF480C}">
      <dgm:prSet/>
      <dgm:spPr/>
      <dgm:t>
        <a:bodyPr/>
        <a:lstStyle/>
        <a:p>
          <a:pPr marL="0" algn="l" defTabSz="844550">
            <a:lnSpc>
              <a:spcPct val="90000"/>
            </a:lnSpc>
            <a:spcBef>
              <a:spcPct val="0"/>
            </a:spcBef>
            <a:spcAft>
              <a:spcPct val="35000"/>
            </a:spcAft>
            <a:buNone/>
          </a:pPr>
          <a:r>
            <a:rPr lang="en-US" sz="1900" b="1" kern="1200">
              <a:latin typeface="Barlow ExtraBold" panose="00000900000000000000" pitchFamily="2" charset="0"/>
            </a:rPr>
            <a:t>Loan Programs:</a:t>
          </a:r>
          <a:endParaRPr lang="en-US" sz="1900" kern="1200">
            <a:latin typeface="Barlow ExtraBold" panose="00000900000000000000" pitchFamily="2" charset="0"/>
          </a:endParaRPr>
        </a:p>
      </dgm:t>
    </dgm:pt>
    <dgm:pt modelId="{7E68D1B8-F217-4DEB-8336-4777F9130551}" type="parTrans" cxnId="{1B895BDB-E07E-4E97-AFEF-CBB78CE523F7}">
      <dgm:prSet/>
      <dgm:spPr/>
      <dgm:t>
        <a:bodyPr/>
        <a:lstStyle/>
        <a:p>
          <a:endParaRPr lang="en-US"/>
        </a:p>
      </dgm:t>
    </dgm:pt>
    <dgm:pt modelId="{A6EB8405-1967-4AFC-AA16-43241E4048AC}" type="sibTrans" cxnId="{1B895BDB-E07E-4E97-AFEF-CBB78CE523F7}">
      <dgm:prSet/>
      <dgm:spPr/>
      <dgm:t>
        <a:bodyPr/>
        <a:lstStyle/>
        <a:p>
          <a:endParaRPr lang="en-US"/>
        </a:p>
      </dgm:t>
    </dgm:pt>
    <dgm:pt modelId="{18279D37-BCA5-4889-B5CA-62A4E2C329A3}">
      <dgm:prSet/>
      <dgm:spPr/>
      <dgm:t>
        <a:bodyPr/>
        <a:lstStyle/>
        <a:p>
          <a:pPr marL="0" lvl="0" algn="l" defTabSz="844550">
            <a:lnSpc>
              <a:spcPct val="90000"/>
            </a:lnSpc>
            <a:spcBef>
              <a:spcPct val="0"/>
            </a:spcBef>
            <a:spcAft>
              <a:spcPct val="35000"/>
            </a:spcAft>
            <a:buNone/>
          </a:pPr>
          <a:r>
            <a:rPr lang="en-US" sz="1900" b="1" kern="1200">
              <a:latin typeface="Barlow ExtraBold" panose="00000900000000000000" pitchFamily="2" charset="0"/>
            </a:rPr>
            <a:t>Loan Status:</a:t>
          </a:r>
          <a:endParaRPr lang="en-US" sz="1900" kern="1200">
            <a:latin typeface="Barlow ExtraBold" panose="00000900000000000000" pitchFamily="2" charset="0"/>
          </a:endParaRPr>
        </a:p>
      </dgm:t>
    </dgm:pt>
    <dgm:pt modelId="{DD5C2EE1-B5DF-470A-A9FA-853E7AE1EECB}" type="parTrans" cxnId="{868CE263-D274-4830-A6F0-221EE6C59ADC}">
      <dgm:prSet/>
      <dgm:spPr/>
      <dgm:t>
        <a:bodyPr/>
        <a:lstStyle/>
        <a:p>
          <a:endParaRPr lang="en-US"/>
        </a:p>
      </dgm:t>
    </dgm:pt>
    <dgm:pt modelId="{5931151B-596F-4EB2-BB2C-F1C0DF06BE10}" type="sibTrans" cxnId="{868CE263-D274-4830-A6F0-221EE6C59ADC}">
      <dgm:prSet/>
      <dgm:spPr/>
      <dgm:t>
        <a:bodyPr/>
        <a:lstStyle/>
        <a:p>
          <a:endParaRPr lang="en-US"/>
        </a:p>
      </dgm:t>
    </dgm:pt>
    <dgm:pt modelId="{A787B88F-799C-44C0-ABDE-0EB1FE1ED9A3}">
      <dgm:prSet/>
      <dgm:spPr/>
      <dgm:t>
        <a:bodyPr/>
        <a:lstStyle/>
        <a:p>
          <a:pPr marL="0" lvl="0" algn="l" defTabSz="844550">
            <a:lnSpc>
              <a:spcPct val="90000"/>
            </a:lnSpc>
            <a:spcBef>
              <a:spcPct val="0"/>
            </a:spcBef>
            <a:spcAft>
              <a:spcPct val="35000"/>
            </a:spcAft>
            <a:buNone/>
          </a:pPr>
          <a:r>
            <a:rPr lang="en-US" sz="1900" b="1" kern="1200">
              <a:latin typeface="Barlow ExtraBold" panose="00000900000000000000" pitchFamily="2" charset="0"/>
            </a:rPr>
            <a:t>Repayment Plans:</a:t>
          </a:r>
          <a:endParaRPr lang="en-US" sz="1900" kern="1200">
            <a:latin typeface="Barlow ExtraBold" panose="00000900000000000000" pitchFamily="2" charset="0"/>
          </a:endParaRPr>
        </a:p>
      </dgm:t>
    </dgm:pt>
    <dgm:pt modelId="{22644394-E5E7-44F3-9E7C-4FCCFE747B12}" type="parTrans" cxnId="{958B7624-FDD4-42C5-8A84-A6E8D7DE2854}">
      <dgm:prSet/>
      <dgm:spPr/>
      <dgm:t>
        <a:bodyPr/>
        <a:lstStyle/>
        <a:p>
          <a:endParaRPr lang="en-US"/>
        </a:p>
      </dgm:t>
    </dgm:pt>
    <dgm:pt modelId="{94C98901-F247-4731-B7C1-3C154AA68E2F}" type="sibTrans" cxnId="{958B7624-FDD4-42C5-8A84-A6E8D7DE2854}">
      <dgm:prSet/>
      <dgm:spPr/>
      <dgm:t>
        <a:bodyPr/>
        <a:lstStyle/>
        <a:p>
          <a:endParaRPr lang="en-US"/>
        </a:p>
      </dgm:t>
    </dgm:pt>
    <dgm:pt modelId="{1AEA2E25-BA8E-4B7A-9EA5-7C35349E18AD}">
      <dgm:prSet/>
      <dgm:spPr/>
      <dgm:t>
        <a:bodyPr/>
        <a:lstStyle/>
        <a:p>
          <a:pPr marL="0" lvl="0" algn="l" defTabSz="844550">
            <a:lnSpc>
              <a:spcPct val="90000"/>
            </a:lnSpc>
            <a:spcBef>
              <a:spcPct val="0"/>
            </a:spcBef>
            <a:spcAft>
              <a:spcPct val="35000"/>
            </a:spcAft>
            <a:buNone/>
          </a:pPr>
          <a:r>
            <a:rPr lang="en-US" sz="1900" b="1" kern="1200">
              <a:latin typeface="Barlow ExtraBold" panose="00000900000000000000" pitchFamily="2" charset="0"/>
            </a:rPr>
            <a:t>Loan Servicer:</a:t>
          </a:r>
          <a:endParaRPr lang="en-US" sz="1900" kern="1200">
            <a:latin typeface="Barlow ExtraBold" panose="00000900000000000000" pitchFamily="2" charset="0"/>
          </a:endParaRPr>
        </a:p>
      </dgm:t>
    </dgm:pt>
    <dgm:pt modelId="{51755CEF-DBFF-48B2-813F-DE97554A1137}" type="parTrans" cxnId="{ED0BEDA3-79B4-473F-98AD-1A10668249DA}">
      <dgm:prSet/>
      <dgm:spPr/>
      <dgm:t>
        <a:bodyPr/>
        <a:lstStyle/>
        <a:p>
          <a:endParaRPr lang="en-US"/>
        </a:p>
      </dgm:t>
    </dgm:pt>
    <dgm:pt modelId="{DEBD6862-0C84-4F5D-BFFB-E6777ABFB7FE}" type="sibTrans" cxnId="{ED0BEDA3-79B4-473F-98AD-1A10668249DA}">
      <dgm:prSet/>
      <dgm:spPr/>
      <dgm:t>
        <a:bodyPr/>
        <a:lstStyle/>
        <a:p>
          <a:endParaRPr lang="en-US"/>
        </a:p>
      </dgm:t>
    </dgm:pt>
    <dgm:pt modelId="{DB19939B-91FC-4201-9659-F71C9F725AED}">
      <dgm:prSet custT="1"/>
      <dgm:spPr/>
      <dgm:t>
        <a:bodyPr/>
        <a:lstStyle/>
        <a:p>
          <a:pPr marL="171450" indent="-171450" algn="l" defTabSz="685800" rtl="0" eaLnBrk="1" latinLnBrk="0" hangingPunct="1">
            <a:lnSpc>
              <a:spcPct val="110000"/>
            </a:lnSpc>
            <a:spcBef>
              <a:spcPts val="750"/>
            </a:spcBef>
            <a:spcAft>
              <a:spcPts val="600"/>
            </a:spcAft>
            <a:buFont typeface="Arial" panose="020B0604020202020204" pitchFamily="34" charset="0"/>
            <a:buChar char="•"/>
          </a:pPr>
          <a:r>
            <a:rPr lang="en-US" sz="1400" kern="1200" dirty="0">
              <a:solidFill>
                <a:schemeClr val="tx1"/>
              </a:solidFill>
              <a:latin typeface="Barlow" panose="00000500000000000000" pitchFamily="2" charset="0"/>
              <a:ea typeface="+mn-ea"/>
              <a:cs typeface="+mn-cs"/>
            </a:rPr>
            <a:t>Determine where your funds come from (directly from the government, through a bank or through the school), the interest rate and what kinds of repayment plans and forgiveness programs you may be eligible for. </a:t>
          </a:r>
        </a:p>
      </dgm:t>
    </dgm:pt>
    <dgm:pt modelId="{EBBAA9EC-3EAB-4FCD-995D-028CDCBFCBAE}" type="parTrans" cxnId="{3DFC4130-878C-4EA6-A588-E77D1FC1005E}">
      <dgm:prSet/>
      <dgm:spPr/>
      <dgm:t>
        <a:bodyPr/>
        <a:lstStyle/>
        <a:p>
          <a:endParaRPr lang="en-US"/>
        </a:p>
      </dgm:t>
    </dgm:pt>
    <dgm:pt modelId="{25D13718-09CD-47CB-9AEA-8E1A98DC23B5}" type="sibTrans" cxnId="{3DFC4130-878C-4EA6-A588-E77D1FC1005E}">
      <dgm:prSet/>
      <dgm:spPr/>
      <dgm:t>
        <a:bodyPr/>
        <a:lstStyle/>
        <a:p>
          <a:endParaRPr lang="en-US"/>
        </a:p>
      </dgm:t>
    </dgm:pt>
    <dgm:pt modelId="{27D74763-D9CB-4D90-954C-16E99ADF6BD0}">
      <dgm:prSet custT="1"/>
      <dgm:spPr/>
      <dgm:t>
        <a:bodyPr/>
        <a:lstStyle/>
        <a:p>
          <a:pPr marL="171450" lvl="1" indent="-171450" algn="l" defTabSz="685800" rtl="0" eaLnBrk="1" latinLnBrk="0" hangingPunct="1">
            <a:lnSpc>
              <a:spcPct val="110000"/>
            </a:lnSpc>
            <a:spcBef>
              <a:spcPct val="0"/>
            </a:spcBef>
            <a:spcAft>
              <a:spcPts val="600"/>
            </a:spcAft>
            <a:buFont typeface="Arial" panose="020B0604020202020204" pitchFamily="34" charset="0"/>
            <a:buChar char="•"/>
          </a:pPr>
          <a:r>
            <a:rPr lang="en-US" sz="1400" kern="1200">
              <a:solidFill>
                <a:prstClr val="black"/>
              </a:solidFill>
              <a:latin typeface="Barlow" panose="00000500000000000000" pitchFamily="2" charset="0"/>
              <a:ea typeface="+mn-ea"/>
              <a:cs typeface="+mn-cs"/>
            </a:rPr>
            <a:t>Describes what phase of the process you are in and what is expected of you in terms of payment.                                                                                                               </a:t>
          </a:r>
        </a:p>
      </dgm:t>
    </dgm:pt>
    <dgm:pt modelId="{8A414B89-3470-4282-B67E-AA34C00ACED7}" type="parTrans" cxnId="{0F49A382-D091-466B-95A7-E7EADBC47D91}">
      <dgm:prSet/>
      <dgm:spPr/>
      <dgm:t>
        <a:bodyPr/>
        <a:lstStyle/>
        <a:p>
          <a:endParaRPr lang="en-US"/>
        </a:p>
      </dgm:t>
    </dgm:pt>
    <dgm:pt modelId="{4A70FEFD-5AC4-4BCB-852B-B1624D4CAFA1}" type="sibTrans" cxnId="{0F49A382-D091-466B-95A7-E7EADBC47D91}">
      <dgm:prSet/>
      <dgm:spPr/>
      <dgm:t>
        <a:bodyPr/>
        <a:lstStyle/>
        <a:p>
          <a:endParaRPr lang="en-US"/>
        </a:p>
      </dgm:t>
    </dgm:pt>
    <dgm:pt modelId="{9EDAA79A-0106-4F5D-B0E8-6479C87C3EFE}">
      <dgm:prSet custT="1"/>
      <dgm:spPr/>
      <dgm:t>
        <a:bodyPr/>
        <a:lstStyle/>
        <a:p>
          <a:pPr marL="171450" lvl="1" indent="-171450" algn="l" defTabSz="685800" rtl="0" eaLnBrk="1" latinLnBrk="0" hangingPunct="1">
            <a:lnSpc>
              <a:spcPct val="110000"/>
            </a:lnSpc>
            <a:spcBef>
              <a:spcPct val="0"/>
            </a:spcBef>
            <a:spcAft>
              <a:spcPts val="600"/>
            </a:spcAft>
            <a:buFont typeface="Arial" panose="020B0604020202020204" pitchFamily="34" charset="0"/>
            <a:buChar char="•"/>
          </a:pPr>
          <a:r>
            <a:rPr lang="en-US" sz="1400" kern="1200">
              <a:solidFill>
                <a:prstClr val="black"/>
              </a:solidFill>
              <a:latin typeface="Barlow" panose="00000500000000000000" pitchFamily="2" charset="0"/>
              <a:ea typeface="+mn-ea"/>
              <a:cs typeface="+mn-cs"/>
            </a:rPr>
            <a:t>Dictate how much your monthly payment will be, how long it may take to pay off your loan and how much you might pay in total.                              </a:t>
          </a:r>
        </a:p>
      </dgm:t>
    </dgm:pt>
    <dgm:pt modelId="{55AE6324-FD7D-4953-9F5C-EF42F531943E}" type="parTrans" cxnId="{6A73230E-025E-46FF-941D-84BA51E79054}">
      <dgm:prSet/>
      <dgm:spPr/>
      <dgm:t>
        <a:bodyPr/>
        <a:lstStyle/>
        <a:p>
          <a:endParaRPr lang="en-US"/>
        </a:p>
      </dgm:t>
    </dgm:pt>
    <dgm:pt modelId="{5204273B-7537-479B-84FA-2217890F80B0}" type="sibTrans" cxnId="{6A73230E-025E-46FF-941D-84BA51E79054}">
      <dgm:prSet/>
      <dgm:spPr/>
      <dgm:t>
        <a:bodyPr/>
        <a:lstStyle/>
        <a:p>
          <a:endParaRPr lang="en-US"/>
        </a:p>
      </dgm:t>
    </dgm:pt>
    <dgm:pt modelId="{AE7DA279-20C8-4257-A644-93EDAE4CCFBF}">
      <dgm:prSet custT="1"/>
      <dgm:spPr/>
      <dgm:t>
        <a:bodyPr/>
        <a:lstStyle/>
        <a:p>
          <a:pPr marL="171450" lvl="1" indent="-171450" algn="l" defTabSz="685800" rtl="0" eaLnBrk="1" latinLnBrk="0" hangingPunct="1">
            <a:lnSpc>
              <a:spcPct val="110000"/>
            </a:lnSpc>
            <a:spcBef>
              <a:spcPct val="0"/>
            </a:spcBef>
            <a:spcAft>
              <a:spcPts val="600"/>
            </a:spcAft>
            <a:buFont typeface="Arial" panose="020B0604020202020204" pitchFamily="34" charset="0"/>
            <a:buChar char="•"/>
          </a:pPr>
          <a:r>
            <a:rPr lang="en-US" sz="1400" kern="1200">
              <a:solidFill>
                <a:prstClr val="black"/>
              </a:solidFill>
              <a:latin typeface="Barlow" panose="00000500000000000000" pitchFamily="2" charset="0"/>
              <a:ea typeface="+mn-ea"/>
              <a:cs typeface="+mn-cs"/>
            </a:rPr>
            <a:t>Administers your loans; sends invoices, collects payments, processes applications, etc. They are your point of contact when your loan is in good standing (Note: Defaulted loans are handled by US government approved debt collectors).</a:t>
          </a:r>
        </a:p>
      </dgm:t>
    </dgm:pt>
    <dgm:pt modelId="{55F8F009-5C6C-4353-9AAA-2CD6FFF18DC4}" type="parTrans" cxnId="{5BB5C7DA-DE44-460B-B9B7-70B50901D8FC}">
      <dgm:prSet/>
      <dgm:spPr/>
      <dgm:t>
        <a:bodyPr/>
        <a:lstStyle/>
        <a:p>
          <a:endParaRPr lang="en-US"/>
        </a:p>
      </dgm:t>
    </dgm:pt>
    <dgm:pt modelId="{B931707D-8405-40E0-9AE2-A2B33E3C80A4}" type="sibTrans" cxnId="{5BB5C7DA-DE44-460B-B9B7-70B50901D8FC}">
      <dgm:prSet/>
      <dgm:spPr/>
      <dgm:t>
        <a:bodyPr/>
        <a:lstStyle/>
        <a:p>
          <a:endParaRPr lang="en-US"/>
        </a:p>
      </dgm:t>
    </dgm:pt>
    <dgm:pt modelId="{367047A7-5B4A-49FE-B5CE-32DB1B4D49B0}">
      <dgm:prSet custT="1"/>
      <dgm:spPr/>
      <dgm:t>
        <a:bodyPr/>
        <a:lstStyle/>
        <a:p>
          <a:pPr marL="171450" indent="-171450" algn="l" defTabSz="685800" rtl="0" eaLnBrk="1" latinLnBrk="0" hangingPunct="1">
            <a:lnSpc>
              <a:spcPct val="110000"/>
            </a:lnSpc>
            <a:spcBef>
              <a:spcPts val="750"/>
            </a:spcBef>
            <a:spcAft>
              <a:spcPts val="600"/>
            </a:spcAft>
            <a:buFont typeface="Arial" panose="020B0604020202020204" pitchFamily="34" charset="0"/>
            <a:buChar char="•"/>
          </a:pPr>
          <a:r>
            <a:rPr lang="en-US" sz="1400" b="1" kern="1200">
              <a:solidFill>
                <a:schemeClr val="tx1"/>
              </a:solidFill>
              <a:latin typeface="Barlow" panose="00000500000000000000" pitchFamily="2" charset="0"/>
              <a:ea typeface="+mn-ea"/>
              <a:cs typeface="+mn-cs"/>
            </a:rPr>
            <a:t>Examples: Direct, FFEL, Perkins, etc.</a:t>
          </a:r>
        </a:p>
      </dgm:t>
    </dgm:pt>
    <dgm:pt modelId="{C9D42CE0-03AF-4615-9F2D-B71524CA1820}" type="parTrans" cxnId="{694E6979-250F-4879-83BB-1026BF2C10BE}">
      <dgm:prSet/>
      <dgm:spPr/>
      <dgm:t>
        <a:bodyPr/>
        <a:lstStyle/>
        <a:p>
          <a:endParaRPr lang="en-US"/>
        </a:p>
      </dgm:t>
    </dgm:pt>
    <dgm:pt modelId="{752ECA6E-1841-45C3-8ED2-99DB1B07F24F}" type="sibTrans" cxnId="{694E6979-250F-4879-83BB-1026BF2C10BE}">
      <dgm:prSet/>
      <dgm:spPr/>
      <dgm:t>
        <a:bodyPr/>
        <a:lstStyle/>
        <a:p>
          <a:endParaRPr lang="en-US"/>
        </a:p>
      </dgm:t>
    </dgm:pt>
    <dgm:pt modelId="{99445105-8E57-41B1-B331-93FE8FC6D02A}">
      <dgm:prSet custT="1"/>
      <dgm:spPr/>
      <dgm:t>
        <a:bodyPr/>
        <a:lstStyle/>
        <a:p>
          <a:pPr marL="171450" lvl="1" indent="-171450" algn="l" defTabSz="685800" rtl="0" eaLnBrk="1" latinLnBrk="0" hangingPunct="1">
            <a:lnSpc>
              <a:spcPct val="110000"/>
            </a:lnSpc>
            <a:spcBef>
              <a:spcPct val="0"/>
            </a:spcBef>
            <a:spcAft>
              <a:spcPts val="600"/>
            </a:spcAft>
            <a:buFont typeface="Arial" panose="020B0604020202020204" pitchFamily="34" charset="0"/>
            <a:buChar char="•"/>
          </a:pPr>
          <a:r>
            <a:rPr lang="en-US" sz="1400" b="1" kern="1200">
              <a:solidFill>
                <a:prstClr val="black"/>
              </a:solidFill>
              <a:latin typeface="Barlow" panose="00000500000000000000" pitchFamily="2" charset="0"/>
              <a:ea typeface="+mn-ea"/>
              <a:cs typeface="+mn-cs"/>
            </a:rPr>
            <a:t>Examples: Deferment, Forbearance, Grace Period, In-Repayment, Default.</a:t>
          </a:r>
        </a:p>
      </dgm:t>
    </dgm:pt>
    <dgm:pt modelId="{987077D3-70C8-4717-A24F-760541ACC0BA}" type="parTrans" cxnId="{C03275DA-D71F-4568-9980-5754752437EE}">
      <dgm:prSet/>
      <dgm:spPr/>
      <dgm:t>
        <a:bodyPr/>
        <a:lstStyle/>
        <a:p>
          <a:endParaRPr lang="en-US"/>
        </a:p>
      </dgm:t>
    </dgm:pt>
    <dgm:pt modelId="{41E88FC9-ADB1-4C2C-A933-AB2C816D5F95}" type="sibTrans" cxnId="{C03275DA-D71F-4568-9980-5754752437EE}">
      <dgm:prSet/>
      <dgm:spPr/>
      <dgm:t>
        <a:bodyPr/>
        <a:lstStyle/>
        <a:p>
          <a:endParaRPr lang="en-US"/>
        </a:p>
      </dgm:t>
    </dgm:pt>
    <dgm:pt modelId="{5AE634DF-EBB1-4ACF-B74E-C0A3EBA9123D}">
      <dgm:prSet custT="1"/>
      <dgm:spPr/>
      <dgm:t>
        <a:bodyPr/>
        <a:lstStyle/>
        <a:p>
          <a:pPr marL="171450" lvl="1" indent="-171450" algn="l" defTabSz="685800" rtl="0" eaLnBrk="1" latinLnBrk="0" hangingPunct="1">
            <a:lnSpc>
              <a:spcPct val="110000"/>
            </a:lnSpc>
            <a:spcBef>
              <a:spcPct val="0"/>
            </a:spcBef>
            <a:spcAft>
              <a:spcPts val="600"/>
            </a:spcAft>
            <a:buFont typeface="Arial" panose="020B0604020202020204" pitchFamily="34" charset="0"/>
            <a:buChar char="•"/>
          </a:pPr>
          <a:r>
            <a:rPr lang="en-US" sz="1400" b="1" kern="1200">
              <a:solidFill>
                <a:prstClr val="black"/>
              </a:solidFill>
              <a:latin typeface="Barlow" panose="00000500000000000000" pitchFamily="2" charset="0"/>
              <a:ea typeface="+mn-ea"/>
              <a:cs typeface="+mn-cs"/>
            </a:rPr>
            <a:t>Examples: Standard Fixed, Standard Graduated, Income Driven Repayment (IDR), etc.</a:t>
          </a:r>
        </a:p>
      </dgm:t>
    </dgm:pt>
    <dgm:pt modelId="{AEFF8891-47D3-4A43-A38B-6FA82C95E207}" type="parTrans" cxnId="{92737C8A-B25A-44F2-B6FA-A621A2E2EBA3}">
      <dgm:prSet/>
      <dgm:spPr/>
      <dgm:t>
        <a:bodyPr/>
        <a:lstStyle/>
        <a:p>
          <a:endParaRPr lang="en-US"/>
        </a:p>
      </dgm:t>
    </dgm:pt>
    <dgm:pt modelId="{46195EBC-F5E5-4902-9932-947DD3B532FA}" type="sibTrans" cxnId="{92737C8A-B25A-44F2-B6FA-A621A2E2EBA3}">
      <dgm:prSet/>
      <dgm:spPr/>
      <dgm:t>
        <a:bodyPr/>
        <a:lstStyle/>
        <a:p>
          <a:endParaRPr lang="en-US"/>
        </a:p>
      </dgm:t>
    </dgm:pt>
    <dgm:pt modelId="{AF976C7A-621E-42EA-BC99-E0AC54CC1FE7}">
      <dgm:prSet custT="1"/>
      <dgm:spPr/>
      <dgm:t>
        <a:bodyPr/>
        <a:lstStyle/>
        <a:p>
          <a:pPr marL="114300" lvl="1" indent="0" algn="l" defTabSz="666750">
            <a:lnSpc>
              <a:spcPct val="90000"/>
            </a:lnSpc>
            <a:spcBef>
              <a:spcPct val="0"/>
            </a:spcBef>
            <a:spcAft>
              <a:spcPct val="15000"/>
            </a:spcAft>
          </a:pPr>
          <a:r>
            <a:rPr lang="en-US" sz="1400" b="1" kern="1200">
              <a:solidFill>
                <a:prstClr val="black"/>
              </a:solidFill>
              <a:latin typeface="Barlow" panose="00000500000000000000" pitchFamily="2" charset="0"/>
              <a:ea typeface="+mn-ea"/>
              <a:cs typeface="+mn-cs"/>
            </a:rPr>
            <a:t>Examples: Navient, Fedloan Servicing, MOHELA, etc.</a:t>
          </a:r>
        </a:p>
      </dgm:t>
    </dgm:pt>
    <dgm:pt modelId="{2A4EDB5C-2FAA-4F3F-B05E-4829472A69F2}" type="parTrans" cxnId="{72D7773F-1627-4448-96EB-2B10A4508014}">
      <dgm:prSet/>
      <dgm:spPr/>
      <dgm:t>
        <a:bodyPr/>
        <a:lstStyle/>
        <a:p>
          <a:endParaRPr lang="en-US"/>
        </a:p>
      </dgm:t>
    </dgm:pt>
    <dgm:pt modelId="{9EFEFF9D-B7D2-4FE4-8F90-0D818A8EE4F7}" type="sibTrans" cxnId="{72D7773F-1627-4448-96EB-2B10A4508014}">
      <dgm:prSet/>
      <dgm:spPr/>
      <dgm:t>
        <a:bodyPr/>
        <a:lstStyle/>
        <a:p>
          <a:endParaRPr lang="en-US"/>
        </a:p>
      </dgm:t>
    </dgm:pt>
    <dgm:pt modelId="{85BD47EE-0B5E-455D-B949-A403C6EEDF6F}" type="pres">
      <dgm:prSet presAssocID="{F99E6A5B-96DB-46BD-9E2B-235F0B8C2BB1}" presName="diagram" presStyleCnt="0">
        <dgm:presLayoutVars>
          <dgm:dir/>
          <dgm:resizeHandles val="exact"/>
        </dgm:presLayoutVars>
      </dgm:prSet>
      <dgm:spPr/>
    </dgm:pt>
    <dgm:pt modelId="{D563D9C1-4447-46A9-A22F-BB185F6B8995}" type="pres">
      <dgm:prSet presAssocID="{C529E907-0792-4F52-A44F-B5573DAF480C}" presName="node" presStyleLbl="node1" presStyleIdx="0" presStyleCnt="4">
        <dgm:presLayoutVars>
          <dgm:bulletEnabled val="1"/>
        </dgm:presLayoutVars>
      </dgm:prSet>
      <dgm:spPr/>
    </dgm:pt>
    <dgm:pt modelId="{25C25D5C-CBE9-40D9-A719-E4CDAFDFFD97}" type="pres">
      <dgm:prSet presAssocID="{A6EB8405-1967-4AFC-AA16-43241E4048AC}" presName="sibTrans" presStyleCnt="0"/>
      <dgm:spPr/>
    </dgm:pt>
    <dgm:pt modelId="{1D08B258-5619-471B-9FBC-0AC7DFFFA788}" type="pres">
      <dgm:prSet presAssocID="{18279D37-BCA5-4889-B5CA-62A4E2C329A3}" presName="node" presStyleLbl="node1" presStyleIdx="1" presStyleCnt="4">
        <dgm:presLayoutVars>
          <dgm:bulletEnabled val="1"/>
        </dgm:presLayoutVars>
      </dgm:prSet>
      <dgm:spPr/>
    </dgm:pt>
    <dgm:pt modelId="{E473FA52-BC08-4071-8855-D7333584B072}" type="pres">
      <dgm:prSet presAssocID="{5931151B-596F-4EB2-BB2C-F1C0DF06BE10}" presName="sibTrans" presStyleCnt="0"/>
      <dgm:spPr/>
    </dgm:pt>
    <dgm:pt modelId="{114352B9-DDE4-4BB4-BDC7-408EB5F0F220}" type="pres">
      <dgm:prSet presAssocID="{A787B88F-799C-44C0-ABDE-0EB1FE1ED9A3}" presName="node" presStyleLbl="node1" presStyleIdx="2" presStyleCnt="4">
        <dgm:presLayoutVars>
          <dgm:bulletEnabled val="1"/>
        </dgm:presLayoutVars>
      </dgm:prSet>
      <dgm:spPr/>
    </dgm:pt>
    <dgm:pt modelId="{19EA3179-B794-439A-A4D3-63810CFBF62F}" type="pres">
      <dgm:prSet presAssocID="{94C98901-F247-4731-B7C1-3C154AA68E2F}" presName="sibTrans" presStyleCnt="0"/>
      <dgm:spPr/>
    </dgm:pt>
    <dgm:pt modelId="{8A24383F-C0A5-468A-B2ED-3A4B473E7D98}" type="pres">
      <dgm:prSet presAssocID="{1AEA2E25-BA8E-4B7A-9EA5-7C35349E18AD}" presName="node" presStyleLbl="node1" presStyleIdx="3" presStyleCnt="4">
        <dgm:presLayoutVars>
          <dgm:bulletEnabled val="1"/>
        </dgm:presLayoutVars>
      </dgm:prSet>
      <dgm:spPr/>
    </dgm:pt>
  </dgm:ptLst>
  <dgm:cxnLst>
    <dgm:cxn modelId="{6A73230E-025E-46FF-941D-84BA51E79054}" srcId="{A787B88F-799C-44C0-ABDE-0EB1FE1ED9A3}" destId="{9EDAA79A-0106-4F5D-B0E8-6479C87C3EFE}" srcOrd="0" destOrd="0" parTransId="{55AE6324-FD7D-4953-9F5C-EF42F531943E}" sibTransId="{5204273B-7537-479B-84FA-2217890F80B0}"/>
    <dgm:cxn modelId="{79C9CC1C-6DB2-43C4-B984-615E41E2FB35}" type="presOf" srcId="{F99E6A5B-96DB-46BD-9E2B-235F0B8C2BB1}" destId="{85BD47EE-0B5E-455D-B949-A403C6EEDF6F}" srcOrd="0" destOrd="0" presId="urn:microsoft.com/office/officeart/2005/8/layout/default"/>
    <dgm:cxn modelId="{958B7624-FDD4-42C5-8A84-A6E8D7DE2854}" srcId="{F99E6A5B-96DB-46BD-9E2B-235F0B8C2BB1}" destId="{A787B88F-799C-44C0-ABDE-0EB1FE1ED9A3}" srcOrd="2" destOrd="0" parTransId="{22644394-E5E7-44F3-9E7C-4FCCFE747B12}" sibTransId="{94C98901-F247-4731-B7C1-3C154AA68E2F}"/>
    <dgm:cxn modelId="{3DFC4130-878C-4EA6-A588-E77D1FC1005E}" srcId="{C529E907-0792-4F52-A44F-B5573DAF480C}" destId="{DB19939B-91FC-4201-9659-F71C9F725AED}" srcOrd="0" destOrd="0" parTransId="{EBBAA9EC-3EAB-4FCD-995D-028CDCBFCBAE}" sibTransId="{25D13718-09CD-47CB-9AEA-8E1A98DC23B5}"/>
    <dgm:cxn modelId="{72D7773F-1627-4448-96EB-2B10A4508014}" srcId="{1AEA2E25-BA8E-4B7A-9EA5-7C35349E18AD}" destId="{AF976C7A-621E-42EA-BC99-E0AC54CC1FE7}" srcOrd="1" destOrd="0" parTransId="{2A4EDB5C-2FAA-4F3F-B05E-4829472A69F2}" sibTransId="{9EFEFF9D-B7D2-4FE4-8F90-0D818A8EE4F7}"/>
    <dgm:cxn modelId="{03581A41-C3E1-4D25-9FE0-6C6E360094CC}" type="presOf" srcId="{A787B88F-799C-44C0-ABDE-0EB1FE1ED9A3}" destId="{114352B9-DDE4-4BB4-BDC7-408EB5F0F220}" srcOrd="0" destOrd="0" presId="urn:microsoft.com/office/officeart/2005/8/layout/default"/>
    <dgm:cxn modelId="{868CE263-D274-4830-A6F0-221EE6C59ADC}" srcId="{F99E6A5B-96DB-46BD-9E2B-235F0B8C2BB1}" destId="{18279D37-BCA5-4889-B5CA-62A4E2C329A3}" srcOrd="1" destOrd="0" parTransId="{DD5C2EE1-B5DF-470A-A9FA-853E7AE1EECB}" sibTransId="{5931151B-596F-4EB2-BB2C-F1C0DF06BE10}"/>
    <dgm:cxn modelId="{014D764B-BBB5-4727-AB0C-29A2B84A7A55}" type="presOf" srcId="{AF976C7A-621E-42EA-BC99-E0AC54CC1FE7}" destId="{8A24383F-C0A5-468A-B2ED-3A4B473E7D98}" srcOrd="0" destOrd="2" presId="urn:microsoft.com/office/officeart/2005/8/layout/default"/>
    <dgm:cxn modelId="{3B931250-0BBC-4B0F-A480-212BB34944CE}" type="presOf" srcId="{99445105-8E57-41B1-B331-93FE8FC6D02A}" destId="{1D08B258-5619-471B-9FBC-0AC7DFFFA788}" srcOrd="0" destOrd="2" presId="urn:microsoft.com/office/officeart/2005/8/layout/default"/>
    <dgm:cxn modelId="{F18DD774-C6D2-490F-86AE-22FCE07D8736}" type="presOf" srcId="{C529E907-0792-4F52-A44F-B5573DAF480C}" destId="{D563D9C1-4447-46A9-A22F-BB185F6B8995}" srcOrd="0" destOrd="0" presId="urn:microsoft.com/office/officeart/2005/8/layout/default"/>
    <dgm:cxn modelId="{694E6979-250F-4879-83BB-1026BF2C10BE}" srcId="{C529E907-0792-4F52-A44F-B5573DAF480C}" destId="{367047A7-5B4A-49FE-B5CE-32DB1B4D49B0}" srcOrd="1" destOrd="0" parTransId="{C9D42CE0-03AF-4615-9F2D-B71524CA1820}" sibTransId="{752ECA6E-1841-45C3-8ED2-99DB1B07F24F}"/>
    <dgm:cxn modelId="{0F49A382-D091-466B-95A7-E7EADBC47D91}" srcId="{18279D37-BCA5-4889-B5CA-62A4E2C329A3}" destId="{27D74763-D9CB-4D90-954C-16E99ADF6BD0}" srcOrd="0" destOrd="0" parTransId="{8A414B89-3470-4282-B67E-AA34C00ACED7}" sibTransId="{4A70FEFD-5AC4-4BCB-852B-B1624D4CAFA1}"/>
    <dgm:cxn modelId="{87A1F082-B98A-4CD9-96FF-5CDB3DC01D70}" type="presOf" srcId="{9EDAA79A-0106-4F5D-B0E8-6479C87C3EFE}" destId="{114352B9-DDE4-4BB4-BDC7-408EB5F0F220}" srcOrd="0" destOrd="1" presId="urn:microsoft.com/office/officeart/2005/8/layout/default"/>
    <dgm:cxn modelId="{19C0A587-601E-4E1E-8A9B-C7BB2BB34FFA}" type="presOf" srcId="{367047A7-5B4A-49FE-B5CE-32DB1B4D49B0}" destId="{D563D9C1-4447-46A9-A22F-BB185F6B8995}" srcOrd="0" destOrd="2" presId="urn:microsoft.com/office/officeart/2005/8/layout/default"/>
    <dgm:cxn modelId="{47A96789-8263-4600-AEBB-661A58B0B076}" type="presOf" srcId="{DB19939B-91FC-4201-9659-F71C9F725AED}" destId="{D563D9C1-4447-46A9-A22F-BB185F6B8995}" srcOrd="0" destOrd="1" presId="urn:microsoft.com/office/officeart/2005/8/layout/default"/>
    <dgm:cxn modelId="{92737C8A-B25A-44F2-B6FA-A621A2E2EBA3}" srcId="{A787B88F-799C-44C0-ABDE-0EB1FE1ED9A3}" destId="{5AE634DF-EBB1-4ACF-B74E-C0A3EBA9123D}" srcOrd="1" destOrd="0" parTransId="{AEFF8891-47D3-4A43-A38B-6FA82C95E207}" sibTransId="{46195EBC-F5E5-4902-9932-947DD3B532FA}"/>
    <dgm:cxn modelId="{ED0BEDA3-79B4-473F-98AD-1A10668249DA}" srcId="{F99E6A5B-96DB-46BD-9E2B-235F0B8C2BB1}" destId="{1AEA2E25-BA8E-4B7A-9EA5-7C35349E18AD}" srcOrd="3" destOrd="0" parTransId="{51755CEF-DBFF-48B2-813F-DE97554A1137}" sibTransId="{DEBD6862-0C84-4F5D-BFFB-E6777ABFB7FE}"/>
    <dgm:cxn modelId="{67E129C6-7BF2-4B37-BCF8-897EE058F587}" type="presOf" srcId="{1AEA2E25-BA8E-4B7A-9EA5-7C35349E18AD}" destId="{8A24383F-C0A5-468A-B2ED-3A4B473E7D98}" srcOrd="0" destOrd="0" presId="urn:microsoft.com/office/officeart/2005/8/layout/default"/>
    <dgm:cxn modelId="{C03275DA-D71F-4568-9980-5754752437EE}" srcId="{18279D37-BCA5-4889-B5CA-62A4E2C329A3}" destId="{99445105-8E57-41B1-B331-93FE8FC6D02A}" srcOrd="1" destOrd="0" parTransId="{987077D3-70C8-4717-A24F-760541ACC0BA}" sibTransId="{41E88FC9-ADB1-4C2C-A933-AB2C816D5F95}"/>
    <dgm:cxn modelId="{5BB5C7DA-DE44-460B-B9B7-70B50901D8FC}" srcId="{1AEA2E25-BA8E-4B7A-9EA5-7C35349E18AD}" destId="{AE7DA279-20C8-4257-A644-93EDAE4CCFBF}" srcOrd="0" destOrd="0" parTransId="{55F8F009-5C6C-4353-9AAA-2CD6FFF18DC4}" sibTransId="{B931707D-8405-40E0-9AE2-A2B33E3C80A4}"/>
    <dgm:cxn modelId="{1B895BDB-E07E-4E97-AFEF-CBB78CE523F7}" srcId="{F99E6A5B-96DB-46BD-9E2B-235F0B8C2BB1}" destId="{C529E907-0792-4F52-A44F-B5573DAF480C}" srcOrd="0" destOrd="0" parTransId="{7E68D1B8-F217-4DEB-8336-4777F9130551}" sibTransId="{A6EB8405-1967-4AFC-AA16-43241E4048AC}"/>
    <dgm:cxn modelId="{44EB02E6-0692-4292-9F53-8F703E9D00EA}" type="presOf" srcId="{27D74763-D9CB-4D90-954C-16E99ADF6BD0}" destId="{1D08B258-5619-471B-9FBC-0AC7DFFFA788}" srcOrd="0" destOrd="1" presId="urn:microsoft.com/office/officeart/2005/8/layout/default"/>
    <dgm:cxn modelId="{3806C4F5-C170-4953-AE07-2367B5A9B6DA}" type="presOf" srcId="{5AE634DF-EBB1-4ACF-B74E-C0A3EBA9123D}" destId="{114352B9-DDE4-4BB4-BDC7-408EB5F0F220}" srcOrd="0" destOrd="2" presId="urn:microsoft.com/office/officeart/2005/8/layout/default"/>
    <dgm:cxn modelId="{B445E7F9-8599-4462-9F8F-587BBAAF0726}" type="presOf" srcId="{18279D37-BCA5-4889-B5CA-62A4E2C329A3}" destId="{1D08B258-5619-471B-9FBC-0AC7DFFFA788}" srcOrd="0" destOrd="0" presId="urn:microsoft.com/office/officeart/2005/8/layout/default"/>
    <dgm:cxn modelId="{6345EFFF-6F5B-42C1-AD47-EE49545ECEAF}" type="presOf" srcId="{AE7DA279-20C8-4257-A644-93EDAE4CCFBF}" destId="{8A24383F-C0A5-468A-B2ED-3A4B473E7D98}" srcOrd="0" destOrd="1" presId="urn:microsoft.com/office/officeart/2005/8/layout/default"/>
    <dgm:cxn modelId="{DEC1865B-FF6C-4631-89E9-CEC0FEB96159}" type="presParOf" srcId="{85BD47EE-0B5E-455D-B949-A403C6EEDF6F}" destId="{D563D9C1-4447-46A9-A22F-BB185F6B8995}" srcOrd="0" destOrd="0" presId="urn:microsoft.com/office/officeart/2005/8/layout/default"/>
    <dgm:cxn modelId="{060BDDBC-2ACA-4BA4-BC0E-862F9DE3DC76}" type="presParOf" srcId="{85BD47EE-0B5E-455D-B949-A403C6EEDF6F}" destId="{25C25D5C-CBE9-40D9-A719-E4CDAFDFFD97}" srcOrd="1" destOrd="0" presId="urn:microsoft.com/office/officeart/2005/8/layout/default"/>
    <dgm:cxn modelId="{FB8B81CD-2D50-4653-B428-7F05232E36ED}" type="presParOf" srcId="{85BD47EE-0B5E-455D-B949-A403C6EEDF6F}" destId="{1D08B258-5619-471B-9FBC-0AC7DFFFA788}" srcOrd="2" destOrd="0" presId="urn:microsoft.com/office/officeart/2005/8/layout/default"/>
    <dgm:cxn modelId="{14C17424-1F98-4CD9-8BC0-D7119A9A919E}" type="presParOf" srcId="{85BD47EE-0B5E-455D-B949-A403C6EEDF6F}" destId="{E473FA52-BC08-4071-8855-D7333584B072}" srcOrd="3" destOrd="0" presId="urn:microsoft.com/office/officeart/2005/8/layout/default"/>
    <dgm:cxn modelId="{1E37E9EF-3C25-4DDC-B54F-8E1D031002F0}" type="presParOf" srcId="{85BD47EE-0B5E-455D-B949-A403C6EEDF6F}" destId="{114352B9-DDE4-4BB4-BDC7-408EB5F0F220}" srcOrd="4" destOrd="0" presId="urn:microsoft.com/office/officeart/2005/8/layout/default"/>
    <dgm:cxn modelId="{1CDE970E-59A9-4D4F-8E63-B5494E8CFE13}" type="presParOf" srcId="{85BD47EE-0B5E-455D-B949-A403C6EEDF6F}" destId="{19EA3179-B794-439A-A4D3-63810CFBF62F}" srcOrd="5" destOrd="0" presId="urn:microsoft.com/office/officeart/2005/8/layout/default"/>
    <dgm:cxn modelId="{C36C8D31-7320-413D-89AE-99F4E3DFD674}" type="presParOf" srcId="{85BD47EE-0B5E-455D-B949-A403C6EEDF6F}" destId="{8A24383F-C0A5-468A-B2ED-3A4B473E7D98}"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63D9C1-4447-46A9-A22F-BB185F6B8995}">
      <dsp:nvSpPr>
        <dsp:cNvPr id="0" name=""/>
        <dsp:cNvSpPr/>
      </dsp:nvSpPr>
      <dsp:spPr>
        <a:xfrm>
          <a:off x="318306" y="260"/>
          <a:ext cx="3905994" cy="2343596"/>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t" anchorCtr="0">
          <a:noAutofit/>
        </a:bodyPr>
        <a:lstStyle/>
        <a:p>
          <a:pPr marL="0" lvl="0" indent="0" algn="l" defTabSz="844550">
            <a:lnSpc>
              <a:spcPct val="90000"/>
            </a:lnSpc>
            <a:spcBef>
              <a:spcPct val="0"/>
            </a:spcBef>
            <a:spcAft>
              <a:spcPct val="35000"/>
            </a:spcAft>
            <a:buNone/>
          </a:pPr>
          <a:r>
            <a:rPr lang="en-US" sz="1900" b="1" kern="1200">
              <a:latin typeface="Barlow ExtraBold" panose="00000900000000000000" pitchFamily="2" charset="0"/>
            </a:rPr>
            <a:t>Loan Programs:</a:t>
          </a:r>
          <a:endParaRPr lang="en-US" sz="1900" kern="1200">
            <a:latin typeface="Barlow ExtraBold" panose="00000900000000000000" pitchFamily="2" charset="0"/>
          </a:endParaRPr>
        </a:p>
        <a:p>
          <a:pPr marL="171450" lvl="1" indent="-171450" algn="l" defTabSz="685800" rtl="0" eaLnBrk="1" latinLnBrk="0" hangingPunct="1">
            <a:lnSpc>
              <a:spcPct val="110000"/>
            </a:lnSpc>
            <a:spcBef>
              <a:spcPct val="0"/>
            </a:spcBef>
            <a:spcAft>
              <a:spcPts val="600"/>
            </a:spcAft>
            <a:buFont typeface="Arial" panose="020B0604020202020204" pitchFamily="34" charset="0"/>
            <a:buChar char="•"/>
          </a:pPr>
          <a:r>
            <a:rPr lang="en-US" sz="1400" kern="1200" dirty="0">
              <a:solidFill>
                <a:schemeClr val="tx1"/>
              </a:solidFill>
              <a:latin typeface="Barlow" panose="00000500000000000000" pitchFamily="2" charset="0"/>
              <a:ea typeface="+mn-ea"/>
              <a:cs typeface="+mn-cs"/>
            </a:rPr>
            <a:t>Determine where your funds come from (directly from the government, through a bank or through the school), the interest rate and what kinds of repayment plans and forgiveness programs you may be eligible for. </a:t>
          </a:r>
        </a:p>
        <a:p>
          <a:pPr marL="171450" lvl="1" indent="-171450" algn="l" defTabSz="685800" rtl="0" eaLnBrk="1" latinLnBrk="0" hangingPunct="1">
            <a:lnSpc>
              <a:spcPct val="110000"/>
            </a:lnSpc>
            <a:spcBef>
              <a:spcPct val="0"/>
            </a:spcBef>
            <a:spcAft>
              <a:spcPts val="600"/>
            </a:spcAft>
            <a:buFont typeface="Arial" panose="020B0604020202020204" pitchFamily="34" charset="0"/>
            <a:buChar char="•"/>
          </a:pPr>
          <a:r>
            <a:rPr lang="en-US" sz="1400" b="1" kern="1200">
              <a:solidFill>
                <a:schemeClr val="tx1"/>
              </a:solidFill>
              <a:latin typeface="Barlow" panose="00000500000000000000" pitchFamily="2" charset="0"/>
              <a:ea typeface="+mn-ea"/>
              <a:cs typeface="+mn-cs"/>
            </a:rPr>
            <a:t>Examples: Direct, FFEL, Perkins, etc.</a:t>
          </a:r>
        </a:p>
      </dsp:txBody>
      <dsp:txXfrm>
        <a:off x="318306" y="260"/>
        <a:ext cx="3905994" cy="2343596"/>
      </dsp:txXfrm>
    </dsp:sp>
    <dsp:sp modelId="{1D08B258-5619-471B-9FBC-0AC7DFFFA788}">
      <dsp:nvSpPr>
        <dsp:cNvPr id="0" name=""/>
        <dsp:cNvSpPr/>
      </dsp:nvSpPr>
      <dsp:spPr>
        <a:xfrm>
          <a:off x="4614899" y="260"/>
          <a:ext cx="3905994" cy="2343596"/>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t" anchorCtr="0">
          <a:noAutofit/>
        </a:bodyPr>
        <a:lstStyle/>
        <a:p>
          <a:pPr marL="0" lvl="0" indent="0" algn="l" defTabSz="844550">
            <a:lnSpc>
              <a:spcPct val="90000"/>
            </a:lnSpc>
            <a:spcBef>
              <a:spcPct val="0"/>
            </a:spcBef>
            <a:spcAft>
              <a:spcPct val="35000"/>
            </a:spcAft>
            <a:buNone/>
          </a:pPr>
          <a:r>
            <a:rPr lang="en-US" sz="1900" b="1" kern="1200">
              <a:latin typeface="Barlow ExtraBold" panose="00000900000000000000" pitchFamily="2" charset="0"/>
            </a:rPr>
            <a:t>Loan Status:</a:t>
          </a:r>
          <a:endParaRPr lang="en-US" sz="1900" kern="1200">
            <a:latin typeface="Barlow ExtraBold" panose="00000900000000000000" pitchFamily="2" charset="0"/>
          </a:endParaRPr>
        </a:p>
        <a:p>
          <a:pPr marL="171450" lvl="1" indent="-171450" algn="l" defTabSz="685800" rtl="0" eaLnBrk="1" latinLnBrk="0" hangingPunct="1">
            <a:lnSpc>
              <a:spcPct val="110000"/>
            </a:lnSpc>
            <a:spcBef>
              <a:spcPct val="0"/>
            </a:spcBef>
            <a:spcAft>
              <a:spcPts val="600"/>
            </a:spcAft>
            <a:buFont typeface="Arial" panose="020B0604020202020204" pitchFamily="34" charset="0"/>
            <a:buChar char="•"/>
          </a:pPr>
          <a:r>
            <a:rPr lang="en-US" sz="1400" kern="1200">
              <a:solidFill>
                <a:prstClr val="black"/>
              </a:solidFill>
              <a:latin typeface="Barlow" panose="00000500000000000000" pitchFamily="2" charset="0"/>
              <a:ea typeface="+mn-ea"/>
              <a:cs typeface="+mn-cs"/>
            </a:rPr>
            <a:t>Describes what phase of the process you are in and what is expected of you in terms of payment.                                                                                                               </a:t>
          </a:r>
        </a:p>
        <a:p>
          <a:pPr marL="171450" lvl="1" indent="-171450" algn="l" defTabSz="685800" rtl="0" eaLnBrk="1" latinLnBrk="0" hangingPunct="1">
            <a:lnSpc>
              <a:spcPct val="110000"/>
            </a:lnSpc>
            <a:spcBef>
              <a:spcPct val="0"/>
            </a:spcBef>
            <a:spcAft>
              <a:spcPts val="600"/>
            </a:spcAft>
            <a:buFont typeface="Arial" panose="020B0604020202020204" pitchFamily="34" charset="0"/>
            <a:buChar char="•"/>
          </a:pPr>
          <a:r>
            <a:rPr lang="en-US" sz="1400" b="1" kern="1200">
              <a:solidFill>
                <a:prstClr val="black"/>
              </a:solidFill>
              <a:latin typeface="Barlow" panose="00000500000000000000" pitchFamily="2" charset="0"/>
              <a:ea typeface="+mn-ea"/>
              <a:cs typeface="+mn-cs"/>
            </a:rPr>
            <a:t>Examples: Deferment, Forbearance, Grace Period, In-Repayment, Default.</a:t>
          </a:r>
        </a:p>
      </dsp:txBody>
      <dsp:txXfrm>
        <a:off x="4614899" y="260"/>
        <a:ext cx="3905994" cy="2343596"/>
      </dsp:txXfrm>
    </dsp:sp>
    <dsp:sp modelId="{114352B9-DDE4-4BB4-BDC7-408EB5F0F220}">
      <dsp:nvSpPr>
        <dsp:cNvPr id="0" name=""/>
        <dsp:cNvSpPr/>
      </dsp:nvSpPr>
      <dsp:spPr>
        <a:xfrm>
          <a:off x="318306" y="2734456"/>
          <a:ext cx="3905994" cy="2343596"/>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t" anchorCtr="0">
          <a:noAutofit/>
        </a:bodyPr>
        <a:lstStyle/>
        <a:p>
          <a:pPr marL="0" lvl="0" indent="0" algn="l" defTabSz="844550">
            <a:lnSpc>
              <a:spcPct val="90000"/>
            </a:lnSpc>
            <a:spcBef>
              <a:spcPct val="0"/>
            </a:spcBef>
            <a:spcAft>
              <a:spcPct val="35000"/>
            </a:spcAft>
            <a:buNone/>
          </a:pPr>
          <a:r>
            <a:rPr lang="en-US" sz="1900" b="1" kern="1200">
              <a:latin typeface="Barlow ExtraBold" panose="00000900000000000000" pitchFamily="2" charset="0"/>
            </a:rPr>
            <a:t>Repayment Plans:</a:t>
          </a:r>
          <a:endParaRPr lang="en-US" sz="1900" kern="1200">
            <a:latin typeface="Barlow ExtraBold" panose="00000900000000000000" pitchFamily="2" charset="0"/>
          </a:endParaRPr>
        </a:p>
        <a:p>
          <a:pPr marL="171450" lvl="1" indent="-171450" algn="l" defTabSz="685800" rtl="0" eaLnBrk="1" latinLnBrk="0" hangingPunct="1">
            <a:lnSpc>
              <a:spcPct val="110000"/>
            </a:lnSpc>
            <a:spcBef>
              <a:spcPct val="0"/>
            </a:spcBef>
            <a:spcAft>
              <a:spcPts val="600"/>
            </a:spcAft>
            <a:buFont typeface="Arial" panose="020B0604020202020204" pitchFamily="34" charset="0"/>
            <a:buChar char="•"/>
          </a:pPr>
          <a:r>
            <a:rPr lang="en-US" sz="1400" kern="1200">
              <a:solidFill>
                <a:prstClr val="black"/>
              </a:solidFill>
              <a:latin typeface="Barlow" panose="00000500000000000000" pitchFamily="2" charset="0"/>
              <a:ea typeface="+mn-ea"/>
              <a:cs typeface="+mn-cs"/>
            </a:rPr>
            <a:t>Dictate how much your monthly payment will be, how long it may take to pay off your loan and how much you might pay in total.                              </a:t>
          </a:r>
        </a:p>
        <a:p>
          <a:pPr marL="171450" lvl="1" indent="-171450" algn="l" defTabSz="685800" rtl="0" eaLnBrk="1" latinLnBrk="0" hangingPunct="1">
            <a:lnSpc>
              <a:spcPct val="110000"/>
            </a:lnSpc>
            <a:spcBef>
              <a:spcPct val="0"/>
            </a:spcBef>
            <a:spcAft>
              <a:spcPts val="600"/>
            </a:spcAft>
            <a:buFont typeface="Arial" panose="020B0604020202020204" pitchFamily="34" charset="0"/>
            <a:buChar char="•"/>
          </a:pPr>
          <a:r>
            <a:rPr lang="en-US" sz="1400" b="1" kern="1200">
              <a:solidFill>
                <a:prstClr val="black"/>
              </a:solidFill>
              <a:latin typeface="Barlow" panose="00000500000000000000" pitchFamily="2" charset="0"/>
              <a:ea typeface="+mn-ea"/>
              <a:cs typeface="+mn-cs"/>
            </a:rPr>
            <a:t>Examples: Standard Fixed, Standard Graduated, Income Driven Repayment (IDR), etc.</a:t>
          </a:r>
        </a:p>
      </dsp:txBody>
      <dsp:txXfrm>
        <a:off x="318306" y="2734456"/>
        <a:ext cx="3905994" cy="2343596"/>
      </dsp:txXfrm>
    </dsp:sp>
    <dsp:sp modelId="{8A24383F-C0A5-468A-B2ED-3A4B473E7D98}">
      <dsp:nvSpPr>
        <dsp:cNvPr id="0" name=""/>
        <dsp:cNvSpPr/>
      </dsp:nvSpPr>
      <dsp:spPr>
        <a:xfrm>
          <a:off x="4614899" y="2734456"/>
          <a:ext cx="3905994" cy="2343596"/>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t" anchorCtr="0">
          <a:noAutofit/>
        </a:bodyPr>
        <a:lstStyle/>
        <a:p>
          <a:pPr marL="0" lvl="0" indent="0" algn="l" defTabSz="844550">
            <a:lnSpc>
              <a:spcPct val="90000"/>
            </a:lnSpc>
            <a:spcBef>
              <a:spcPct val="0"/>
            </a:spcBef>
            <a:spcAft>
              <a:spcPct val="35000"/>
            </a:spcAft>
            <a:buNone/>
          </a:pPr>
          <a:r>
            <a:rPr lang="en-US" sz="1900" b="1" kern="1200">
              <a:latin typeface="Barlow ExtraBold" panose="00000900000000000000" pitchFamily="2" charset="0"/>
            </a:rPr>
            <a:t>Loan Servicer:</a:t>
          </a:r>
          <a:endParaRPr lang="en-US" sz="1900" kern="1200">
            <a:latin typeface="Barlow ExtraBold" panose="00000900000000000000" pitchFamily="2" charset="0"/>
          </a:endParaRPr>
        </a:p>
        <a:p>
          <a:pPr marL="171450" lvl="1" indent="-171450" algn="l" defTabSz="685800" rtl="0" eaLnBrk="1" latinLnBrk="0" hangingPunct="1">
            <a:lnSpc>
              <a:spcPct val="110000"/>
            </a:lnSpc>
            <a:spcBef>
              <a:spcPct val="0"/>
            </a:spcBef>
            <a:spcAft>
              <a:spcPts val="600"/>
            </a:spcAft>
            <a:buFont typeface="Arial" panose="020B0604020202020204" pitchFamily="34" charset="0"/>
            <a:buChar char="•"/>
          </a:pPr>
          <a:r>
            <a:rPr lang="en-US" sz="1400" kern="1200">
              <a:solidFill>
                <a:prstClr val="black"/>
              </a:solidFill>
              <a:latin typeface="Barlow" panose="00000500000000000000" pitchFamily="2" charset="0"/>
              <a:ea typeface="+mn-ea"/>
              <a:cs typeface="+mn-cs"/>
            </a:rPr>
            <a:t>Administers your loans; sends invoices, collects payments, processes applications, etc. They are your point of contact when your loan is in good standing (Note: Defaulted loans are handled by US government approved debt collectors).</a:t>
          </a:r>
        </a:p>
        <a:p>
          <a:pPr marL="114300" lvl="1" indent="0" algn="l" defTabSz="666750">
            <a:lnSpc>
              <a:spcPct val="90000"/>
            </a:lnSpc>
            <a:spcBef>
              <a:spcPct val="0"/>
            </a:spcBef>
            <a:spcAft>
              <a:spcPct val="15000"/>
            </a:spcAft>
            <a:buChar char="•"/>
          </a:pPr>
          <a:r>
            <a:rPr lang="en-US" sz="1400" b="1" kern="1200">
              <a:solidFill>
                <a:prstClr val="black"/>
              </a:solidFill>
              <a:latin typeface="Barlow" panose="00000500000000000000" pitchFamily="2" charset="0"/>
              <a:ea typeface="+mn-ea"/>
              <a:cs typeface="+mn-cs"/>
            </a:rPr>
            <a:t>Examples: Navient, Fedloan Servicing, MOHELA, etc.</a:t>
          </a:r>
        </a:p>
      </dsp:txBody>
      <dsp:txXfrm>
        <a:off x="4614899" y="2734456"/>
        <a:ext cx="3905994" cy="234359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A7C80F3-3D3B-40E9-A916-FAD1BAEABBCA}"/>
              </a:ext>
            </a:extLst>
          </p:cNvPr>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6165E8A-3459-4DB3-931C-D1D3ABF71228}"/>
              </a:ext>
            </a:extLst>
          </p:cNvPr>
          <p:cNvSpPr>
            <a:spLocks noGrp="1"/>
          </p:cNvSpPr>
          <p:nvPr>
            <p:ph type="dt" sz="quarter" idx="1"/>
          </p:nvPr>
        </p:nvSpPr>
        <p:spPr>
          <a:xfrm>
            <a:off x="4022725" y="0"/>
            <a:ext cx="3078163" cy="469900"/>
          </a:xfrm>
          <a:prstGeom prst="rect">
            <a:avLst/>
          </a:prstGeom>
        </p:spPr>
        <p:txBody>
          <a:bodyPr vert="horz" lIns="91440" tIns="45720" rIns="91440" bIns="45720" rtlCol="0"/>
          <a:lstStyle>
            <a:lvl1pPr algn="r">
              <a:defRPr sz="1200"/>
            </a:lvl1pPr>
          </a:lstStyle>
          <a:p>
            <a:fld id="{E26DC5EF-BFC7-4572-BA5A-D0C5B3A684D9}" type="datetimeFigureOut">
              <a:rPr lang="en-US" smtClean="0"/>
              <a:t>10/18/2021</a:t>
            </a:fld>
            <a:endParaRPr lang="en-US"/>
          </a:p>
        </p:txBody>
      </p:sp>
      <p:sp>
        <p:nvSpPr>
          <p:cNvPr id="4" name="Footer Placeholder 3">
            <a:extLst>
              <a:ext uri="{FF2B5EF4-FFF2-40B4-BE49-F238E27FC236}">
                <a16:creationId xmlns:a16="http://schemas.microsoft.com/office/drawing/2014/main" id="{32D75995-50DB-4C26-ACC2-DA4A4C6034DB}"/>
              </a:ext>
            </a:extLst>
          </p:cNvPr>
          <p:cNvSpPr>
            <a:spLocks noGrp="1"/>
          </p:cNvSpPr>
          <p:nvPr>
            <p:ph type="ftr" sz="quarter" idx="2"/>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BFC2432-6196-4B64-9943-CEF29AC804B6}"/>
              </a:ext>
            </a:extLst>
          </p:cNvPr>
          <p:cNvSpPr>
            <a:spLocks noGrp="1"/>
          </p:cNvSpPr>
          <p:nvPr>
            <p:ph type="sldNum" sz="quarter" idx="3"/>
          </p:nvPr>
        </p:nvSpPr>
        <p:spPr>
          <a:xfrm>
            <a:off x="4022725" y="8918575"/>
            <a:ext cx="3078163" cy="469900"/>
          </a:xfrm>
          <a:prstGeom prst="rect">
            <a:avLst/>
          </a:prstGeom>
        </p:spPr>
        <p:txBody>
          <a:bodyPr vert="horz" lIns="91440" tIns="45720" rIns="91440" bIns="45720" rtlCol="0" anchor="b"/>
          <a:lstStyle>
            <a:lvl1pPr algn="r">
              <a:defRPr sz="1200"/>
            </a:lvl1pPr>
          </a:lstStyle>
          <a:p>
            <a:fld id="{C3C4DADA-4179-4E71-8E86-421F0F8C9E11}" type="slidenum">
              <a:rPr lang="en-US" smtClean="0"/>
              <a:t>‹#›</a:t>
            </a:fld>
            <a:endParaRPr lang="en-US"/>
          </a:p>
        </p:txBody>
      </p:sp>
    </p:spTree>
    <p:extLst>
      <p:ext uri="{BB962C8B-B14F-4D97-AF65-F5344CB8AC3E}">
        <p14:creationId xmlns:p14="http://schemas.microsoft.com/office/powerpoint/2010/main" val="13605010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22725" y="0"/>
            <a:ext cx="3078163" cy="469900"/>
          </a:xfrm>
          <a:prstGeom prst="rect">
            <a:avLst/>
          </a:prstGeom>
        </p:spPr>
        <p:txBody>
          <a:bodyPr vert="horz" lIns="91440" tIns="45720" rIns="91440" bIns="45720" rtlCol="0"/>
          <a:lstStyle>
            <a:lvl1pPr algn="r">
              <a:defRPr sz="1200"/>
            </a:lvl1pPr>
          </a:lstStyle>
          <a:p>
            <a:fld id="{E68B2DA8-D773-4030-ABCF-973A241E9EB8}" type="datetimeFigureOut">
              <a:rPr lang="en-US" smtClean="0"/>
              <a:t>10/18/2021</a:t>
            </a:fld>
            <a:endParaRPr lang="en-US"/>
          </a:p>
        </p:txBody>
      </p:sp>
      <p:sp>
        <p:nvSpPr>
          <p:cNvPr id="4" name="Slide Image Placeholder 3"/>
          <p:cNvSpPr>
            <a:spLocks noGrp="1" noRot="1" noChangeAspect="1"/>
          </p:cNvSpPr>
          <p:nvPr>
            <p:ph type="sldImg" idx="2"/>
          </p:nvPr>
        </p:nvSpPr>
        <p:spPr>
          <a:xfrm>
            <a:off x="1438275" y="1173163"/>
            <a:ext cx="4225925" cy="31686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9613" y="4518025"/>
            <a:ext cx="5683250" cy="369728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22725" y="8918575"/>
            <a:ext cx="3078163" cy="469900"/>
          </a:xfrm>
          <a:prstGeom prst="rect">
            <a:avLst/>
          </a:prstGeom>
        </p:spPr>
        <p:txBody>
          <a:bodyPr vert="horz" lIns="91440" tIns="45720" rIns="91440" bIns="45720" rtlCol="0" anchor="b"/>
          <a:lstStyle>
            <a:lvl1pPr algn="r">
              <a:defRPr sz="1200"/>
            </a:lvl1pPr>
          </a:lstStyle>
          <a:p>
            <a:fld id="{EDC19B67-382C-4D16-9445-DFB512B8FED5}" type="slidenum">
              <a:rPr lang="en-US" smtClean="0"/>
              <a:t>‹#›</a:t>
            </a:fld>
            <a:endParaRPr lang="en-US"/>
          </a:p>
        </p:txBody>
      </p:sp>
    </p:spTree>
    <p:extLst>
      <p:ext uri="{BB962C8B-B14F-4D97-AF65-F5344CB8AC3E}">
        <p14:creationId xmlns:p14="http://schemas.microsoft.com/office/powerpoint/2010/main" val="24570726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DC19B67-382C-4D16-9445-DFB512B8FED5}" type="slidenum">
              <a:rPr lang="en-US" smtClean="0"/>
              <a:t>3</a:t>
            </a:fld>
            <a:endParaRPr lang="en-US"/>
          </a:p>
        </p:txBody>
      </p:sp>
    </p:spTree>
    <p:extLst>
      <p:ext uri="{BB962C8B-B14F-4D97-AF65-F5344CB8AC3E}">
        <p14:creationId xmlns:p14="http://schemas.microsoft.com/office/powerpoint/2010/main" val="14732586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B3DDFF8D-FA81-4184-9B11-5F885686F125}" type="slidenum">
              <a:rPr lang="en-US" smtClean="0"/>
              <a:pPr>
                <a:defRPr/>
              </a:pPr>
              <a:t>54</a:t>
            </a:fld>
            <a:endParaRPr lang="en-US"/>
          </a:p>
        </p:txBody>
      </p:sp>
    </p:spTree>
    <p:extLst>
      <p:ext uri="{BB962C8B-B14F-4D97-AF65-F5344CB8AC3E}">
        <p14:creationId xmlns:p14="http://schemas.microsoft.com/office/powerpoint/2010/main" val="35846154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B3DDFF8D-FA81-4184-9B11-5F885686F125}" type="slidenum">
              <a:rPr lang="en-US" smtClean="0"/>
              <a:pPr>
                <a:defRPr/>
              </a:pPr>
              <a:t>55</a:t>
            </a:fld>
            <a:endParaRPr lang="en-US"/>
          </a:p>
        </p:txBody>
      </p:sp>
    </p:spTree>
    <p:extLst>
      <p:ext uri="{BB962C8B-B14F-4D97-AF65-F5344CB8AC3E}">
        <p14:creationId xmlns:p14="http://schemas.microsoft.com/office/powerpoint/2010/main" val="4572182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B3DDFF8D-FA81-4184-9B11-5F885686F125}" type="slidenum">
              <a:rPr lang="en-US" smtClean="0"/>
              <a:pPr>
                <a:defRPr/>
              </a:pPr>
              <a:t>56</a:t>
            </a:fld>
            <a:endParaRPr lang="en-US"/>
          </a:p>
        </p:txBody>
      </p:sp>
    </p:spTree>
    <p:extLst>
      <p:ext uri="{BB962C8B-B14F-4D97-AF65-F5344CB8AC3E}">
        <p14:creationId xmlns:p14="http://schemas.microsoft.com/office/powerpoint/2010/main" val="10508212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B3DDFF8D-FA81-4184-9B11-5F885686F125}" type="slidenum">
              <a:rPr lang="en-US" smtClean="0"/>
              <a:pPr>
                <a:defRPr/>
              </a:pPr>
              <a:t>57</a:t>
            </a:fld>
            <a:endParaRPr lang="en-US"/>
          </a:p>
        </p:txBody>
      </p:sp>
    </p:spTree>
    <p:extLst>
      <p:ext uri="{BB962C8B-B14F-4D97-AF65-F5344CB8AC3E}">
        <p14:creationId xmlns:p14="http://schemas.microsoft.com/office/powerpoint/2010/main" val="24323329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C01CB2B-3335-4028-8A6E-429BAD75D054}" type="slidenum">
              <a:rPr lang="en-US" smtClean="0">
                <a:ea typeface="ＭＳ Ｐゴシック" pitchFamily="112" charset="-128"/>
              </a:rPr>
              <a:pPr fontAlgn="base">
                <a:spcBef>
                  <a:spcPct val="0"/>
                </a:spcBef>
                <a:spcAft>
                  <a:spcPct val="0"/>
                </a:spcAft>
                <a:defRPr/>
              </a:pPr>
              <a:t>23</a:t>
            </a:fld>
            <a:endParaRPr lang="en-US">
              <a:ea typeface="ＭＳ Ｐゴシック" pitchFamily="112" charset="-128"/>
            </a:endParaRPr>
          </a:p>
        </p:txBody>
      </p:sp>
      <p:sp>
        <p:nvSpPr>
          <p:cNvPr id="276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765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ea typeface="ＭＳ Ｐゴシック" pitchFamily="112" charset="-128"/>
            </a:endParaRPr>
          </a:p>
        </p:txBody>
      </p:sp>
    </p:spTree>
    <p:extLst>
      <p:ext uri="{BB962C8B-B14F-4D97-AF65-F5344CB8AC3E}">
        <p14:creationId xmlns:p14="http://schemas.microsoft.com/office/powerpoint/2010/main" val="6730599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B3DDFF8D-FA81-4184-9B11-5F885686F125}" type="slidenum">
              <a:rPr lang="en-US" smtClean="0"/>
              <a:pPr>
                <a:defRPr/>
              </a:pPr>
              <a:t>33</a:t>
            </a:fld>
            <a:endParaRPr lang="en-US"/>
          </a:p>
        </p:txBody>
      </p:sp>
    </p:spTree>
    <p:extLst>
      <p:ext uri="{BB962C8B-B14F-4D97-AF65-F5344CB8AC3E}">
        <p14:creationId xmlns:p14="http://schemas.microsoft.com/office/powerpoint/2010/main" val="12032058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B3DDFF8D-FA81-4184-9B11-5F885686F125}" type="slidenum">
              <a:rPr lang="en-US" smtClean="0"/>
              <a:pPr>
                <a:defRPr/>
              </a:pPr>
              <a:t>48</a:t>
            </a:fld>
            <a:endParaRPr lang="en-US"/>
          </a:p>
        </p:txBody>
      </p:sp>
    </p:spTree>
    <p:extLst>
      <p:ext uri="{BB962C8B-B14F-4D97-AF65-F5344CB8AC3E}">
        <p14:creationId xmlns:p14="http://schemas.microsoft.com/office/powerpoint/2010/main" val="7938917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B3DDFF8D-FA81-4184-9B11-5F885686F125}" type="slidenum">
              <a:rPr lang="en-US" smtClean="0"/>
              <a:pPr>
                <a:defRPr/>
              </a:pPr>
              <a:t>49</a:t>
            </a:fld>
            <a:endParaRPr lang="en-US"/>
          </a:p>
        </p:txBody>
      </p:sp>
    </p:spTree>
    <p:extLst>
      <p:ext uri="{BB962C8B-B14F-4D97-AF65-F5344CB8AC3E}">
        <p14:creationId xmlns:p14="http://schemas.microsoft.com/office/powerpoint/2010/main" val="8132214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B3DDFF8D-FA81-4184-9B11-5F885686F125}" type="slidenum">
              <a:rPr lang="en-US" smtClean="0"/>
              <a:pPr>
                <a:defRPr/>
              </a:pPr>
              <a:t>50</a:t>
            </a:fld>
            <a:endParaRPr lang="en-US"/>
          </a:p>
        </p:txBody>
      </p:sp>
    </p:spTree>
    <p:extLst>
      <p:ext uri="{BB962C8B-B14F-4D97-AF65-F5344CB8AC3E}">
        <p14:creationId xmlns:p14="http://schemas.microsoft.com/office/powerpoint/2010/main" val="30789885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B3DDFF8D-FA81-4184-9B11-5F885686F125}" type="slidenum">
              <a:rPr lang="en-US" smtClean="0"/>
              <a:pPr>
                <a:defRPr/>
              </a:pPr>
              <a:t>51</a:t>
            </a:fld>
            <a:endParaRPr lang="en-US"/>
          </a:p>
        </p:txBody>
      </p:sp>
    </p:spTree>
    <p:extLst>
      <p:ext uri="{BB962C8B-B14F-4D97-AF65-F5344CB8AC3E}">
        <p14:creationId xmlns:p14="http://schemas.microsoft.com/office/powerpoint/2010/main" val="34565349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B3DDFF8D-FA81-4184-9B11-5F885686F125}" type="slidenum">
              <a:rPr lang="en-US" smtClean="0"/>
              <a:pPr>
                <a:defRPr/>
              </a:pPr>
              <a:t>52</a:t>
            </a:fld>
            <a:endParaRPr lang="en-US"/>
          </a:p>
        </p:txBody>
      </p:sp>
    </p:spTree>
    <p:extLst>
      <p:ext uri="{BB962C8B-B14F-4D97-AF65-F5344CB8AC3E}">
        <p14:creationId xmlns:p14="http://schemas.microsoft.com/office/powerpoint/2010/main" val="19381463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B3DDFF8D-FA81-4184-9B11-5F885686F125}" type="slidenum">
              <a:rPr lang="en-US" smtClean="0"/>
              <a:pPr>
                <a:defRPr/>
              </a:pPr>
              <a:t>53</a:t>
            </a:fld>
            <a:endParaRPr lang="en-US"/>
          </a:p>
        </p:txBody>
      </p:sp>
    </p:spTree>
    <p:extLst>
      <p:ext uri="{BB962C8B-B14F-4D97-AF65-F5344CB8AC3E}">
        <p14:creationId xmlns:p14="http://schemas.microsoft.com/office/powerpoint/2010/main" val="3465113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Right Triangle 3">
            <a:extLst>
              <a:ext uri="{FF2B5EF4-FFF2-40B4-BE49-F238E27FC236}">
                <a16:creationId xmlns:a16="http://schemas.microsoft.com/office/drawing/2014/main" id="{5F905B45-7E03-489C-AA6D-8DE1647647BE}"/>
              </a:ext>
            </a:extLst>
          </p:cNvPr>
          <p:cNvSpPr/>
          <p:nvPr userDrawn="1"/>
        </p:nvSpPr>
        <p:spPr>
          <a:xfrm rot="5400000">
            <a:off x="74066" y="-78334"/>
            <a:ext cx="4038600" cy="4195267"/>
          </a:xfrm>
          <a:prstGeom prst="rtTriangle">
            <a:avLst/>
          </a:prstGeom>
          <a:solidFill>
            <a:srgbClr val="056839">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9" descr="css_RED_mac-[Converted]"/>
          <p:cNvPicPr>
            <a:picLocks noChangeAspect="1" noChangeArrowheads="1"/>
          </p:cNvPicPr>
          <p:nvPr userDrawn="1"/>
        </p:nvPicPr>
        <p:blipFill>
          <a:blip r:embed="rId2" cstate="print"/>
          <a:srcRect/>
          <a:stretch>
            <a:fillRect/>
          </a:stretch>
        </p:blipFill>
        <p:spPr bwMode="auto">
          <a:xfrm>
            <a:off x="533400" y="5767426"/>
            <a:ext cx="1490296" cy="685800"/>
          </a:xfrm>
          <a:prstGeom prst="rect">
            <a:avLst/>
          </a:prstGeom>
          <a:noFill/>
          <a:ln w="9525">
            <a:noFill/>
            <a:miter lim="800000"/>
            <a:headEnd/>
            <a:tailEnd/>
          </a:ln>
        </p:spPr>
      </p:pic>
      <p:sp>
        <p:nvSpPr>
          <p:cNvPr id="2" name="Title 1"/>
          <p:cNvSpPr>
            <a:spLocks noGrp="1"/>
          </p:cNvSpPr>
          <p:nvPr>
            <p:ph type="ctrTitle"/>
          </p:nvPr>
        </p:nvSpPr>
        <p:spPr>
          <a:xfrm>
            <a:off x="2209800" y="1936369"/>
            <a:ext cx="6477000" cy="1849016"/>
          </a:xfrm>
        </p:spPr>
        <p:txBody>
          <a:bodyPr>
            <a:normAutofit/>
          </a:bodyPr>
          <a:lstStyle>
            <a:lvl1pPr algn="l">
              <a:defRPr sz="3600" b="0">
                <a:solidFill>
                  <a:srgbClr val="05692F"/>
                </a:solidFill>
                <a:latin typeface="Barlow ExtraBold" panose="00000900000000000000" pitchFamily="2" charset="0"/>
              </a:defRPr>
            </a:lvl1pPr>
          </a:lstStyle>
          <a:p>
            <a:r>
              <a:rPr lang="en-US"/>
              <a:t>Click to edit Master title style</a:t>
            </a:r>
          </a:p>
        </p:txBody>
      </p:sp>
      <p:sp>
        <p:nvSpPr>
          <p:cNvPr id="3" name="Subtitle 2"/>
          <p:cNvSpPr>
            <a:spLocks noGrp="1"/>
          </p:cNvSpPr>
          <p:nvPr>
            <p:ph type="subTitle" idx="1"/>
          </p:nvPr>
        </p:nvSpPr>
        <p:spPr>
          <a:xfrm>
            <a:off x="2209800" y="3934827"/>
            <a:ext cx="6400800" cy="685800"/>
          </a:xfrm>
        </p:spPr>
        <p:txBody>
          <a:bodyPr>
            <a:normAutofit/>
          </a:bodyPr>
          <a:lstStyle>
            <a:lvl1pPr marL="0" indent="0" algn="l">
              <a:buNone/>
              <a:defRPr sz="1800" b="1">
                <a:solidFill>
                  <a:srgbClr val="414042"/>
                </a:solidFill>
                <a:latin typeface="Barlow" panose="00000500000000000000" pitchFamily="2"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11" name="Text Placeholder 10"/>
          <p:cNvSpPr>
            <a:spLocks noGrp="1"/>
          </p:cNvSpPr>
          <p:nvPr>
            <p:ph type="body" sz="quarter" idx="10"/>
          </p:nvPr>
        </p:nvSpPr>
        <p:spPr>
          <a:xfrm>
            <a:off x="2209800" y="4770069"/>
            <a:ext cx="4648200" cy="457200"/>
          </a:xfrm>
        </p:spPr>
        <p:txBody>
          <a:bodyPr>
            <a:normAutofit/>
          </a:bodyPr>
          <a:lstStyle>
            <a:lvl1pPr algn="l">
              <a:buNone/>
              <a:defRPr sz="1400" b="0">
                <a:solidFill>
                  <a:srgbClr val="414042"/>
                </a:solidFill>
                <a:latin typeface="Barlow" panose="00000500000000000000" pitchFamily="2" charset="0"/>
              </a:defRPr>
            </a:lvl1pPr>
            <a:lvl2pPr algn="l">
              <a:buNone/>
              <a:defRPr sz="1400">
                <a:latin typeface="HelveticaNeue BoldCond" pitchFamily="2" charset="0"/>
              </a:defRPr>
            </a:lvl2pPr>
            <a:lvl3pPr algn="l">
              <a:buNone/>
              <a:defRPr sz="1400">
                <a:latin typeface="HelveticaNeue BoldCond" pitchFamily="2" charset="0"/>
              </a:defRPr>
            </a:lvl3pPr>
            <a:lvl4pPr algn="l">
              <a:buNone/>
              <a:defRPr sz="1400">
                <a:latin typeface="HelveticaNeue BoldCond" pitchFamily="2" charset="0"/>
              </a:defRPr>
            </a:lvl4pPr>
            <a:lvl5pPr algn="l">
              <a:buNone/>
              <a:defRPr sz="1400">
                <a:latin typeface="HelveticaNeue BoldCond" pitchFamily="2" charset="0"/>
              </a:defRPr>
            </a:lvl5pPr>
          </a:lstStyle>
          <a:p>
            <a:pPr lvl="0"/>
            <a:r>
              <a:rPr lang="en-US"/>
              <a:t>Click to edit Master text styles</a:t>
            </a:r>
          </a:p>
        </p:txBody>
      </p:sp>
      <p:pic>
        <p:nvPicPr>
          <p:cNvPr id="10" name="Picture 9" descr="A close up of a logo&#10;&#10;Description automatically generated">
            <a:extLst>
              <a:ext uri="{FF2B5EF4-FFF2-40B4-BE49-F238E27FC236}">
                <a16:creationId xmlns:a16="http://schemas.microsoft.com/office/drawing/2014/main" id="{CE576E40-0C4A-433B-8C4C-1CA6AA1973C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3400" y="341373"/>
            <a:ext cx="1831852" cy="1258827"/>
          </a:xfrm>
          <a:prstGeom prst="rect">
            <a:avLst/>
          </a:prstGeom>
        </p:spPr>
      </p:pic>
      <p:sp>
        <p:nvSpPr>
          <p:cNvPr id="12" name="Right Triangle 11">
            <a:extLst>
              <a:ext uri="{FF2B5EF4-FFF2-40B4-BE49-F238E27FC236}">
                <a16:creationId xmlns:a16="http://schemas.microsoft.com/office/drawing/2014/main" id="{EDC11A1B-AAD6-4765-AB25-2421846F66BB}"/>
              </a:ext>
            </a:extLst>
          </p:cNvPr>
          <p:cNvSpPr/>
          <p:nvPr userDrawn="1"/>
        </p:nvSpPr>
        <p:spPr>
          <a:xfrm rot="10800000" flipV="1">
            <a:off x="7391400" y="5174869"/>
            <a:ext cx="1752600" cy="1683131"/>
          </a:xfrm>
          <a:prstGeom prst="rtTriangle">
            <a:avLst/>
          </a:prstGeom>
          <a:solidFill>
            <a:srgbClr val="414042">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14042"/>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5697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B8C222-A595-487A-864A-BF01B1659EBE}"/>
              </a:ext>
            </a:extLst>
          </p:cNvPr>
          <p:cNvSpPr>
            <a:spLocks noGrp="1"/>
          </p:cNvSpPr>
          <p:nvPr>
            <p:ph type="title"/>
          </p:nvPr>
        </p:nvSpPr>
        <p:spPr>
          <a:xfrm>
            <a:off x="629841" y="457200"/>
            <a:ext cx="2949178" cy="1600200"/>
          </a:xfrm>
        </p:spPr>
        <p:txBody>
          <a:bodyPr anchor="b">
            <a:normAutofit/>
          </a:bodyPr>
          <a:lstStyle>
            <a:lvl1pPr>
              <a:defRPr sz="3000">
                <a:solidFill>
                  <a:srgbClr val="05692F"/>
                </a:solidFill>
                <a:latin typeface="Barlow ExtraBold" panose="00000900000000000000" pitchFamily="2" charset="0"/>
              </a:defRPr>
            </a:lvl1pPr>
          </a:lstStyle>
          <a:p>
            <a:r>
              <a:rPr lang="en-US"/>
              <a:t>Click to edit Master title style</a:t>
            </a:r>
          </a:p>
        </p:txBody>
      </p:sp>
      <p:sp>
        <p:nvSpPr>
          <p:cNvPr id="3" name="Picture Placeholder 2">
            <a:extLst>
              <a:ext uri="{FF2B5EF4-FFF2-40B4-BE49-F238E27FC236}">
                <a16:creationId xmlns:a16="http://schemas.microsoft.com/office/drawing/2014/main" id="{2F0D9297-D35A-4986-9D9A-DF52DA6F0610}"/>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173A5DB9-58BB-47A2-BB4C-833E30645B84}"/>
              </a:ext>
            </a:extLst>
          </p:cNvPr>
          <p:cNvSpPr>
            <a:spLocks noGrp="1"/>
          </p:cNvSpPr>
          <p:nvPr>
            <p:ph type="body" sz="half" idx="2"/>
          </p:nvPr>
        </p:nvSpPr>
        <p:spPr>
          <a:xfrm>
            <a:off x="629841" y="2057400"/>
            <a:ext cx="2949178" cy="3811588"/>
          </a:xfrm>
        </p:spPr>
        <p:txBody>
          <a:bodyPr>
            <a:normAutofit/>
          </a:bodyPr>
          <a:lstStyle>
            <a:lvl1pPr marL="342900" indent="-342900">
              <a:buFont typeface="Arial" panose="020B0604020202020204" pitchFamily="34" charset="0"/>
              <a:buChar char="•"/>
              <a:defRPr sz="2100"/>
            </a:lvl1pPr>
            <a:lvl2pPr marL="628650" indent="-285750">
              <a:buFont typeface="Barlow" panose="00000500000000000000" pitchFamily="2" charset="0"/>
              <a:buChar char="‐"/>
              <a:defRPr sz="1800"/>
            </a:lvl2pPr>
            <a:lvl3pPr marL="971550" indent="-285750">
              <a:buFont typeface="Wingdings" panose="05000000000000000000" pitchFamily="2" charset="2"/>
              <a:buChar char="§"/>
              <a:defRPr sz="1500"/>
            </a:lvl3pPr>
            <a:lvl4pPr marL="1314450" indent="-285750">
              <a:buFont typeface="Courier New" panose="02070309020205020404" pitchFamily="49" charset="0"/>
              <a:buChar char="o"/>
              <a:defRPr sz="1500"/>
            </a:lvl4pPr>
            <a:lvl5pPr marL="1657350" indent="-285750">
              <a:buFont typeface="Wingdings" panose="05000000000000000000" pitchFamily="2" charset="2"/>
              <a:buChar char="Ø"/>
              <a:defRPr sz="150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marL="514350" marR="0" lvl="1" indent="-171450" algn="l" defTabSz="685800" rtl="0" eaLnBrk="1" fontAlgn="auto" latinLnBrk="0" hangingPunct="1">
              <a:lnSpc>
                <a:spcPct val="110000"/>
              </a:lnSpc>
              <a:spcBef>
                <a:spcPts val="750"/>
              </a:spcBef>
              <a:spcAft>
                <a:spcPts val="600"/>
              </a:spcAft>
              <a:buClrTx/>
              <a:buSzTx/>
              <a:buFont typeface="Arial" panose="020B0604020202020204" pitchFamily="34" charset="0"/>
              <a:buChar char="•"/>
              <a:tabLst/>
              <a:defRPr/>
            </a:pPr>
            <a:endParaRPr kumimoji="0" lang="en-US" sz="1350" b="0" i="0" u="none" strike="noStrike" kern="1200" cap="none" spc="0" normalizeH="0" baseline="0" noProof="0">
              <a:ln>
                <a:noFill/>
              </a:ln>
              <a:solidFill>
                <a:prstClr val="black"/>
              </a:solidFill>
              <a:effectLst/>
              <a:uLnTx/>
              <a:uFillTx/>
              <a:latin typeface="Barlow" panose="00000500000000000000" pitchFamily="2" charset="0"/>
              <a:ea typeface="+mn-ea"/>
              <a:cs typeface="+mn-cs"/>
            </a:endParaRPr>
          </a:p>
        </p:txBody>
      </p:sp>
      <p:pic>
        <p:nvPicPr>
          <p:cNvPr id="9" name="Picture 9" descr="css_RED_mac-[Converted]">
            <a:extLst>
              <a:ext uri="{FF2B5EF4-FFF2-40B4-BE49-F238E27FC236}">
                <a16:creationId xmlns:a16="http://schemas.microsoft.com/office/drawing/2014/main" id="{45F82F7C-FD34-432B-9A10-39A2560DDF5B}"/>
              </a:ext>
            </a:extLst>
          </p:cNvPr>
          <p:cNvPicPr>
            <a:picLocks noChangeAspect="1" noChangeArrowheads="1"/>
          </p:cNvPicPr>
          <p:nvPr userDrawn="1"/>
        </p:nvPicPr>
        <p:blipFill>
          <a:blip r:embed="rId2" cstate="print"/>
          <a:srcRect/>
          <a:stretch>
            <a:fillRect/>
          </a:stretch>
        </p:blipFill>
        <p:spPr bwMode="auto">
          <a:xfrm>
            <a:off x="533400" y="6248400"/>
            <a:ext cx="1076325" cy="495300"/>
          </a:xfrm>
          <a:prstGeom prst="rect">
            <a:avLst/>
          </a:prstGeom>
          <a:noFill/>
          <a:ln w="9525">
            <a:noFill/>
            <a:miter lim="800000"/>
            <a:headEnd/>
            <a:tailEnd/>
          </a:ln>
        </p:spPr>
      </p:pic>
      <p:sp>
        <p:nvSpPr>
          <p:cNvPr id="11" name="Right Triangle 10">
            <a:extLst>
              <a:ext uri="{FF2B5EF4-FFF2-40B4-BE49-F238E27FC236}">
                <a16:creationId xmlns:a16="http://schemas.microsoft.com/office/drawing/2014/main" id="{3BA2E631-5DE3-42FB-BD71-67D23EF3622F}"/>
              </a:ext>
            </a:extLst>
          </p:cNvPr>
          <p:cNvSpPr/>
          <p:nvPr userDrawn="1"/>
        </p:nvSpPr>
        <p:spPr>
          <a:xfrm rot="10800000" flipV="1">
            <a:off x="7696200" y="5562600"/>
            <a:ext cx="1447800" cy="1295400"/>
          </a:xfrm>
          <a:prstGeom prst="rtTriangle">
            <a:avLst/>
          </a:prstGeom>
          <a:solidFill>
            <a:srgbClr val="414042">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14042"/>
              </a:solidFill>
              <a:effectLst/>
              <a:uLnTx/>
              <a:uFillTx/>
              <a:latin typeface="Calibri" panose="020F0502020204030204"/>
              <a:ea typeface="+mn-ea"/>
              <a:cs typeface="+mn-cs"/>
            </a:endParaRPr>
          </a:p>
        </p:txBody>
      </p:sp>
      <p:sp>
        <p:nvSpPr>
          <p:cNvPr id="12" name="Right Triangle 11">
            <a:extLst>
              <a:ext uri="{FF2B5EF4-FFF2-40B4-BE49-F238E27FC236}">
                <a16:creationId xmlns:a16="http://schemas.microsoft.com/office/drawing/2014/main" id="{54315502-D4A8-495B-84CE-954DC08087B5}"/>
              </a:ext>
            </a:extLst>
          </p:cNvPr>
          <p:cNvSpPr/>
          <p:nvPr userDrawn="1"/>
        </p:nvSpPr>
        <p:spPr>
          <a:xfrm rot="5400000">
            <a:off x="36270" y="-36270"/>
            <a:ext cx="1222860" cy="1295402"/>
          </a:xfrm>
          <a:prstGeom prst="rtTriangle">
            <a:avLst/>
          </a:prstGeom>
          <a:solidFill>
            <a:srgbClr val="056839">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12">
            <a:extLst>
              <a:ext uri="{FF2B5EF4-FFF2-40B4-BE49-F238E27FC236}">
                <a16:creationId xmlns:a16="http://schemas.microsoft.com/office/drawing/2014/main" id="{13A94BAD-C3AA-43B5-91AC-CECD3C4D85B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05000" y="6256750"/>
            <a:ext cx="2285999" cy="498695"/>
          </a:xfrm>
          <a:prstGeom prst="rect">
            <a:avLst/>
          </a:prstGeom>
        </p:spPr>
      </p:pic>
      <p:sp>
        <p:nvSpPr>
          <p:cNvPr id="14" name="Slide Number Placeholder 5">
            <a:extLst>
              <a:ext uri="{FF2B5EF4-FFF2-40B4-BE49-F238E27FC236}">
                <a16:creationId xmlns:a16="http://schemas.microsoft.com/office/drawing/2014/main" id="{808C59CA-B02A-4FA8-AD4B-7F1BDDA25DFE}"/>
              </a:ext>
            </a:extLst>
          </p:cNvPr>
          <p:cNvSpPr>
            <a:spLocks noGrp="1"/>
          </p:cNvSpPr>
          <p:nvPr>
            <p:ph type="sldNum" sz="quarter" idx="12"/>
          </p:nvPr>
        </p:nvSpPr>
        <p:spPr>
          <a:xfrm>
            <a:off x="6705600" y="6375247"/>
            <a:ext cx="2057400" cy="365125"/>
          </a:xfrm>
          <a:prstGeom prst="rect">
            <a:avLst/>
          </a:prstGeom>
        </p:spPr>
        <p:txBody>
          <a:bodyPr/>
          <a:lstStyle>
            <a:lvl1pPr algn="r">
              <a:defRPr sz="1100" b="1">
                <a:solidFill>
                  <a:srgbClr val="414042"/>
                </a:solidFill>
                <a:latin typeface="Barlow" panose="00000500000000000000" pitchFamily="2"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97B734B-BE99-4B13-8B3B-73BDADC290B3}" type="slidenum">
              <a:rPr kumimoji="0" lang="en-US" sz="1100" b="1" i="0" u="none" strike="noStrike" kern="1200" cap="none" spc="0" normalizeH="0" baseline="0" noProof="0" smtClean="0">
                <a:ln>
                  <a:noFill/>
                </a:ln>
                <a:solidFill>
                  <a:srgbClr val="414042"/>
                </a:solidFill>
                <a:effectLst/>
                <a:uLnTx/>
                <a:uFillTx/>
                <a:latin typeface="Barlow"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100" b="1" i="0" u="none" strike="noStrike" kern="1200" cap="none" spc="0" normalizeH="0" baseline="0" noProof="0">
              <a:ln>
                <a:noFill/>
              </a:ln>
              <a:solidFill>
                <a:srgbClr val="414042"/>
              </a:solidFill>
              <a:effectLst/>
              <a:uLnTx/>
              <a:uFillTx/>
              <a:latin typeface="Barlow" panose="00000500000000000000" pitchFamily="2" charset="0"/>
              <a:ea typeface="+mn-ea"/>
              <a:cs typeface="+mn-cs"/>
            </a:endParaRPr>
          </a:p>
        </p:txBody>
      </p:sp>
    </p:spTree>
    <p:extLst>
      <p:ext uri="{BB962C8B-B14F-4D97-AF65-F5344CB8AC3E}">
        <p14:creationId xmlns:p14="http://schemas.microsoft.com/office/powerpoint/2010/main" val="1044180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30284-F982-4054-88BE-85DEABE8C42F}"/>
              </a:ext>
            </a:extLst>
          </p:cNvPr>
          <p:cNvSpPr>
            <a:spLocks noGrp="1"/>
          </p:cNvSpPr>
          <p:nvPr>
            <p:ph type="title"/>
          </p:nvPr>
        </p:nvSpPr>
        <p:spPr/>
        <p:txBody>
          <a:bodyPr/>
          <a:lstStyle>
            <a:lvl1pPr>
              <a:defRPr>
                <a:solidFill>
                  <a:srgbClr val="05692F"/>
                </a:solidFill>
                <a:latin typeface="Barlow ExtraBold" panose="00000900000000000000" pitchFamily="2" charset="0"/>
              </a:defRPr>
            </a:lvl1pPr>
          </a:lstStyle>
          <a:p>
            <a:r>
              <a:rPr lang="en-US"/>
              <a:t>Click to edit Master title style</a:t>
            </a:r>
          </a:p>
        </p:txBody>
      </p:sp>
      <p:sp>
        <p:nvSpPr>
          <p:cNvPr id="3" name="Vertical Text Placeholder 2">
            <a:extLst>
              <a:ext uri="{FF2B5EF4-FFF2-40B4-BE49-F238E27FC236}">
                <a16:creationId xmlns:a16="http://schemas.microsoft.com/office/drawing/2014/main" id="{824CF1D3-E895-4C66-B1EB-D4A848E2C03D}"/>
              </a:ext>
            </a:extLst>
          </p:cNvPr>
          <p:cNvSpPr>
            <a:spLocks noGrp="1"/>
          </p:cNvSpPr>
          <p:nvPr>
            <p:ph type="body" orient="vert" idx="1"/>
          </p:nvPr>
        </p:nvSpPr>
        <p:spPr/>
        <p:txBody>
          <a:bodyPr vert="eaVert"/>
          <a:lstStyle>
            <a:lvl1pPr>
              <a:defRPr sz="2100"/>
            </a:lvl1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9" descr="css_RED_mac-[Converted]">
            <a:extLst>
              <a:ext uri="{FF2B5EF4-FFF2-40B4-BE49-F238E27FC236}">
                <a16:creationId xmlns:a16="http://schemas.microsoft.com/office/drawing/2014/main" id="{51FE1CD7-3FD3-4F38-8F93-24F00D3F9841}"/>
              </a:ext>
            </a:extLst>
          </p:cNvPr>
          <p:cNvPicPr>
            <a:picLocks noChangeAspect="1" noChangeArrowheads="1"/>
          </p:cNvPicPr>
          <p:nvPr userDrawn="1"/>
        </p:nvPicPr>
        <p:blipFill>
          <a:blip r:embed="rId2" cstate="print"/>
          <a:srcRect/>
          <a:stretch>
            <a:fillRect/>
          </a:stretch>
        </p:blipFill>
        <p:spPr bwMode="auto">
          <a:xfrm>
            <a:off x="533400" y="6248400"/>
            <a:ext cx="1076325" cy="495300"/>
          </a:xfrm>
          <a:prstGeom prst="rect">
            <a:avLst/>
          </a:prstGeom>
          <a:noFill/>
          <a:ln w="9525">
            <a:noFill/>
            <a:miter lim="800000"/>
            <a:headEnd/>
            <a:tailEnd/>
          </a:ln>
        </p:spPr>
      </p:pic>
      <p:sp>
        <p:nvSpPr>
          <p:cNvPr id="10" name="Right Triangle 9">
            <a:extLst>
              <a:ext uri="{FF2B5EF4-FFF2-40B4-BE49-F238E27FC236}">
                <a16:creationId xmlns:a16="http://schemas.microsoft.com/office/drawing/2014/main" id="{1B0F1CE0-3F6E-4AAC-B1B0-7427FAD0B548}"/>
              </a:ext>
            </a:extLst>
          </p:cNvPr>
          <p:cNvSpPr/>
          <p:nvPr userDrawn="1"/>
        </p:nvSpPr>
        <p:spPr>
          <a:xfrm rot="10800000" flipV="1">
            <a:off x="7696200" y="5562600"/>
            <a:ext cx="1447800" cy="1295400"/>
          </a:xfrm>
          <a:prstGeom prst="rtTriangle">
            <a:avLst/>
          </a:prstGeom>
          <a:solidFill>
            <a:srgbClr val="414042">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14042"/>
              </a:solidFill>
              <a:effectLst/>
              <a:uLnTx/>
              <a:uFillTx/>
              <a:latin typeface="Calibri" panose="020F0502020204030204"/>
              <a:ea typeface="+mn-ea"/>
              <a:cs typeface="+mn-cs"/>
            </a:endParaRPr>
          </a:p>
        </p:txBody>
      </p:sp>
      <p:sp>
        <p:nvSpPr>
          <p:cNvPr id="11" name="Right Triangle 10">
            <a:extLst>
              <a:ext uri="{FF2B5EF4-FFF2-40B4-BE49-F238E27FC236}">
                <a16:creationId xmlns:a16="http://schemas.microsoft.com/office/drawing/2014/main" id="{71EBF658-8477-45DF-9B2F-C3B5F09CA6AE}"/>
              </a:ext>
            </a:extLst>
          </p:cNvPr>
          <p:cNvSpPr/>
          <p:nvPr userDrawn="1"/>
        </p:nvSpPr>
        <p:spPr>
          <a:xfrm rot="5400000">
            <a:off x="36270" y="-36270"/>
            <a:ext cx="1222860" cy="1295402"/>
          </a:xfrm>
          <a:prstGeom prst="rtTriangle">
            <a:avLst/>
          </a:prstGeom>
          <a:solidFill>
            <a:srgbClr val="056839">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2ECDA8CC-DB46-4FBF-AE8A-8F682A4BC24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05000" y="6256750"/>
            <a:ext cx="2285999" cy="498695"/>
          </a:xfrm>
          <a:prstGeom prst="rect">
            <a:avLst/>
          </a:prstGeom>
        </p:spPr>
      </p:pic>
      <p:sp>
        <p:nvSpPr>
          <p:cNvPr id="13" name="Slide Number Placeholder 5">
            <a:extLst>
              <a:ext uri="{FF2B5EF4-FFF2-40B4-BE49-F238E27FC236}">
                <a16:creationId xmlns:a16="http://schemas.microsoft.com/office/drawing/2014/main" id="{F72BA6D2-2476-40E4-A66D-DD27274E1607}"/>
              </a:ext>
            </a:extLst>
          </p:cNvPr>
          <p:cNvSpPr>
            <a:spLocks noGrp="1"/>
          </p:cNvSpPr>
          <p:nvPr>
            <p:ph type="sldNum" sz="quarter" idx="12"/>
          </p:nvPr>
        </p:nvSpPr>
        <p:spPr>
          <a:xfrm>
            <a:off x="6705600" y="6375247"/>
            <a:ext cx="2057400" cy="365125"/>
          </a:xfrm>
          <a:prstGeom prst="rect">
            <a:avLst/>
          </a:prstGeom>
        </p:spPr>
        <p:txBody>
          <a:bodyPr/>
          <a:lstStyle>
            <a:lvl1pPr algn="r">
              <a:defRPr sz="1100" b="1">
                <a:solidFill>
                  <a:srgbClr val="414042"/>
                </a:solidFill>
                <a:latin typeface="Barlow" panose="00000500000000000000" pitchFamily="2"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97B734B-BE99-4B13-8B3B-73BDADC290B3}" type="slidenum">
              <a:rPr kumimoji="0" lang="en-US" sz="1100" b="1" i="0" u="none" strike="noStrike" kern="1200" cap="none" spc="0" normalizeH="0" baseline="0" noProof="0" smtClean="0">
                <a:ln>
                  <a:noFill/>
                </a:ln>
                <a:solidFill>
                  <a:srgbClr val="414042"/>
                </a:solidFill>
                <a:effectLst/>
                <a:uLnTx/>
                <a:uFillTx/>
                <a:latin typeface="Barlow"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100" b="1" i="0" u="none" strike="noStrike" kern="1200" cap="none" spc="0" normalizeH="0" baseline="0" noProof="0">
              <a:ln>
                <a:noFill/>
              </a:ln>
              <a:solidFill>
                <a:srgbClr val="414042"/>
              </a:solidFill>
              <a:effectLst/>
              <a:uLnTx/>
              <a:uFillTx/>
              <a:latin typeface="Barlow" panose="00000500000000000000" pitchFamily="2" charset="0"/>
              <a:ea typeface="+mn-ea"/>
              <a:cs typeface="+mn-cs"/>
            </a:endParaRPr>
          </a:p>
        </p:txBody>
      </p:sp>
    </p:spTree>
    <p:extLst>
      <p:ext uri="{BB962C8B-B14F-4D97-AF65-F5344CB8AC3E}">
        <p14:creationId xmlns:p14="http://schemas.microsoft.com/office/powerpoint/2010/main" val="23507713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02F16F9-0614-4A1D-A0F9-7C029983CC24}"/>
              </a:ext>
            </a:extLst>
          </p:cNvPr>
          <p:cNvSpPr>
            <a:spLocks noGrp="1"/>
          </p:cNvSpPr>
          <p:nvPr>
            <p:ph type="title" orient="vert"/>
          </p:nvPr>
        </p:nvSpPr>
        <p:spPr>
          <a:xfrm>
            <a:off x="6543675" y="365125"/>
            <a:ext cx="1971675" cy="5811838"/>
          </a:xfrm>
        </p:spPr>
        <p:txBody>
          <a:bodyPr vert="eaVert">
            <a:normAutofit/>
          </a:bodyPr>
          <a:lstStyle>
            <a:lvl1pPr>
              <a:defRPr sz="3300">
                <a:latin typeface="Barlow ExtraBold" panose="00000900000000000000" pitchFamily="2" charset="0"/>
              </a:defRPr>
            </a:lvl1pPr>
          </a:lstStyle>
          <a:p>
            <a:r>
              <a:rPr lang="en-US"/>
              <a:t>Click to edit Master title style</a:t>
            </a:r>
          </a:p>
        </p:txBody>
      </p:sp>
      <p:sp>
        <p:nvSpPr>
          <p:cNvPr id="3" name="Vertical Text Placeholder 2">
            <a:extLst>
              <a:ext uri="{FF2B5EF4-FFF2-40B4-BE49-F238E27FC236}">
                <a16:creationId xmlns:a16="http://schemas.microsoft.com/office/drawing/2014/main" id="{4F741DC0-892E-42D6-AEDA-8A9B90E986AE}"/>
              </a:ext>
            </a:extLst>
          </p:cNvPr>
          <p:cNvSpPr>
            <a:spLocks noGrp="1"/>
          </p:cNvSpPr>
          <p:nvPr>
            <p:ph type="body" orient="vert" idx="1"/>
          </p:nvPr>
        </p:nvSpPr>
        <p:spPr>
          <a:xfrm>
            <a:off x="628650" y="365125"/>
            <a:ext cx="5800725" cy="5811838"/>
          </a:xfrm>
        </p:spPr>
        <p:txBody>
          <a:bodyPr vert="eaVert"/>
          <a:lstStyle>
            <a:lvl1pPr>
              <a:defRPr sz="2100"/>
            </a:lvl1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9" descr="css_RED_mac-[Converted]">
            <a:extLst>
              <a:ext uri="{FF2B5EF4-FFF2-40B4-BE49-F238E27FC236}">
                <a16:creationId xmlns:a16="http://schemas.microsoft.com/office/drawing/2014/main" id="{09611216-C6DD-4F2E-A874-968EC062D04F}"/>
              </a:ext>
            </a:extLst>
          </p:cNvPr>
          <p:cNvPicPr>
            <a:picLocks noChangeAspect="1" noChangeArrowheads="1"/>
          </p:cNvPicPr>
          <p:nvPr userDrawn="1"/>
        </p:nvPicPr>
        <p:blipFill>
          <a:blip r:embed="rId2" cstate="print"/>
          <a:srcRect/>
          <a:stretch>
            <a:fillRect/>
          </a:stretch>
        </p:blipFill>
        <p:spPr bwMode="auto">
          <a:xfrm>
            <a:off x="533400" y="6248400"/>
            <a:ext cx="1076325" cy="495300"/>
          </a:xfrm>
          <a:prstGeom prst="rect">
            <a:avLst/>
          </a:prstGeom>
          <a:noFill/>
          <a:ln w="9525">
            <a:noFill/>
            <a:miter lim="800000"/>
            <a:headEnd/>
            <a:tailEnd/>
          </a:ln>
        </p:spPr>
      </p:pic>
      <p:sp>
        <p:nvSpPr>
          <p:cNvPr id="10" name="Right Triangle 9">
            <a:extLst>
              <a:ext uri="{FF2B5EF4-FFF2-40B4-BE49-F238E27FC236}">
                <a16:creationId xmlns:a16="http://schemas.microsoft.com/office/drawing/2014/main" id="{4DA9F28A-5DE6-4EFC-AFBC-2B7ECA63C419}"/>
              </a:ext>
            </a:extLst>
          </p:cNvPr>
          <p:cNvSpPr/>
          <p:nvPr userDrawn="1"/>
        </p:nvSpPr>
        <p:spPr>
          <a:xfrm rot="10800000" flipV="1">
            <a:off x="7696200" y="5562600"/>
            <a:ext cx="1447800" cy="1295400"/>
          </a:xfrm>
          <a:prstGeom prst="rtTriangle">
            <a:avLst/>
          </a:prstGeom>
          <a:solidFill>
            <a:srgbClr val="414042">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14042"/>
              </a:solidFill>
              <a:effectLst/>
              <a:uLnTx/>
              <a:uFillTx/>
              <a:latin typeface="Calibri" panose="020F0502020204030204"/>
              <a:ea typeface="+mn-ea"/>
              <a:cs typeface="+mn-cs"/>
            </a:endParaRPr>
          </a:p>
        </p:txBody>
      </p:sp>
      <p:sp>
        <p:nvSpPr>
          <p:cNvPr id="11" name="Right Triangle 10">
            <a:extLst>
              <a:ext uri="{FF2B5EF4-FFF2-40B4-BE49-F238E27FC236}">
                <a16:creationId xmlns:a16="http://schemas.microsoft.com/office/drawing/2014/main" id="{93ECDE7E-ED59-40A3-BBCB-F0E4DE783D21}"/>
              </a:ext>
            </a:extLst>
          </p:cNvPr>
          <p:cNvSpPr/>
          <p:nvPr userDrawn="1"/>
        </p:nvSpPr>
        <p:spPr>
          <a:xfrm rot="5400000">
            <a:off x="36270" y="-36270"/>
            <a:ext cx="1222860" cy="1295402"/>
          </a:xfrm>
          <a:prstGeom prst="rtTriangle">
            <a:avLst/>
          </a:prstGeom>
          <a:solidFill>
            <a:srgbClr val="056839">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413A1A57-BCB8-4BF4-BFB6-5D5F4666609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05000" y="6256750"/>
            <a:ext cx="2285999" cy="498695"/>
          </a:xfrm>
          <a:prstGeom prst="rect">
            <a:avLst/>
          </a:prstGeom>
        </p:spPr>
      </p:pic>
      <p:sp>
        <p:nvSpPr>
          <p:cNvPr id="13" name="Slide Number Placeholder 5">
            <a:extLst>
              <a:ext uri="{FF2B5EF4-FFF2-40B4-BE49-F238E27FC236}">
                <a16:creationId xmlns:a16="http://schemas.microsoft.com/office/drawing/2014/main" id="{6329D740-EF81-4E0B-80B2-138075A52AF1}"/>
              </a:ext>
            </a:extLst>
          </p:cNvPr>
          <p:cNvSpPr>
            <a:spLocks noGrp="1"/>
          </p:cNvSpPr>
          <p:nvPr>
            <p:ph type="sldNum" sz="quarter" idx="12"/>
          </p:nvPr>
        </p:nvSpPr>
        <p:spPr>
          <a:xfrm>
            <a:off x="6705600" y="6375247"/>
            <a:ext cx="2057400" cy="365125"/>
          </a:xfrm>
          <a:prstGeom prst="rect">
            <a:avLst/>
          </a:prstGeom>
        </p:spPr>
        <p:txBody>
          <a:bodyPr/>
          <a:lstStyle>
            <a:lvl1pPr algn="r">
              <a:defRPr sz="1100" b="1">
                <a:solidFill>
                  <a:srgbClr val="414042"/>
                </a:solidFill>
                <a:latin typeface="Barlow" panose="00000500000000000000" pitchFamily="2"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97B734B-BE99-4B13-8B3B-73BDADC290B3}" type="slidenum">
              <a:rPr kumimoji="0" lang="en-US" sz="1100" b="1" i="0" u="none" strike="noStrike" kern="1200" cap="none" spc="0" normalizeH="0" baseline="0" noProof="0" smtClean="0">
                <a:ln>
                  <a:noFill/>
                </a:ln>
                <a:solidFill>
                  <a:srgbClr val="414042"/>
                </a:solidFill>
                <a:effectLst/>
                <a:uLnTx/>
                <a:uFillTx/>
                <a:latin typeface="Barlow"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100" b="1" i="0" u="none" strike="noStrike" kern="1200" cap="none" spc="0" normalizeH="0" baseline="0" noProof="0">
              <a:ln>
                <a:noFill/>
              </a:ln>
              <a:solidFill>
                <a:srgbClr val="414042"/>
              </a:solidFill>
              <a:effectLst/>
              <a:uLnTx/>
              <a:uFillTx/>
              <a:latin typeface="Barlow" panose="00000500000000000000" pitchFamily="2" charset="0"/>
              <a:ea typeface="+mn-ea"/>
              <a:cs typeface="+mn-cs"/>
            </a:endParaRPr>
          </a:p>
        </p:txBody>
      </p:sp>
    </p:spTree>
    <p:extLst>
      <p:ext uri="{BB962C8B-B14F-4D97-AF65-F5344CB8AC3E}">
        <p14:creationId xmlns:p14="http://schemas.microsoft.com/office/powerpoint/2010/main" val="9643928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1BB53-4840-49D5-9C22-329B1E78F8A0}"/>
              </a:ext>
            </a:extLst>
          </p:cNvPr>
          <p:cNvSpPr>
            <a:spLocks noGrp="1"/>
          </p:cNvSpPr>
          <p:nvPr>
            <p:ph type="ctrTitle"/>
          </p:nvPr>
        </p:nvSpPr>
        <p:spPr>
          <a:xfrm>
            <a:off x="1143000" y="1122363"/>
            <a:ext cx="6858000" cy="2387600"/>
          </a:xfrm>
        </p:spPr>
        <p:txBody>
          <a:bodyPr anchor="b">
            <a:normAutofit/>
          </a:bodyPr>
          <a:lstStyle>
            <a:lvl1pPr algn="ctr">
              <a:defRPr sz="4400" b="1">
                <a:solidFill>
                  <a:srgbClr val="05692F"/>
                </a:solidFill>
                <a:latin typeface="Barlow ExtraBold" panose="00000900000000000000" pitchFamily="2" charset="0"/>
              </a:defRPr>
            </a:lvl1pPr>
          </a:lstStyle>
          <a:p>
            <a:r>
              <a:rPr lang="en-US"/>
              <a:t>Click to edit Master title style</a:t>
            </a:r>
          </a:p>
        </p:txBody>
      </p:sp>
      <p:sp>
        <p:nvSpPr>
          <p:cNvPr id="3" name="Subtitle 2">
            <a:extLst>
              <a:ext uri="{FF2B5EF4-FFF2-40B4-BE49-F238E27FC236}">
                <a16:creationId xmlns:a16="http://schemas.microsoft.com/office/drawing/2014/main" id="{A9F33A25-52F4-4264-B9E0-41C9F3DE7238}"/>
              </a:ext>
            </a:extLst>
          </p:cNvPr>
          <p:cNvSpPr>
            <a:spLocks noGrp="1"/>
          </p:cNvSpPr>
          <p:nvPr>
            <p:ph type="subTitle" idx="1"/>
          </p:nvPr>
        </p:nvSpPr>
        <p:spPr>
          <a:xfrm>
            <a:off x="1143000" y="3602038"/>
            <a:ext cx="6858000" cy="1655762"/>
          </a:xfrm>
        </p:spPr>
        <p:txBody>
          <a:bodyPr>
            <a:normAutofit/>
          </a:bodyPr>
          <a:lstStyle>
            <a:lvl1pPr marL="0" indent="0" algn="ctr">
              <a:buNone/>
              <a:defRPr sz="2000" b="1">
                <a:latin typeface="Barlow" panose="00000500000000000000" pitchFamily="2"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6" name="Slide Number Placeholder 5">
            <a:extLst>
              <a:ext uri="{FF2B5EF4-FFF2-40B4-BE49-F238E27FC236}">
                <a16:creationId xmlns:a16="http://schemas.microsoft.com/office/drawing/2014/main" id="{D923493E-2F5D-46E4-B45B-B35B832DCC31}"/>
              </a:ext>
            </a:extLst>
          </p:cNvPr>
          <p:cNvSpPr>
            <a:spLocks noGrp="1"/>
          </p:cNvSpPr>
          <p:nvPr>
            <p:ph type="sldNum" sz="quarter" idx="12"/>
          </p:nvPr>
        </p:nvSpPr>
        <p:spPr>
          <a:xfrm>
            <a:off x="6705600" y="6375247"/>
            <a:ext cx="2057400" cy="365125"/>
          </a:xfrm>
          <a:prstGeom prst="rect">
            <a:avLst/>
          </a:prstGeom>
        </p:spPr>
        <p:txBody>
          <a:bodyPr/>
          <a:lstStyle>
            <a:lvl1pPr algn="r">
              <a:defRPr sz="1100" b="1">
                <a:solidFill>
                  <a:srgbClr val="414042"/>
                </a:solidFill>
                <a:latin typeface="Barlow" panose="00000500000000000000" pitchFamily="2"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97B734B-BE99-4B13-8B3B-73BDADC290B3}" type="slidenum">
              <a:rPr kumimoji="0" lang="en-US" sz="1100" b="1" i="0" u="none" strike="noStrike" kern="1200" cap="none" spc="0" normalizeH="0" baseline="0" noProof="0" smtClean="0">
                <a:ln>
                  <a:noFill/>
                </a:ln>
                <a:solidFill>
                  <a:srgbClr val="414042"/>
                </a:solidFill>
                <a:effectLst/>
                <a:uLnTx/>
                <a:uFillTx/>
                <a:latin typeface="Barlow"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100" b="1" i="0" u="none" strike="noStrike" kern="1200" cap="none" spc="0" normalizeH="0" baseline="0" noProof="0">
              <a:ln>
                <a:noFill/>
              </a:ln>
              <a:solidFill>
                <a:srgbClr val="414042"/>
              </a:solidFill>
              <a:effectLst/>
              <a:uLnTx/>
              <a:uFillTx/>
              <a:latin typeface="Barlow" panose="00000500000000000000" pitchFamily="2" charset="0"/>
              <a:ea typeface="+mn-ea"/>
              <a:cs typeface="+mn-cs"/>
            </a:endParaRPr>
          </a:p>
        </p:txBody>
      </p:sp>
      <p:pic>
        <p:nvPicPr>
          <p:cNvPr id="8" name="Picture 9" descr="css_RED_mac-[Converted]">
            <a:extLst>
              <a:ext uri="{FF2B5EF4-FFF2-40B4-BE49-F238E27FC236}">
                <a16:creationId xmlns:a16="http://schemas.microsoft.com/office/drawing/2014/main" id="{FD22407D-576B-4DFF-842A-E036C00D0484}"/>
              </a:ext>
            </a:extLst>
          </p:cNvPr>
          <p:cNvPicPr>
            <a:picLocks noChangeAspect="1" noChangeArrowheads="1"/>
          </p:cNvPicPr>
          <p:nvPr userDrawn="1"/>
        </p:nvPicPr>
        <p:blipFill>
          <a:blip r:embed="rId2" cstate="print"/>
          <a:srcRect/>
          <a:stretch>
            <a:fillRect/>
          </a:stretch>
        </p:blipFill>
        <p:spPr bwMode="auto">
          <a:xfrm>
            <a:off x="533400" y="6248400"/>
            <a:ext cx="1076325" cy="495300"/>
          </a:xfrm>
          <a:prstGeom prst="rect">
            <a:avLst/>
          </a:prstGeom>
          <a:noFill/>
          <a:ln w="9525">
            <a:noFill/>
            <a:miter lim="800000"/>
            <a:headEnd/>
            <a:tailEnd/>
          </a:ln>
        </p:spPr>
      </p:pic>
      <p:sp>
        <p:nvSpPr>
          <p:cNvPr id="11" name="Right Triangle 10">
            <a:extLst>
              <a:ext uri="{FF2B5EF4-FFF2-40B4-BE49-F238E27FC236}">
                <a16:creationId xmlns:a16="http://schemas.microsoft.com/office/drawing/2014/main" id="{E34FC8C8-F809-4F9F-83ED-92F6F88F2A6B}"/>
              </a:ext>
            </a:extLst>
          </p:cNvPr>
          <p:cNvSpPr/>
          <p:nvPr userDrawn="1"/>
        </p:nvSpPr>
        <p:spPr>
          <a:xfrm rot="5400000">
            <a:off x="36270" y="-36270"/>
            <a:ext cx="1222860" cy="1295402"/>
          </a:xfrm>
          <a:prstGeom prst="rtTriangle">
            <a:avLst/>
          </a:prstGeom>
          <a:solidFill>
            <a:srgbClr val="056839">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ight Triangle 11">
            <a:extLst>
              <a:ext uri="{FF2B5EF4-FFF2-40B4-BE49-F238E27FC236}">
                <a16:creationId xmlns:a16="http://schemas.microsoft.com/office/drawing/2014/main" id="{8E9E2D5E-DD48-4F70-B954-D675F89EEFD7}"/>
              </a:ext>
            </a:extLst>
          </p:cNvPr>
          <p:cNvSpPr/>
          <p:nvPr userDrawn="1"/>
        </p:nvSpPr>
        <p:spPr>
          <a:xfrm rot="10800000" flipV="1">
            <a:off x="7581900" y="5570960"/>
            <a:ext cx="1562100" cy="1295400"/>
          </a:xfrm>
          <a:prstGeom prst="rtTriangle">
            <a:avLst/>
          </a:prstGeom>
          <a:solidFill>
            <a:srgbClr val="414042">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14042"/>
              </a:solidFill>
              <a:effectLst/>
              <a:uLnTx/>
              <a:uFillTx/>
              <a:latin typeface="Calibri" panose="020F0502020204030204"/>
              <a:ea typeface="+mn-ea"/>
              <a:cs typeface="+mn-cs"/>
            </a:endParaRPr>
          </a:p>
        </p:txBody>
      </p:sp>
      <p:pic>
        <p:nvPicPr>
          <p:cNvPr id="14" name="Picture 13">
            <a:extLst>
              <a:ext uri="{FF2B5EF4-FFF2-40B4-BE49-F238E27FC236}">
                <a16:creationId xmlns:a16="http://schemas.microsoft.com/office/drawing/2014/main" id="{C5A4637E-4999-4224-BD4E-77FC6EF9A41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05000" y="6256750"/>
            <a:ext cx="2285999" cy="498695"/>
          </a:xfrm>
          <a:prstGeom prst="rect">
            <a:avLst/>
          </a:prstGeom>
        </p:spPr>
      </p:pic>
    </p:spTree>
    <p:extLst>
      <p:ext uri="{BB962C8B-B14F-4D97-AF65-F5344CB8AC3E}">
        <p14:creationId xmlns:p14="http://schemas.microsoft.com/office/powerpoint/2010/main" val="25401626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CA24A-6D2A-4663-B0CB-DAED436B7D35}"/>
              </a:ext>
            </a:extLst>
          </p:cNvPr>
          <p:cNvSpPr>
            <a:spLocks noGrp="1"/>
          </p:cNvSpPr>
          <p:nvPr>
            <p:ph type="title"/>
          </p:nvPr>
        </p:nvSpPr>
        <p:spPr>
          <a:xfrm>
            <a:off x="533400" y="228600"/>
            <a:ext cx="8077200" cy="1222861"/>
          </a:xfrm>
        </p:spPr>
        <p:txBody>
          <a:bodyPr anchor="b">
            <a:normAutofit/>
          </a:bodyPr>
          <a:lstStyle>
            <a:lvl1pPr>
              <a:defRPr sz="3000">
                <a:solidFill>
                  <a:schemeClr val="tx1"/>
                </a:solidFill>
                <a:latin typeface="Barlow" panose="00000500000000000000" pitchFamily="2" charset="0"/>
              </a:defRPr>
            </a:lvl1pPr>
          </a:lstStyle>
          <a:p>
            <a:r>
              <a:rPr lang="en-US"/>
              <a:t>Click to edit Master title style</a:t>
            </a:r>
          </a:p>
        </p:txBody>
      </p:sp>
      <p:sp>
        <p:nvSpPr>
          <p:cNvPr id="3" name="Content Placeholder 2">
            <a:extLst>
              <a:ext uri="{FF2B5EF4-FFF2-40B4-BE49-F238E27FC236}">
                <a16:creationId xmlns:a16="http://schemas.microsoft.com/office/drawing/2014/main" id="{03E64169-7CD1-438A-95C7-06A5D001A6CD}"/>
              </a:ext>
            </a:extLst>
          </p:cNvPr>
          <p:cNvSpPr>
            <a:spLocks noGrp="1"/>
          </p:cNvSpPr>
          <p:nvPr>
            <p:ph idx="1"/>
          </p:nvPr>
        </p:nvSpPr>
        <p:spPr>
          <a:xfrm>
            <a:off x="533400" y="1676400"/>
            <a:ext cx="8077200" cy="4500563"/>
          </a:xfrm>
        </p:spPr>
        <p:txBody>
          <a:bodyPr/>
          <a:lstStyle>
            <a:lvl1pPr marL="342900" indent="-342900">
              <a:lnSpc>
                <a:spcPct val="110000"/>
              </a:lnSpc>
              <a:spcAft>
                <a:spcPts val="600"/>
              </a:spcAft>
              <a:buFont typeface="Arial" panose="020B0604020202020204" pitchFamily="34" charset="0"/>
              <a:buChar char="•"/>
              <a:defRPr sz="2100"/>
            </a:lvl1pPr>
            <a:lvl2pPr>
              <a:lnSpc>
                <a:spcPct val="110000"/>
              </a:lnSpc>
              <a:spcAft>
                <a:spcPts val="600"/>
              </a:spcAft>
              <a:defRPr/>
            </a:lvl2pPr>
            <a:lvl3pPr>
              <a:lnSpc>
                <a:spcPct val="110000"/>
              </a:lnSpc>
              <a:spcAft>
                <a:spcPts val="600"/>
              </a:spcAft>
              <a:defRPr sz="1500"/>
            </a:lvl3pPr>
            <a:lvl4pPr>
              <a:lnSpc>
                <a:spcPct val="110000"/>
              </a:lnSpc>
              <a:spcAft>
                <a:spcPts val="600"/>
              </a:spcAft>
              <a:defRPr sz="1500"/>
            </a:lvl4pPr>
            <a:lvl5pPr>
              <a:lnSpc>
                <a:spcPct val="110000"/>
              </a:lnSpc>
              <a:spcAft>
                <a:spcPts val="600"/>
              </a:spcAft>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9" descr="css_RED_mac-[Converted]">
            <a:extLst>
              <a:ext uri="{FF2B5EF4-FFF2-40B4-BE49-F238E27FC236}">
                <a16:creationId xmlns:a16="http://schemas.microsoft.com/office/drawing/2014/main" id="{64DA1377-968B-4E03-8754-36BD35D57176}"/>
              </a:ext>
            </a:extLst>
          </p:cNvPr>
          <p:cNvPicPr>
            <a:picLocks noChangeAspect="1" noChangeArrowheads="1"/>
          </p:cNvPicPr>
          <p:nvPr userDrawn="1"/>
        </p:nvPicPr>
        <p:blipFill>
          <a:blip r:embed="rId2" cstate="print"/>
          <a:srcRect/>
          <a:stretch>
            <a:fillRect/>
          </a:stretch>
        </p:blipFill>
        <p:spPr bwMode="auto">
          <a:xfrm>
            <a:off x="533400" y="6248400"/>
            <a:ext cx="1076325" cy="495300"/>
          </a:xfrm>
          <a:prstGeom prst="rect">
            <a:avLst/>
          </a:prstGeom>
          <a:noFill/>
          <a:ln w="9525">
            <a:noFill/>
            <a:miter lim="800000"/>
            <a:headEnd/>
            <a:tailEnd/>
          </a:ln>
        </p:spPr>
      </p:pic>
      <p:sp>
        <p:nvSpPr>
          <p:cNvPr id="13" name="Right Triangle 12">
            <a:extLst>
              <a:ext uri="{FF2B5EF4-FFF2-40B4-BE49-F238E27FC236}">
                <a16:creationId xmlns:a16="http://schemas.microsoft.com/office/drawing/2014/main" id="{CF966F4A-3B56-4794-A0B0-CCB0CE315EAC}"/>
              </a:ext>
            </a:extLst>
          </p:cNvPr>
          <p:cNvSpPr/>
          <p:nvPr userDrawn="1"/>
        </p:nvSpPr>
        <p:spPr>
          <a:xfrm rot="10800000" flipV="1">
            <a:off x="7696200" y="5562600"/>
            <a:ext cx="1447800" cy="1295400"/>
          </a:xfrm>
          <a:prstGeom prst="rtTriangle">
            <a:avLst/>
          </a:prstGeom>
          <a:solidFill>
            <a:srgbClr val="414042">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14042"/>
              </a:solidFill>
              <a:effectLst/>
              <a:uLnTx/>
              <a:uFillTx/>
              <a:latin typeface="Calibri" panose="020F0502020204030204"/>
              <a:ea typeface="+mn-ea"/>
              <a:cs typeface="+mn-cs"/>
            </a:endParaRPr>
          </a:p>
        </p:txBody>
      </p:sp>
      <p:sp>
        <p:nvSpPr>
          <p:cNvPr id="16" name="Right Triangle 15">
            <a:extLst>
              <a:ext uri="{FF2B5EF4-FFF2-40B4-BE49-F238E27FC236}">
                <a16:creationId xmlns:a16="http://schemas.microsoft.com/office/drawing/2014/main" id="{DFF36ED0-E2C6-40A6-BB09-554E3A841E6A}"/>
              </a:ext>
            </a:extLst>
          </p:cNvPr>
          <p:cNvSpPr/>
          <p:nvPr userDrawn="1"/>
        </p:nvSpPr>
        <p:spPr>
          <a:xfrm rot="5400000">
            <a:off x="36270" y="-36270"/>
            <a:ext cx="1222860" cy="1295402"/>
          </a:xfrm>
          <a:prstGeom prst="rtTriangle">
            <a:avLst/>
          </a:prstGeom>
          <a:solidFill>
            <a:srgbClr val="056839">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7" name="Picture 16">
            <a:extLst>
              <a:ext uri="{FF2B5EF4-FFF2-40B4-BE49-F238E27FC236}">
                <a16:creationId xmlns:a16="http://schemas.microsoft.com/office/drawing/2014/main" id="{A8B9EAAB-7741-4BEA-B027-F1F8DFA98CC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05000" y="6256750"/>
            <a:ext cx="2285999" cy="498695"/>
          </a:xfrm>
          <a:prstGeom prst="rect">
            <a:avLst/>
          </a:prstGeom>
        </p:spPr>
      </p:pic>
      <p:sp>
        <p:nvSpPr>
          <p:cNvPr id="18" name="Slide Number Placeholder 5">
            <a:extLst>
              <a:ext uri="{FF2B5EF4-FFF2-40B4-BE49-F238E27FC236}">
                <a16:creationId xmlns:a16="http://schemas.microsoft.com/office/drawing/2014/main" id="{9168A54F-AE6E-46A5-BDC6-E8D8818C9211}"/>
              </a:ext>
            </a:extLst>
          </p:cNvPr>
          <p:cNvSpPr>
            <a:spLocks noGrp="1"/>
          </p:cNvSpPr>
          <p:nvPr>
            <p:ph type="sldNum" sz="quarter" idx="12"/>
          </p:nvPr>
        </p:nvSpPr>
        <p:spPr>
          <a:xfrm>
            <a:off x="6705600" y="6375247"/>
            <a:ext cx="2057400" cy="365125"/>
          </a:xfrm>
          <a:prstGeom prst="rect">
            <a:avLst/>
          </a:prstGeom>
        </p:spPr>
        <p:txBody>
          <a:bodyPr/>
          <a:lstStyle>
            <a:lvl1pPr algn="r">
              <a:defRPr sz="1100" b="1">
                <a:solidFill>
                  <a:srgbClr val="414042"/>
                </a:solidFill>
                <a:latin typeface="Barlow" panose="00000500000000000000" pitchFamily="2"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97B734B-BE99-4B13-8B3B-73BDADC290B3}" type="slidenum">
              <a:rPr kumimoji="0" lang="en-US" sz="1100" b="1" i="0" u="none" strike="noStrike" kern="1200" cap="none" spc="0" normalizeH="0" baseline="0" noProof="0" smtClean="0">
                <a:ln>
                  <a:noFill/>
                </a:ln>
                <a:solidFill>
                  <a:srgbClr val="414042"/>
                </a:solidFill>
                <a:effectLst/>
                <a:uLnTx/>
                <a:uFillTx/>
                <a:latin typeface="Barlow"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100" b="1" i="0" u="none" strike="noStrike" kern="1200" cap="none" spc="0" normalizeH="0" baseline="0" noProof="0">
              <a:ln>
                <a:noFill/>
              </a:ln>
              <a:solidFill>
                <a:srgbClr val="414042"/>
              </a:solidFill>
              <a:effectLst/>
              <a:uLnTx/>
              <a:uFillTx/>
              <a:latin typeface="Barlow" panose="00000500000000000000" pitchFamily="2" charset="0"/>
              <a:ea typeface="+mn-ea"/>
              <a:cs typeface="+mn-cs"/>
            </a:endParaRPr>
          </a:p>
        </p:txBody>
      </p:sp>
    </p:spTree>
    <p:extLst>
      <p:ext uri="{BB962C8B-B14F-4D97-AF65-F5344CB8AC3E}">
        <p14:creationId xmlns:p14="http://schemas.microsoft.com/office/powerpoint/2010/main" val="1530153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F13EA-D16D-4362-B533-E50F36584646}"/>
              </a:ext>
            </a:extLst>
          </p:cNvPr>
          <p:cNvSpPr>
            <a:spLocks noGrp="1"/>
          </p:cNvSpPr>
          <p:nvPr>
            <p:ph type="title"/>
          </p:nvPr>
        </p:nvSpPr>
        <p:spPr>
          <a:xfrm>
            <a:off x="623888" y="1709739"/>
            <a:ext cx="7886700" cy="2852737"/>
          </a:xfrm>
        </p:spPr>
        <p:txBody>
          <a:bodyPr anchor="b">
            <a:normAutofit/>
          </a:bodyPr>
          <a:lstStyle>
            <a:lvl1pPr>
              <a:defRPr sz="3600">
                <a:solidFill>
                  <a:srgbClr val="05692F"/>
                </a:solidFill>
                <a:latin typeface="Barlow ExtraBold" panose="00000900000000000000" pitchFamily="2" charset="0"/>
              </a:defRPr>
            </a:lvl1pPr>
          </a:lstStyle>
          <a:p>
            <a:r>
              <a:rPr lang="en-US"/>
              <a:t>Click to edit Master title style</a:t>
            </a:r>
          </a:p>
        </p:txBody>
      </p:sp>
      <p:sp>
        <p:nvSpPr>
          <p:cNvPr id="3" name="Text Placeholder 2">
            <a:extLst>
              <a:ext uri="{FF2B5EF4-FFF2-40B4-BE49-F238E27FC236}">
                <a16:creationId xmlns:a16="http://schemas.microsoft.com/office/drawing/2014/main" id="{180F0287-469D-47DA-A68C-A4D437C3220A}"/>
              </a:ext>
            </a:extLst>
          </p:cNvPr>
          <p:cNvSpPr>
            <a:spLocks noGrp="1"/>
          </p:cNvSpPr>
          <p:nvPr>
            <p:ph type="body" idx="1"/>
          </p:nvPr>
        </p:nvSpPr>
        <p:spPr>
          <a:xfrm>
            <a:off x="623888" y="4589464"/>
            <a:ext cx="7886700" cy="1500187"/>
          </a:xfrm>
        </p:spPr>
        <p:txBody>
          <a:bodyPr>
            <a:normAutofit/>
          </a:bodyPr>
          <a:lstStyle>
            <a:lvl1pPr marL="0" indent="0">
              <a:buNone/>
              <a:defRPr sz="2000" b="1">
                <a:solidFill>
                  <a:srgbClr val="414042"/>
                </a:solidFill>
                <a:latin typeface="Barlow" panose="00000500000000000000" pitchFamily="2"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pic>
        <p:nvPicPr>
          <p:cNvPr id="8" name="Picture 9" descr="css_RED_mac-[Converted]">
            <a:extLst>
              <a:ext uri="{FF2B5EF4-FFF2-40B4-BE49-F238E27FC236}">
                <a16:creationId xmlns:a16="http://schemas.microsoft.com/office/drawing/2014/main" id="{1C08A43A-8A20-4FEF-B69F-BF1028C0D71D}"/>
              </a:ext>
            </a:extLst>
          </p:cNvPr>
          <p:cNvPicPr>
            <a:picLocks noChangeAspect="1" noChangeArrowheads="1"/>
          </p:cNvPicPr>
          <p:nvPr userDrawn="1"/>
        </p:nvPicPr>
        <p:blipFill>
          <a:blip r:embed="rId2" cstate="print"/>
          <a:srcRect/>
          <a:stretch>
            <a:fillRect/>
          </a:stretch>
        </p:blipFill>
        <p:spPr bwMode="auto">
          <a:xfrm>
            <a:off x="533400" y="6248400"/>
            <a:ext cx="1076325" cy="495300"/>
          </a:xfrm>
          <a:prstGeom prst="rect">
            <a:avLst/>
          </a:prstGeom>
          <a:noFill/>
          <a:ln w="9525">
            <a:noFill/>
            <a:miter lim="800000"/>
            <a:headEnd/>
            <a:tailEnd/>
          </a:ln>
        </p:spPr>
      </p:pic>
      <p:sp>
        <p:nvSpPr>
          <p:cNvPr id="10" name="Right Triangle 9">
            <a:extLst>
              <a:ext uri="{FF2B5EF4-FFF2-40B4-BE49-F238E27FC236}">
                <a16:creationId xmlns:a16="http://schemas.microsoft.com/office/drawing/2014/main" id="{AFFD2363-731F-4F04-A54E-220A15B5CEF8}"/>
              </a:ext>
            </a:extLst>
          </p:cNvPr>
          <p:cNvSpPr/>
          <p:nvPr userDrawn="1"/>
        </p:nvSpPr>
        <p:spPr>
          <a:xfrm rot="10800000" flipV="1">
            <a:off x="7696200" y="5562600"/>
            <a:ext cx="1447800" cy="1295400"/>
          </a:xfrm>
          <a:prstGeom prst="rtTriangle">
            <a:avLst/>
          </a:prstGeom>
          <a:solidFill>
            <a:srgbClr val="414042">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14042"/>
              </a:solidFill>
              <a:effectLst/>
              <a:uLnTx/>
              <a:uFillTx/>
              <a:latin typeface="Calibri" panose="020F0502020204030204"/>
              <a:ea typeface="+mn-ea"/>
              <a:cs typeface="+mn-cs"/>
            </a:endParaRPr>
          </a:p>
        </p:txBody>
      </p:sp>
      <p:sp>
        <p:nvSpPr>
          <p:cNvPr id="12" name="Right Triangle 11">
            <a:extLst>
              <a:ext uri="{FF2B5EF4-FFF2-40B4-BE49-F238E27FC236}">
                <a16:creationId xmlns:a16="http://schemas.microsoft.com/office/drawing/2014/main" id="{A3F692E3-8001-4543-9C53-E902717F23E2}"/>
              </a:ext>
            </a:extLst>
          </p:cNvPr>
          <p:cNvSpPr/>
          <p:nvPr userDrawn="1"/>
        </p:nvSpPr>
        <p:spPr>
          <a:xfrm rot="5400000">
            <a:off x="114299" y="-114300"/>
            <a:ext cx="3124200" cy="3352802"/>
          </a:xfrm>
          <a:prstGeom prst="rtTriangle">
            <a:avLst/>
          </a:prstGeom>
          <a:solidFill>
            <a:srgbClr val="056839">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12">
            <a:extLst>
              <a:ext uri="{FF2B5EF4-FFF2-40B4-BE49-F238E27FC236}">
                <a16:creationId xmlns:a16="http://schemas.microsoft.com/office/drawing/2014/main" id="{987C1FC6-AC03-4FD4-84AF-55E669CC2BD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05000" y="6256750"/>
            <a:ext cx="2285999" cy="498695"/>
          </a:xfrm>
          <a:prstGeom prst="rect">
            <a:avLst/>
          </a:prstGeom>
        </p:spPr>
      </p:pic>
      <p:sp>
        <p:nvSpPr>
          <p:cNvPr id="14" name="Slide Number Placeholder 5">
            <a:extLst>
              <a:ext uri="{FF2B5EF4-FFF2-40B4-BE49-F238E27FC236}">
                <a16:creationId xmlns:a16="http://schemas.microsoft.com/office/drawing/2014/main" id="{011A2AE2-CA6C-4D91-9B36-05272E95536A}"/>
              </a:ext>
            </a:extLst>
          </p:cNvPr>
          <p:cNvSpPr>
            <a:spLocks noGrp="1"/>
          </p:cNvSpPr>
          <p:nvPr>
            <p:ph type="sldNum" sz="quarter" idx="12"/>
          </p:nvPr>
        </p:nvSpPr>
        <p:spPr>
          <a:xfrm>
            <a:off x="6705600" y="6375247"/>
            <a:ext cx="2057400" cy="365125"/>
          </a:xfrm>
          <a:prstGeom prst="rect">
            <a:avLst/>
          </a:prstGeom>
        </p:spPr>
        <p:txBody>
          <a:bodyPr/>
          <a:lstStyle>
            <a:lvl1pPr algn="r">
              <a:defRPr sz="1100" b="1">
                <a:solidFill>
                  <a:srgbClr val="414042"/>
                </a:solidFill>
                <a:latin typeface="Barlow" panose="00000500000000000000" pitchFamily="2"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97B734B-BE99-4B13-8B3B-73BDADC290B3}" type="slidenum">
              <a:rPr kumimoji="0" lang="en-US" sz="1100" b="1" i="0" u="none" strike="noStrike" kern="1200" cap="none" spc="0" normalizeH="0" baseline="0" noProof="0" smtClean="0">
                <a:ln>
                  <a:noFill/>
                </a:ln>
                <a:solidFill>
                  <a:srgbClr val="414042"/>
                </a:solidFill>
                <a:effectLst/>
                <a:uLnTx/>
                <a:uFillTx/>
                <a:latin typeface="Barlow"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100" b="1" i="0" u="none" strike="noStrike" kern="1200" cap="none" spc="0" normalizeH="0" baseline="0" noProof="0">
              <a:ln>
                <a:noFill/>
              </a:ln>
              <a:solidFill>
                <a:srgbClr val="414042"/>
              </a:solidFill>
              <a:effectLst/>
              <a:uLnTx/>
              <a:uFillTx/>
              <a:latin typeface="Barlow" panose="00000500000000000000" pitchFamily="2" charset="0"/>
              <a:ea typeface="+mn-ea"/>
              <a:cs typeface="+mn-cs"/>
            </a:endParaRPr>
          </a:p>
        </p:txBody>
      </p:sp>
    </p:spTree>
    <p:extLst>
      <p:ext uri="{BB962C8B-B14F-4D97-AF65-F5344CB8AC3E}">
        <p14:creationId xmlns:p14="http://schemas.microsoft.com/office/powerpoint/2010/main" val="41065785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FE40A-2054-4580-A11D-80EA00148833}"/>
              </a:ext>
            </a:extLst>
          </p:cNvPr>
          <p:cNvSpPr>
            <a:spLocks noGrp="1"/>
          </p:cNvSpPr>
          <p:nvPr>
            <p:ph type="title"/>
          </p:nvPr>
        </p:nvSpPr>
        <p:spPr/>
        <p:txBody>
          <a:bodyPr anchor="b">
            <a:normAutofit/>
          </a:bodyPr>
          <a:lstStyle>
            <a:lvl1pPr>
              <a:defRPr sz="3000">
                <a:solidFill>
                  <a:srgbClr val="05692F"/>
                </a:solidFill>
                <a:latin typeface="Barlow ExtraBold" panose="00000900000000000000" pitchFamily="2" charset="0"/>
              </a:defRPr>
            </a:lvl1pPr>
          </a:lstStyle>
          <a:p>
            <a:r>
              <a:rPr lang="en-US"/>
              <a:t>Click to edit Master title style</a:t>
            </a:r>
          </a:p>
        </p:txBody>
      </p:sp>
      <p:sp>
        <p:nvSpPr>
          <p:cNvPr id="3" name="Content Placeholder 2">
            <a:extLst>
              <a:ext uri="{FF2B5EF4-FFF2-40B4-BE49-F238E27FC236}">
                <a16:creationId xmlns:a16="http://schemas.microsoft.com/office/drawing/2014/main" id="{6E440AAA-6E9D-4F2A-9617-BB11AB89B6D5}"/>
              </a:ext>
            </a:extLst>
          </p:cNvPr>
          <p:cNvSpPr>
            <a:spLocks noGrp="1"/>
          </p:cNvSpPr>
          <p:nvPr>
            <p:ph sz="half" idx="1"/>
          </p:nvPr>
        </p:nvSpPr>
        <p:spPr>
          <a:xfrm>
            <a:off x="628650" y="1825625"/>
            <a:ext cx="3886200" cy="4351338"/>
          </a:xfrm>
        </p:spPr>
        <p:txBody>
          <a:bodyPr/>
          <a:lstStyle>
            <a:lvl1pPr>
              <a:defRPr sz="2100"/>
            </a:lvl1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1ED81C7-F69D-4814-A770-CEB75FC06498}"/>
              </a:ext>
            </a:extLst>
          </p:cNvPr>
          <p:cNvSpPr>
            <a:spLocks noGrp="1"/>
          </p:cNvSpPr>
          <p:nvPr>
            <p:ph sz="half" idx="2"/>
          </p:nvPr>
        </p:nvSpPr>
        <p:spPr>
          <a:xfrm>
            <a:off x="4629150" y="1825625"/>
            <a:ext cx="3886200" cy="4351338"/>
          </a:xfrm>
        </p:spPr>
        <p:txBody>
          <a:bodyPr/>
          <a:lstStyle>
            <a:lvl1pPr>
              <a:defRPr sz="2100"/>
            </a:lvl1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9" descr="css_RED_mac-[Converted]">
            <a:extLst>
              <a:ext uri="{FF2B5EF4-FFF2-40B4-BE49-F238E27FC236}">
                <a16:creationId xmlns:a16="http://schemas.microsoft.com/office/drawing/2014/main" id="{7457861C-C1A9-4128-9742-4B61EBFFE19A}"/>
              </a:ext>
            </a:extLst>
          </p:cNvPr>
          <p:cNvPicPr>
            <a:picLocks noChangeAspect="1" noChangeArrowheads="1"/>
          </p:cNvPicPr>
          <p:nvPr userDrawn="1"/>
        </p:nvPicPr>
        <p:blipFill>
          <a:blip r:embed="rId2" cstate="print"/>
          <a:srcRect/>
          <a:stretch>
            <a:fillRect/>
          </a:stretch>
        </p:blipFill>
        <p:spPr bwMode="auto">
          <a:xfrm>
            <a:off x="533400" y="6248400"/>
            <a:ext cx="1076325" cy="495300"/>
          </a:xfrm>
          <a:prstGeom prst="rect">
            <a:avLst/>
          </a:prstGeom>
          <a:noFill/>
          <a:ln w="9525">
            <a:noFill/>
            <a:miter lim="800000"/>
            <a:headEnd/>
            <a:tailEnd/>
          </a:ln>
        </p:spPr>
      </p:pic>
      <p:sp>
        <p:nvSpPr>
          <p:cNvPr id="11" name="Right Triangle 10">
            <a:extLst>
              <a:ext uri="{FF2B5EF4-FFF2-40B4-BE49-F238E27FC236}">
                <a16:creationId xmlns:a16="http://schemas.microsoft.com/office/drawing/2014/main" id="{1AACC7F0-2387-46A1-8799-75BF2771D2A1}"/>
              </a:ext>
            </a:extLst>
          </p:cNvPr>
          <p:cNvSpPr/>
          <p:nvPr userDrawn="1"/>
        </p:nvSpPr>
        <p:spPr>
          <a:xfrm rot="10800000" flipV="1">
            <a:off x="7696200" y="5562600"/>
            <a:ext cx="1447800" cy="1295400"/>
          </a:xfrm>
          <a:prstGeom prst="rtTriangle">
            <a:avLst/>
          </a:prstGeom>
          <a:solidFill>
            <a:srgbClr val="414042">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14042"/>
              </a:solidFill>
              <a:effectLst/>
              <a:uLnTx/>
              <a:uFillTx/>
              <a:latin typeface="Calibri" panose="020F0502020204030204"/>
              <a:ea typeface="+mn-ea"/>
              <a:cs typeface="+mn-cs"/>
            </a:endParaRPr>
          </a:p>
        </p:txBody>
      </p:sp>
      <p:sp>
        <p:nvSpPr>
          <p:cNvPr id="12" name="Right Triangle 11">
            <a:extLst>
              <a:ext uri="{FF2B5EF4-FFF2-40B4-BE49-F238E27FC236}">
                <a16:creationId xmlns:a16="http://schemas.microsoft.com/office/drawing/2014/main" id="{801CF14B-568A-4ECB-A091-C02D1E4EC817}"/>
              </a:ext>
            </a:extLst>
          </p:cNvPr>
          <p:cNvSpPr/>
          <p:nvPr userDrawn="1"/>
        </p:nvSpPr>
        <p:spPr>
          <a:xfrm rot="5400000">
            <a:off x="36270" y="-36270"/>
            <a:ext cx="1222860" cy="1295402"/>
          </a:xfrm>
          <a:prstGeom prst="rtTriangle">
            <a:avLst/>
          </a:prstGeom>
          <a:solidFill>
            <a:srgbClr val="056839">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 name="Picture 13">
            <a:extLst>
              <a:ext uri="{FF2B5EF4-FFF2-40B4-BE49-F238E27FC236}">
                <a16:creationId xmlns:a16="http://schemas.microsoft.com/office/drawing/2014/main" id="{780A193A-A21C-4FF4-8F37-F7F3AD8EFC1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05000" y="6256750"/>
            <a:ext cx="2285999" cy="498695"/>
          </a:xfrm>
          <a:prstGeom prst="rect">
            <a:avLst/>
          </a:prstGeom>
        </p:spPr>
      </p:pic>
      <p:sp>
        <p:nvSpPr>
          <p:cNvPr id="15" name="Slide Number Placeholder 5">
            <a:extLst>
              <a:ext uri="{FF2B5EF4-FFF2-40B4-BE49-F238E27FC236}">
                <a16:creationId xmlns:a16="http://schemas.microsoft.com/office/drawing/2014/main" id="{7EA8B19A-2223-4F12-A4B6-51F0F4AB30F9}"/>
              </a:ext>
            </a:extLst>
          </p:cNvPr>
          <p:cNvSpPr>
            <a:spLocks noGrp="1"/>
          </p:cNvSpPr>
          <p:nvPr>
            <p:ph type="sldNum" sz="quarter" idx="12"/>
          </p:nvPr>
        </p:nvSpPr>
        <p:spPr>
          <a:xfrm>
            <a:off x="6705600" y="6375247"/>
            <a:ext cx="2057400" cy="365125"/>
          </a:xfrm>
          <a:prstGeom prst="rect">
            <a:avLst/>
          </a:prstGeom>
        </p:spPr>
        <p:txBody>
          <a:bodyPr/>
          <a:lstStyle>
            <a:lvl1pPr algn="r">
              <a:defRPr sz="1100" b="1">
                <a:solidFill>
                  <a:srgbClr val="414042"/>
                </a:solidFill>
                <a:latin typeface="Barlow" panose="00000500000000000000" pitchFamily="2"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97B734B-BE99-4B13-8B3B-73BDADC290B3}" type="slidenum">
              <a:rPr kumimoji="0" lang="en-US" sz="1100" b="1" i="0" u="none" strike="noStrike" kern="1200" cap="none" spc="0" normalizeH="0" baseline="0" noProof="0" smtClean="0">
                <a:ln>
                  <a:noFill/>
                </a:ln>
                <a:solidFill>
                  <a:srgbClr val="414042"/>
                </a:solidFill>
                <a:effectLst/>
                <a:uLnTx/>
                <a:uFillTx/>
                <a:latin typeface="Barlow"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100" b="1" i="0" u="none" strike="noStrike" kern="1200" cap="none" spc="0" normalizeH="0" baseline="0" noProof="0">
              <a:ln>
                <a:noFill/>
              </a:ln>
              <a:solidFill>
                <a:srgbClr val="414042"/>
              </a:solidFill>
              <a:effectLst/>
              <a:uLnTx/>
              <a:uFillTx/>
              <a:latin typeface="Barlow" panose="00000500000000000000" pitchFamily="2" charset="0"/>
              <a:ea typeface="+mn-ea"/>
              <a:cs typeface="+mn-cs"/>
            </a:endParaRPr>
          </a:p>
        </p:txBody>
      </p:sp>
    </p:spTree>
    <p:extLst>
      <p:ext uri="{BB962C8B-B14F-4D97-AF65-F5344CB8AC3E}">
        <p14:creationId xmlns:p14="http://schemas.microsoft.com/office/powerpoint/2010/main" val="1586825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43B5C2-5A20-4FE1-B238-CBF96AC6602E}"/>
              </a:ext>
            </a:extLst>
          </p:cNvPr>
          <p:cNvSpPr>
            <a:spLocks noGrp="1"/>
          </p:cNvSpPr>
          <p:nvPr>
            <p:ph type="title"/>
          </p:nvPr>
        </p:nvSpPr>
        <p:spPr>
          <a:xfrm>
            <a:off x="629841" y="365126"/>
            <a:ext cx="7886700" cy="1325563"/>
          </a:xfrm>
        </p:spPr>
        <p:txBody>
          <a:bodyPr>
            <a:normAutofit/>
          </a:bodyPr>
          <a:lstStyle>
            <a:lvl1pPr>
              <a:defRPr sz="3000">
                <a:solidFill>
                  <a:srgbClr val="05692F"/>
                </a:solidFill>
                <a:latin typeface="Barlow ExtraBold" panose="00000900000000000000" pitchFamily="2" charset="0"/>
              </a:defRPr>
            </a:lvl1pPr>
          </a:lstStyle>
          <a:p>
            <a:r>
              <a:rPr lang="en-US"/>
              <a:t>Click to edit Master title style</a:t>
            </a:r>
          </a:p>
        </p:txBody>
      </p:sp>
      <p:sp>
        <p:nvSpPr>
          <p:cNvPr id="3" name="Text Placeholder 2">
            <a:extLst>
              <a:ext uri="{FF2B5EF4-FFF2-40B4-BE49-F238E27FC236}">
                <a16:creationId xmlns:a16="http://schemas.microsoft.com/office/drawing/2014/main" id="{B43DECB7-DB95-4FCE-A9B2-43222182B184}"/>
              </a:ext>
            </a:extLst>
          </p:cNvPr>
          <p:cNvSpPr>
            <a:spLocks noGrp="1"/>
          </p:cNvSpPr>
          <p:nvPr>
            <p:ph type="body" idx="1"/>
          </p:nvPr>
        </p:nvSpPr>
        <p:spPr>
          <a:xfrm>
            <a:off x="629842" y="1681163"/>
            <a:ext cx="3868340" cy="823912"/>
          </a:xfrm>
        </p:spPr>
        <p:txBody>
          <a:bodyPr anchor="b">
            <a:normAutofit/>
          </a:bodyPr>
          <a:lstStyle>
            <a:lvl1pPr marL="0" indent="0">
              <a:buNone/>
              <a:defRPr sz="21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A81948A9-3664-4A28-8EDE-627B10A433D7}"/>
              </a:ext>
            </a:extLst>
          </p:cNvPr>
          <p:cNvSpPr>
            <a:spLocks noGrp="1"/>
          </p:cNvSpPr>
          <p:nvPr>
            <p:ph sz="half" idx="2"/>
          </p:nvPr>
        </p:nvSpPr>
        <p:spPr>
          <a:xfrm>
            <a:off x="629842" y="2505075"/>
            <a:ext cx="3868340" cy="3684588"/>
          </a:xfrm>
        </p:spPr>
        <p:txBody>
          <a:bodyPr/>
          <a:lstStyle>
            <a:lvl1pPr>
              <a:defRPr sz="2100"/>
            </a:lvl1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9963F40-F762-4200-B166-BA22ED4AF5EF}"/>
              </a:ext>
            </a:extLst>
          </p:cNvPr>
          <p:cNvSpPr>
            <a:spLocks noGrp="1"/>
          </p:cNvSpPr>
          <p:nvPr>
            <p:ph type="body" sz="quarter" idx="3"/>
          </p:nvPr>
        </p:nvSpPr>
        <p:spPr>
          <a:xfrm>
            <a:off x="4629150" y="1681163"/>
            <a:ext cx="3887391" cy="823912"/>
          </a:xfrm>
        </p:spPr>
        <p:txBody>
          <a:bodyPr anchor="b">
            <a:normAutofit/>
          </a:bodyPr>
          <a:lstStyle>
            <a:lvl1pPr marL="0" indent="0">
              <a:buNone/>
              <a:defRPr sz="21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561FE309-E498-4079-8134-13FAA2B82B2C}"/>
              </a:ext>
            </a:extLst>
          </p:cNvPr>
          <p:cNvSpPr>
            <a:spLocks noGrp="1"/>
          </p:cNvSpPr>
          <p:nvPr>
            <p:ph sz="quarter" idx="4"/>
          </p:nvPr>
        </p:nvSpPr>
        <p:spPr>
          <a:xfrm>
            <a:off x="4629150" y="2505075"/>
            <a:ext cx="3887391" cy="3684588"/>
          </a:xfrm>
        </p:spPr>
        <p:txBody>
          <a:bodyPr/>
          <a:lstStyle>
            <a:lvl1pPr>
              <a:defRPr sz="2100"/>
            </a:lvl1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9" descr="css_RED_mac-[Converted]">
            <a:extLst>
              <a:ext uri="{FF2B5EF4-FFF2-40B4-BE49-F238E27FC236}">
                <a16:creationId xmlns:a16="http://schemas.microsoft.com/office/drawing/2014/main" id="{9C7F3B89-D0A4-4318-9806-3B24762B53A4}"/>
              </a:ext>
            </a:extLst>
          </p:cNvPr>
          <p:cNvPicPr>
            <a:picLocks noChangeAspect="1" noChangeArrowheads="1"/>
          </p:cNvPicPr>
          <p:nvPr userDrawn="1"/>
        </p:nvPicPr>
        <p:blipFill>
          <a:blip r:embed="rId2" cstate="print"/>
          <a:srcRect/>
          <a:stretch>
            <a:fillRect/>
          </a:stretch>
        </p:blipFill>
        <p:spPr bwMode="auto">
          <a:xfrm>
            <a:off x="533400" y="6248400"/>
            <a:ext cx="1076325" cy="495300"/>
          </a:xfrm>
          <a:prstGeom prst="rect">
            <a:avLst/>
          </a:prstGeom>
          <a:noFill/>
          <a:ln w="9525">
            <a:noFill/>
            <a:miter lim="800000"/>
            <a:headEnd/>
            <a:tailEnd/>
          </a:ln>
        </p:spPr>
      </p:pic>
      <p:sp>
        <p:nvSpPr>
          <p:cNvPr id="13" name="Right Triangle 12">
            <a:extLst>
              <a:ext uri="{FF2B5EF4-FFF2-40B4-BE49-F238E27FC236}">
                <a16:creationId xmlns:a16="http://schemas.microsoft.com/office/drawing/2014/main" id="{2A2BC5A3-5F95-4402-BB3C-19D70F20DEC3}"/>
              </a:ext>
            </a:extLst>
          </p:cNvPr>
          <p:cNvSpPr/>
          <p:nvPr userDrawn="1"/>
        </p:nvSpPr>
        <p:spPr>
          <a:xfrm rot="10800000" flipV="1">
            <a:off x="7696200" y="5562600"/>
            <a:ext cx="1447800" cy="1295400"/>
          </a:xfrm>
          <a:prstGeom prst="rtTriangle">
            <a:avLst/>
          </a:prstGeom>
          <a:solidFill>
            <a:srgbClr val="414042">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14042"/>
              </a:solidFill>
              <a:effectLst/>
              <a:uLnTx/>
              <a:uFillTx/>
              <a:latin typeface="Calibri" panose="020F0502020204030204"/>
              <a:ea typeface="+mn-ea"/>
              <a:cs typeface="+mn-cs"/>
            </a:endParaRPr>
          </a:p>
        </p:txBody>
      </p:sp>
      <p:pic>
        <p:nvPicPr>
          <p:cNvPr id="14" name="Picture 13">
            <a:extLst>
              <a:ext uri="{FF2B5EF4-FFF2-40B4-BE49-F238E27FC236}">
                <a16:creationId xmlns:a16="http://schemas.microsoft.com/office/drawing/2014/main" id="{E5DF5896-1B0F-4D39-AF41-BBC15E28A06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05000" y="6256750"/>
            <a:ext cx="2285999" cy="498695"/>
          </a:xfrm>
          <a:prstGeom prst="rect">
            <a:avLst/>
          </a:prstGeom>
        </p:spPr>
      </p:pic>
      <p:sp>
        <p:nvSpPr>
          <p:cNvPr id="15" name="Slide Number Placeholder 5">
            <a:extLst>
              <a:ext uri="{FF2B5EF4-FFF2-40B4-BE49-F238E27FC236}">
                <a16:creationId xmlns:a16="http://schemas.microsoft.com/office/drawing/2014/main" id="{90C43DC3-8C42-43C3-9A44-30E64C47BAF7}"/>
              </a:ext>
            </a:extLst>
          </p:cNvPr>
          <p:cNvSpPr>
            <a:spLocks noGrp="1"/>
          </p:cNvSpPr>
          <p:nvPr>
            <p:ph type="sldNum" sz="quarter" idx="12"/>
          </p:nvPr>
        </p:nvSpPr>
        <p:spPr>
          <a:xfrm>
            <a:off x="6705600" y="6375247"/>
            <a:ext cx="2057400" cy="365125"/>
          </a:xfrm>
          <a:prstGeom prst="rect">
            <a:avLst/>
          </a:prstGeom>
        </p:spPr>
        <p:txBody>
          <a:bodyPr/>
          <a:lstStyle>
            <a:lvl1pPr algn="r">
              <a:defRPr sz="1100" b="1">
                <a:solidFill>
                  <a:srgbClr val="414042"/>
                </a:solidFill>
                <a:latin typeface="Barlow" panose="00000500000000000000" pitchFamily="2"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97B734B-BE99-4B13-8B3B-73BDADC290B3}" type="slidenum">
              <a:rPr kumimoji="0" lang="en-US" sz="1100" b="1" i="0" u="none" strike="noStrike" kern="1200" cap="none" spc="0" normalizeH="0" baseline="0" noProof="0" smtClean="0">
                <a:ln>
                  <a:noFill/>
                </a:ln>
                <a:solidFill>
                  <a:srgbClr val="414042"/>
                </a:solidFill>
                <a:effectLst/>
                <a:uLnTx/>
                <a:uFillTx/>
                <a:latin typeface="Barlow"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100" b="1" i="0" u="none" strike="noStrike" kern="1200" cap="none" spc="0" normalizeH="0" baseline="0" noProof="0">
              <a:ln>
                <a:noFill/>
              </a:ln>
              <a:solidFill>
                <a:srgbClr val="414042"/>
              </a:solidFill>
              <a:effectLst/>
              <a:uLnTx/>
              <a:uFillTx/>
              <a:latin typeface="Barlow" panose="00000500000000000000" pitchFamily="2" charset="0"/>
              <a:ea typeface="+mn-ea"/>
              <a:cs typeface="+mn-cs"/>
            </a:endParaRPr>
          </a:p>
        </p:txBody>
      </p:sp>
    </p:spTree>
    <p:extLst>
      <p:ext uri="{BB962C8B-B14F-4D97-AF65-F5344CB8AC3E}">
        <p14:creationId xmlns:p14="http://schemas.microsoft.com/office/powerpoint/2010/main" val="42311917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DDFEA-8F12-433B-B8D3-D16CF79E5400}"/>
              </a:ext>
            </a:extLst>
          </p:cNvPr>
          <p:cNvSpPr>
            <a:spLocks noGrp="1"/>
          </p:cNvSpPr>
          <p:nvPr>
            <p:ph type="title"/>
          </p:nvPr>
        </p:nvSpPr>
        <p:spPr/>
        <p:txBody>
          <a:bodyPr>
            <a:normAutofit/>
          </a:bodyPr>
          <a:lstStyle>
            <a:lvl1pPr>
              <a:defRPr sz="3000">
                <a:solidFill>
                  <a:srgbClr val="05692F"/>
                </a:solidFill>
                <a:latin typeface="Barlow ExtraBold" panose="00000900000000000000" pitchFamily="2" charset="0"/>
              </a:defRPr>
            </a:lvl1pPr>
          </a:lstStyle>
          <a:p>
            <a:r>
              <a:rPr lang="en-US"/>
              <a:t>Click to edit Master title style</a:t>
            </a:r>
          </a:p>
        </p:txBody>
      </p:sp>
      <p:pic>
        <p:nvPicPr>
          <p:cNvPr id="7" name="Picture 9" descr="css_RED_mac-[Converted]">
            <a:extLst>
              <a:ext uri="{FF2B5EF4-FFF2-40B4-BE49-F238E27FC236}">
                <a16:creationId xmlns:a16="http://schemas.microsoft.com/office/drawing/2014/main" id="{2F7723FC-1EB8-48C2-B839-AFA04660AD93}"/>
              </a:ext>
            </a:extLst>
          </p:cNvPr>
          <p:cNvPicPr>
            <a:picLocks noChangeAspect="1" noChangeArrowheads="1"/>
          </p:cNvPicPr>
          <p:nvPr userDrawn="1"/>
        </p:nvPicPr>
        <p:blipFill>
          <a:blip r:embed="rId2" cstate="print"/>
          <a:srcRect/>
          <a:stretch>
            <a:fillRect/>
          </a:stretch>
        </p:blipFill>
        <p:spPr bwMode="auto">
          <a:xfrm>
            <a:off x="533400" y="6248400"/>
            <a:ext cx="1076325" cy="495300"/>
          </a:xfrm>
          <a:prstGeom prst="rect">
            <a:avLst/>
          </a:prstGeom>
          <a:noFill/>
          <a:ln w="9525">
            <a:noFill/>
            <a:miter lim="800000"/>
            <a:headEnd/>
            <a:tailEnd/>
          </a:ln>
        </p:spPr>
      </p:pic>
      <p:sp>
        <p:nvSpPr>
          <p:cNvPr id="9" name="Right Triangle 8">
            <a:extLst>
              <a:ext uri="{FF2B5EF4-FFF2-40B4-BE49-F238E27FC236}">
                <a16:creationId xmlns:a16="http://schemas.microsoft.com/office/drawing/2014/main" id="{67F9C003-1477-47F8-9B88-50B7DA1AC0B5}"/>
              </a:ext>
            </a:extLst>
          </p:cNvPr>
          <p:cNvSpPr/>
          <p:nvPr userDrawn="1"/>
        </p:nvSpPr>
        <p:spPr>
          <a:xfrm rot="10800000" flipV="1">
            <a:off x="7696200" y="5562600"/>
            <a:ext cx="1447800" cy="1295400"/>
          </a:xfrm>
          <a:prstGeom prst="rtTriangle">
            <a:avLst/>
          </a:prstGeom>
          <a:solidFill>
            <a:srgbClr val="414042">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14042"/>
              </a:solidFill>
              <a:effectLst/>
              <a:uLnTx/>
              <a:uFillTx/>
              <a:latin typeface="Calibri" panose="020F0502020204030204"/>
              <a:ea typeface="+mn-ea"/>
              <a:cs typeface="+mn-cs"/>
            </a:endParaRPr>
          </a:p>
        </p:txBody>
      </p:sp>
      <p:sp>
        <p:nvSpPr>
          <p:cNvPr id="10" name="Right Triangle 9">
            <a:extLst>
              <a:ext uri="{FF2B5EF4-FFF2-40B4-BE49-F238E27FC236}">
                <a16:creationId xmlns:a16="http://schemas.microsoft.com/office/drawing/2014/main" id="{1A813382-5B53-4959-9D0B-307E01FDF475}"/>
              </a:ext>
            </a:extLst>
          </p:cNvPr>
          <p:cNvSpPr/>
          <p:nvPr userDrawn="1"/>
        </p:nvSpPr>
        <p:spPr>
          <a:xfrm rot="5400000">
            <a:off x="36270" y="-36270"/>
            <a:ext cx="1222860" cy="1295402"/>
          </a:xfrm>
          <a:prstGeom prst="rtTriangle">
            <a:avLst/>
          </a:prstGeom>
          <a:solidFill>
            <a:srgbClr val="056839">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67531659-4F51-4350-BBA8-300B5417A76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05000" y="6256750"/>
            <a:ext cx="2285999" cy="498695"/>
          </a:xfrm>
          <a:prstGeom prst="rect">
            <a:avLst/>
          </a:prstGeom>
        </p:spPr>
      </p:pic>
      <p:sp>
        <p:nvSpPr>
          <p:cNvPr id="12" name="Slide Number Placeholder 5">
            <a:extLst>
              <a:ext uri="{FF2B5EF4-FFF2-40B4-BE49-F238E27FC236}">
                <a16:creationId xmlns:a16="http://schemas.microsoft.com/office/drawing/2014/main" id="{8C272E47-7E26-4C74-81A5-5238405F4AD2}"/>
              </a:ext>
            </a:extLst>
          </p:cNvPr>
          <p:cNvSpPr>
            <a:spLocks noGrp="1"/>
          </p:cNvSpPr>
          <p:nvPr>
            <p:ph type="sldNum" sz="quarter" idx="12"/>
          </p:nvPr>
        </p:nvSpPr>
        <p:spPr>
          <a:xfrm>
            <a:off x="6705600" y="6375247"/>
            <a:ext cx="2057400" cy="365125"/>
          </a:xfrm>
          <a:prstGeom prst="rect">
            <a:avLst/>
          </a:prstGeom>
        </p:spPr>
        <p:txBody>
          <a:bodyPr/>
          <a:lstStyle>
            <a:lvl1pPr algn="r">
              <a:defRPr sz="1100" b="1">
                <a:solidFill>
                  <a:srgbClr val="414042"/>
                </a:solidFill>
                <a:latin typeface="Barlow" panose="00000500000000000000" pitchFamily="2"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97B734B-BE99-4B13-8B3B-73BDADC290B3}" type="slidenum">
              <a:rPr kumimoji="0" lang="en-US" sz="1100" b="1" i="0" u="none" strike="noStrike" kern="1200" cap="none" spc="0" normalizeH="0" baseline="0" noProof="0" smtClean="0">
                <a:ln>
                  <a:noFill/>
                </a:ln>
                <a:solidFill>
                  <a:srgbClr val="414042"/>
                </a:solidFill>
                <a:effectLst/>
                <a:uLnTx/>
                <a:uFillTx/>
                <a:latin typeface="Barlow"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100" b="1" i="0" u="none" strike="noStrike" kern="1200" cap="none" spc="0" normalizeH="0" baseline="0" noProof="0">
              <a:ln>
                <a:noFill/>
              </a:ln>
              <a:solidFill>
                <a:srgbClr val="414042"/>
              </a:solidFill>
              <a:effectLst/>
              <a:uLnTx/>
              <a:uFillTx/>
              <a:latin typeface="Barlow" panose="00000500000000000000" pitchFamily="2" charset="0"/>
              <a:ea typeface="+mn-ea"/>
              <a:cs typeface="+mn-cs"/>
            </a:endParaRPr>
          </a:p>
        </p:txBody>
      </p:sp>
    </p:spTree>
    <p:extLst>
      <p:ext uri="{BB962C8B-B14F-4D97-AF65-F5344CB8AC3E}">
        <p14:creationId xmlns:p14="http://schemas.microsoft.com/office/powerpoint/2010/main" val="20689042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9" descr="css_RED_mac-[Converted]">
            <a:extLst>
              <a:ext uri="{FF2B5EF4-FFF2-40B4-BE49-F238E27FC236}">
                <a16:creationId xmlns:a16="http://schemas.microsoft.com/office/drawing/2014/main" id="{1BAA1C51-E174-4C30-99BE-80845FEE1058}"/>
              </a:ext>
            </a:extLst>
          </p:cNvPr>
          <p:cNvPicPr>
            <a:picLocks noChangeAspect="1" noChangeArrowheads="1"/>
          </p:cNvPicPr>
          <p:nvPr userDrawn="1"/>
        </p:nvPicPr>
        <p:blipFill>
          <a:blip r:embed="rId2" cstate="print"/>
          <a:srcRect/>
          <a:stretch>
            <a:fillRect/>
          </a:stretch>
        </p:blipFill>
        <p:spPr bwMode="auto">
          <a:xfrm>
            <a:off x="533400" y="6248400"/>
            <a:ext cx="1076325" cy="495300"/>
          </a:xfrm>
          <a:prstGeom prst="rect">
            <a:avLst/>
          </a:prstGeom>
          <a:noFill/>
          <a:ln w="9525">
            <a:noFill/>
            <a:miter lim="800000"/>
            <a:headEnd/>
            <a:tailEnd/>
          </a:ln>
        </p:spPr>
      </p:pic>
      <p:sp>
        <p:nvSpPr>
          <p:cNvPr id="8" name="Right Triangle 7">
            <a:extLst>
              <a:ext uri="{FF2B5EF4-FFF2-40B4-BE49-F238E27FC236}">
                <a16:creationId xmlns:a16="http://schemas.microsoft.com/office/drawing/2014/main" id="{1FE9095D-B28C-41E4-8C2F-12EA3657443A}"/>
              </a:ext>
            </a:extLst>
          </p:cNvPr>
          <p:cNvSpPr/>
          <p:nvPr userDrawn="1"/>
        </p:nvSpPr>
        <p:spPr>
          <a:xfrm rot="10800000" flipV="1">
            <a:off x="7696200" y="5562600"/>
            <a:ext cx="1447800" cy="1295400"/>
          </a:xfrm>
          <a:prstGeom prst="rtTriangle">
            <a:avLst/>
          </a:prstGeom>
          <a:solidFill>
            <a:srgbClr val="414042">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14042"/>
              </a:solidFill>
              <a:effectLst/>
              <a:uLnTx/>
              <a:uFillTx/>
              <a:latin typeface="Calibri" panose="020F0502020204030204"/>
              <a:ea typeface="+mn-ea"/>
              <a:cs typeface="+mn-cs"/>
            </a:endParaRPr>
          </a:p>
        </p:txBody>
      </p:sp>
      <p:sp>
        <p:nvSpPr>
          <p:cNvPr id="9" name="Right Triangle 8">
            <a:extLst>
              <a:ext uri="{FF2B5EF4-FFF2-40B4-BE49-F238E27FC236}">
                <a16:creationId xmlns:a16="http://schemas.microsoft.com/office/drawing/2014/main" id="{7728F35E-A442-4339-92B3-4222E1F3B76E}"/>
              </a:ext>
            </a:extLst>
          </p:cNvPr>
          <p:cNvSpPr/>
          <p:nvPr userDrawn="1"/>
        </p:nvSpPr>
        <p:spPr>
          <a:xfrm rot="5400000">
            <a:off x="36270" y="-36270"/>
            <a:ext cx="1222860" cy="1295402"/>
          </a:xfrm>
          <a:prstGeom prst="rtTriangle">
            <a:avLst/>
          </a:prstGeom>
          <a:solidFill>
            <a:srgbClr val="056839">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0A0551A1-7EAD-4C3B-A051-98CF247A262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05000" y="6256750"/>
            <a:ext cx="2285999" cy="498695"/>
          </a:xfrm>
          <a:prstGeom prst="rect">
            <a:avLst/>
          </a:prstGeom>
        </p:spPr>
      </p:pic>
      <p:sp>
        <p:nvSpPr>
          <p:cNvPr id="11" name="Slide Number Placeholder 5">
            <a:extLst>
              <a:ext uri="{FF2B5EF4-FFF2-40B4-BE49-F238E27FC236}">
                <a16:creationId xmlns:a16="http://schemas.microsoft.com/office/drawing/2014/main" id="{C388AF89-1080-4447-B2E1-ACEFB3C33E7A}"/>
              </a:ext>
            </a:extLst>
          </p:cNvPr>
          <p:cNvSpPr>
            <a:spLocks noGrp="1"/>
          </p:cNvSpPr>
          <p:nvPr>
            <p:ph type="sldNum" sz="quarter" idx="12"/>
          </p:nvPr>
        </p:nvSpPr>
        <p:spPr>
          <a:xfrm>
            <a:off x="6705600" y="6375247"/>
            <a:ext cx="2057400" cy="365125"/>
          </a:xfrm>
          <a:prstGeom prst="rect">
            <a:avLst/>
          </a:prstGeom>
        </p:spPr>
        <p:txBody>
          <a:bodyPr/>
          <a:lstStyle>
            <a:lvl1pPr algn="r">
              <a:defRPr sz="1100" b="1">
                <a:solidFill>
                  <a:srgbClr val="414042"/>
                </a:solidFill>
                <a:latin typeface="Barlow" panose="00000500000000000000" pitchFamily="2"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97B734B-BE99-4B13-8B3B-73BDADC290B3}" type="slidenum">
              <a:rPr kumimoji="0" lang="en-US" sz="1100" b="1" i="0" u="none" strike="noStrike" kern="1200" cap="none" spc="0" normalizeH="0" baseline="0" noProof="0" smtClean="0">
                <a:ln>
                  <a:noFill/>
                </a:ln>
                <a:solidFill>
                  <a:srgbClr val="414042"/>
                </a:solidFill>
                <a:effectLst/>
                <a:uLnTx/>
                <a:uFillTx/>
                <a:latin typeface="Barlow"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100" b="1" i="0" u="none" strike="noStrike" kern="1200" cap="none" spc="0" normalizeH="0" baseline="0" noProof="0">
              <a:ln>
                <a:noFill/>
              </a:ln>
              <a:solidFill>
                <a:srgbClr val="414042"/>
              </a:solidFill>
              <a:effectLst/>
              <a:uLnTx/>
              <a:uFillTx/>
              <a:latin typeface="Barlow" panose="00000500000000000000" pitchFamily="2" charset="0"/>
              <a:ea typeface="+mn-ea"/>
              <a:cs typeface="+mn-cs"/>
            </a:endParaRPr>
          </a:p>
        </p:txBody>
      </p:sp>
    </p:spTree>
    <p:extLst>
      <p:ext uri="{BB962C8B-B14F-4D97-AF65-F5344CB8AC3E}">
        <p14:creationId xmlns:p14="http://schemas.microsoft.com/office/powerpoint/2010/main" val="54109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30EB8-36A4-4438-BF05-BE8F961102F7}"/>
              </a:ext>
            </a:extLst>
          </p:cNvPr>
          <p:cNvSpPr>
            <a:spLocks noGrp="1"/>
          </p:cNvSpPr>
          <p:nvPr>
            <p:ph type="title"/>
          </p:nvPr>
        </p:nvSpPr>
        <p:spPr>
          <a:xfrm>
            <a:off x="629841" y="457200"/>
            <a:ext cx="2949178" cy="1600200"/>
          </a:xfrm>
        </p:spPr>
        <p:txBody>
          <a:bodyPr anchor="b">
            <a:normAutofit/>
          </a:bodyPr>
          <a:lstStyle>
            <a:lvl1pPr>
              <a:defRPr sz="3000">
                <a:solidFill>
                  <a:srgbClr val="05692F"/>
                </a:solidFill>
                <a:latin typeface="Barlow ExtraBold" panose="00000900000000000000" pitchFamily="2" charset="0"/>
              </a:defRPr>
            </a:lvl1pPr>
          </a:lstStyle>
          <a:p>
            <a:r>
              <a:rPr lang="en-US"/>
              <a:t>Click to edit Master title style</a:t>
            </a:r>
          </a:p>
        </p:txBody>
      </p:sp>
      <p:sp>
        <p:nvSpPr>
          <p:cNvPr id="3" name="Content Placeholder 2">
            <a:extLst>
              <a:ext uri="{FF2B5EF4-FFF2-40B4-BE49-F238E27FC236}">
                <a16:creationId xmlns:a16="http://schemas.microsoft.com/office/drawing/2014/main" id="{48C57E57-EDC4-41D7-97DF-E06A0587DA41}"/>
              </a:ext>
            </a:extLst>
          </p:cNvPr>
          <p:cNvSpPr>
            <a:spLocks noGrp="1"/>
          </p:cNvSpPr>
          <p:nvPr>
            <p:ph idx="1"/>
          </p:nvPr>
        </p:nvSpPr>
        <p:spPr>
          <a:xfrm>
            <a:off x="3887391" y="987426"/>
            <a:ext cx="4629150" cy="4873625"/>
          </a:xfrm>
        </p:spPr>
        <p:txBody>
          <a:bodyPr/>
          <a:lstStyle>
            <a:lvl1pPr>
              <a:defRPr sz="2100"/>
            </a:lvl1pPr>
            <a:lvl2pPr>
              <a:defRPr sz="1800"/>
            </a:lvl2pPr>
            <a:lvl3pPr>
              <a:defRPr sz="15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F6B0463-EA10-45AF-8B3D-DCB1AAE508F2}"/>
              </a:ext>
            </a:extLst>
          </p:cNvPr>
          <p:cNvSpPr>
            <a:spLocks noGrp="1"/>
          </p:cNvSpPr>
          <p:nvPr>
            <p:ph type="body" sz="half" idx="2"/>
          </p:nvPr>
        </p:nvSpPr>
        <p:spPr>
          <a:xfrm>
            <a:off x="629841" y="2057400"/>
            <a:ext cx="2949178" cy="3811588"/>
          </a:xfrm>
        </p:spPr>
        <p:txBody>
          <a:bodyPr/>
          <a:lstStyle>
            <a:lvl1pPr marL="342900" indent="-342900">
              <a:buFont typeface="Arial" panose="020B0604020202020204" pitchFamily="34" charset="0"/>
              <a:buChar char="•"/>
              <a:defRPr sz="2100"/>
            </a:lvl1pPr>
            <a:lvl2pPr marL="628650" indent="-285750">
              <a:buFont typeface="Barlow" panose="00000500000000000000" pitchFamily="2" charset="0"/>
              <a:buChar char="–"/>
              <a:defRPr sz="1800"/>
            </a:lvl2pPr>
            <a:lvl3pPr marL="971550" indent="-285750">
              <a:buFont typeface="Wingdings" panose="05000000000000000000" pitchFamily="2" charset="2"/>
              <a:buChar char="§"/>
              <a:defRPr sz="1500"/>
            </a:lvl3pPr>
            <a:lvl4pPr marL="1314450" indent="-285750">
              <a:buFont typeface="Courier New" panose="02070309020205020404" pitchFamily="49" charset="0"/>
              <a:buChar char="o"/>
              <a:defRPr sz="1500"/>
            </a:lvl4pPr>
            <a:lvl5pPr marL="1657350" indent="-285750">
              <a:buFont typeface="Wingdings" panose="05000000000000000000" pitchFamily="2" charset="2"/>
              <a:buChar char="Ø"/>
              <a:defRPr sz="150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marL="171450" marR="0" lvl="0" indent="-171450" algn="l" defTabSz="685800" rtl="0" eaLnBrk="1" fontAlgn="auto" latinLnBrk="0" hangingPunct="1">
              <a:lnSpc>
                <a:spcPct val="110000"/>
              </a:lnSpc>
              <a:spcBef>
                <a:spcPts val="750"/>
              </a:spcBef>
              <a:spcAft>
                <a:spcPts val="600"/>
              </a:spcAft>
              <a:buClrTx/>
              <a:buSzTx/>
              <a:buFont typeface="Arial" panose="020B0604020202020204" pitchFamily="34" charset="0"/>
              <a:buChar char="•"/>
              <a:tabLst/>
              <a:defRPr/>
            </a:pPr>
            <a:endParaRPr kumimoji="0" lang="en-US" sz="1350" b="0" i="0" u="none" strike="noStrike" kern="1200" cap="none" spc="0" normalizeH="0" baseline="0" noProof="0">
              <a:ln>
                <a:noFill/>
              </a:ln>
              <a:solidFill>
                <a:prstClr val="black"/>
              </a:solidFill>
              <a:effectLst/>
              <a:uLnTx/>
              <a:uFillTx/>
              <a:latin typeface="Barlow" panose="00000500000000000000" pitchFamily="2" charset="0"/>
              <a:ea typeface="+mn-ea"/>
              <a:cs typeface="+mn-cs"/>
            </a:endParaRPr>
          </a:p>
        </p:txBody>
      </p:sp>
      <p:pic>
        <p:nvPicPr>
          <p:cNvPr id="9" name="Picture 9" descr="css_RED_mac-[Converted]">
            <a:extLst>
              <a:ext uri="{FF2B5EF4-FFF2-40B4-BE49-F238E27FC236}">
                <a16:creationId xmlns:a16="http://schemas.microsoft.com/office/drawing/2014/main" id="{DA4475FB-D2C7-4779-9537-EA4D89CD99CA}"/>
              </a:ext>
            </a:extLst>
          </p:cNvPr>
          <p:cNvPicPr>
            <a:picLocks noChangeAspect="1" noChangeArrowheads="1"/>
          </p:cNvPicPr>
          <p:nvPr userDrawn="1"/>
        </p:nvPicPr>
        <p:blipFill>
          <a:blip r:embed="rId2" cstate="print"/>
          <a:srcRect/>
          <a:stretch>
            <a:fillRect/>
          </a:stretch>
        </p:blipFill>
        <p:spPr bwMode="auto">
          <a:xfrm>
            <a:off x="533400" y="6248400"/>
            <a:ext cx="1076325" cy="495300"/>
          </a:xfrm>
          <a:prstGeom prst="rect">
            <a:avLst/>
          </a:prstGeom>
          <a:noFill/>
          <a:ln w="9525">
            <a:noFill/>
            <a:miter lim="800000"/>
            <a:headEnd/>
            <a:tailEnd/>
          </a:ln>
        </p:spPr>
      </p:pic>
      <p:sp>
        <p:nvSpPr>
          <p:cNvPr id="11" name="Right Triangle 10">
            <a:extLst>
              <a:ext uri="{FF2B5EF4-FFF2-40B4-BE49-F238E27FC236}">
                <a16:creationId xmlns:a16="http://schemas.microsoft.com/office/drawing/2014/main" id="{828F371C-9B73-4FD0-9EC4-9161FB6F3323}"/>
              </a:ext>
            </a:extLst>
          </p:cNvPr>
          <p:cNvSpPr/>
          <p:nvPr userDrawn="1"/>
        </p:nvSpPr>
        <p:spPr>
          <a:xfrm rot="10800000" flipV="1">
            <a:off x="7696200" y="5562600"/>
            <a:ext cx="1447800" cy="1295400"/>
          </a:xfrm>
          <a:prstGeom prst="rtTriangle">
            <a:avLst/>
          </a:prstGeom>
          <a:solidFill>
            <a:srgbClr val="414042">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14042"/>
              </a:solidFill>
              <a:effectLst/>
              <a:uLnTx/>
              <a:uFillTx/>
              <a:latin typeface="Calibri" panose="020F0502020204030204"/>
              <a:ea typeface="+mn-ea"/>
              <a:cs typeface="+mn-cs"/>
            </a:endParaRPr>
          </a:p>
        </p:txBody>
      </p:sp>
      <p:sp>
        <p:nvSpPr>
          <p:cNvPr id="12" name="Right Triangle 11">
            <a:extLst>
              <a:ext uri="{FF2B5EF4-FFF2-40B4-BE49-F238E27FC236}">
                <a16:creationId xmlns:a16="http://schemas.microsoft.com/office/drawing/2014/main" id="{44D26E71-6405-47C3-92B2-0745669172F1}"/>
              </a:ext>
            </a:extLst>
          </p:cNvPr>
          <p:cNvSpPr/>
          <p:nvPr userDrawn="1"/>
        </p:nvSpPr>
        <p:spPr>
          <a:xfrm rot="5400000">
            <a:off x="36270" y="-36270"/>
            <a:ext cx="1222860" cy="1295402"/>
          </a:xfrm>
          <a:prstGeom prst="rtTriangle">
            <a:avLst/>
          </a:prstGeom>
          <a:solidFill>
            <a:srgbClr val="056839">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12">
            <a:extLst>
              <a:ext uri="{FF2B5EF4-FFF2-40B4-BE49-F238E27FC236}">
                <a16:creationId xmlns:a16="http://schemas.microsoft.com/office/drawing/2014/main" id="{040296FD-6ABB-42EE-9C00-B2866D3F178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05000" y="6256750"/>
            <a:ext cx="2285999" cy="498695"/>
          </a:xfrm>
          <a:prstGeom prst="rect">
            <a:avLst/>
          </a:prstGeom>
        </p:spPr>
      </p:pic>
      <p:sp>
        <p:nvSpPr>
          <p:cNvPr id="14" name="Slide Number Placeholder 5">
            <a:extLst>
              <a:ext uri="{FF2B5EF4-FFF2-40B4-BE49-F238E27FC236}">
                <a16:creationId xmlns:a16="http://schemas.microsoft.com/office/drawing/2014/main" id="{2EA4387A-72D8-4A4A-A2E7-E65510C2A753}"/>
              </a:ext>
            </a:extLst>
          </p:cNvPr>
          <p:cNvSpPr>
            <a:spLocks noGrp="1"/>
          </p:cNvSpPr>
          <p:nvPr>
            <p:ph type="sldNum" sz="quarter" idx="12"/>
          </p:nvPr>
        </p:nvSpPr>
        <p:spPr>
          <a:xfrm>
            <a:off x="6705600" y="6375247"/>
            <a:ext cx="2057400" cy="365125"/>
          </a:xfrm>
          <a:prstGeom prst="rect">
            <a:avLst/>
          </a:prstGeom>
        </p:spPr>
        <p:txBody>
          <a:bodyPr/>
          <a:lstStyle>
            <a:lvl1pPr algn="r">
              <a:defRPr sz="1100" b="1">
                <a:solidFill>
                  <a:srgbClr val="414042"/>
                </a:solidFill>
                <a:latin typeface="Barlow" panose="00000500000000000000" pitchFamily="2"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97B734B-BE99-4B13-8B3B-73BDADC290B3}" type="slidenum">
              <a:rPr kumimoji="0" lang="en-US" sz="1100" b="1" i="0" u="none" strike="noStrike" kern="1200" cap="none" spc="0" normalizeH="0" baseline="0" noProof="0" smtClean="0">
                <a:ln>
                  <a:noFill/>
                </a:ln>
                <a:solidFill>
                  <a:srgbClr val="414042"/>
                </a:solidFill>
                <a:effectLst/>
                <a:uLnTx/>
                <a:uFillTx/>
                <a:latin typeface="Barlow"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100" b="1" i="0" u="none" strike="noStrike" kern="1200" cap="none" spc="0" normalizeH="0" baseline="0" noProof="0">
              <a:ln>
                <a:noFill/>
              </a:ln>
              <a:solidFill>
                <a:srgbClr val="414042"/>
              </a:solidFill>
              <a:effectLst/>
              <a:uLnTx/>
              <a:uFillTx/>
              <a:latin typeface="Barlow" panose="00000500000000000000" pitchFamily="2" charset="0"/>
              <a:ea typeface="+mn-ea"/>
              <a:cs typeface="+mn-cs"/>
            </a:endParaRPr>
          </a:p>
        </p:txBody>
      </p:sp>
    </p:spTree>
    <p:extLst>
      <p:ext uri="{BB962C8B-B14F-4D97-AF65-F5344CB8AC3E}">
        <p14:creationId xmlns:p14="http://schemas.microsoft.com/office/powerpoint/2010/main" val="2772649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D7DD25E-C024-43C9-94A0-9595DCAA2DC3}"/>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9D3E291-5493-4866-9D2C-ACA3680A05E9}"/>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85597338"/>
      </p:ext>
    </p:extLst>
  </p:cSld>
  <p:clrMap bg1="lt1" tx1="dk1" bg2="lt2" tx2="dk2" accent1="accent1" accent2="accent2" accent3="accent3" accent4="accent4" accent5="accent5" accent6="accent6" hlink="hlink" folHlink="folHlink"/>
  <p:sldLayoutIdLst>
    <p:sldLayoutId id="2147483679" r:id="rId1"/>
    <p:sldLayoutId id="2147483686"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hf hdr="0" ftr="0" dt="0"/>
  <p:txStyles>
    <p:titleStyle>
      <a:lvl1pPr algn="l" defTabSz="685800" rtl="0" eaLnBrk="1" latinLnBrk="0" hangingPunct="1">
        <a:lnSpc>
          <a:spcPct val="90000"/>
        </a:lnSpc>
        <a:spcBef>
          <a:spcPct val="0"/>
        </a:spcBef>
        <a:buNone/>
        <a:defRPr sz="3000" b="1" kern="1200">
          <a:solidFill>
            <a:srgbClr val="414042"/>
          </a:solidFill>
          <a:latin typeface="Barlow" panose="00000500000000000000" pitchFamily="2" charset="0"/>
          <a:ea typeface="+mj-ea"/>
          <a:cs typeface="+mj-cs"/>
        </a:defRPr>
      </a:lvl1pPr>
    </p:titleStyle>
    <p:bodyStyle>
      <a:lvl1pPr marL="171450" indent="-171450" algn="l" defTabSz="685800" rtl="0" eaLnBrk="1" latinLnBrk="0" hangingPunct="1">
        <a:lnSpc>
          <a:spcPct val="110000"/>
        </a:lnSpc>
        <a:spcBef>
          <a:spcPts val="750"/>
        </a:spcBef>
        <a:spcAft>
          <a:spcPts val="600"/>
        </a:spcAft>
        <a:buFont typeface="Arial" panose="020B0604020202020204" pitchFamily="34" charset="0"/>
        <a:buChar char="•"/>
        <a:defRPr sz="2000" kern="1200">
          <a:solidFill>
            <a:schemeClr val="tx1"/>
          </a:solidFill>
          <a:latin typeface="Barlow" panose="00000500000000000000" pitchFamily="2" charset="0"/>
          <a:ea typeface="+mn-ea"/>
          <a:cs typeface="+mn-cs"/>
        </a:defRPr>
      </a:lvl1pPr>
      <a:lvl2pPr marL="514350" indent="-171450" algn="l" defTabSz="685800" rtl="0" eaLnBrk="1" latinLnBrk="0" hangingPunct="1">
        <a:lnSpc>
          <a:spcPct val="110000"/>
        </a:lnSpc>
        <a:spcBef>
          <a:spcPts val="375"/>
        </a:spcBef>
        <a:spcAft>
          <a:spcPts val="600"/>
        </a:spcAft>
        <a:buFont typeface="Barlow" panose="00000500000000000000" pitchFamily="2" charset="0"/>
        <a:buChar char="−"/>
        <a:defRPr sz="1800" kern="1200">
          <a:solidFill>
            <a:schemeClr val="tx1"/>
          </a:solidFill>
          <a:latin typeface="Barlow" panose="00000500000000000000" pitchFamily="2" charset="0"/>
          <a:ea typeface="+mn-ea"/>
          <a:cs typeface="+mn-cs"/>
        </a:defRPr>
      </a:lvl2pPr>
      <a:lvl3pPr marL="857250" indent="-171450" algn="l" defTabSz="685800" rtl="0" eaLnBrk="1" latinLnBrk="0" hangingPunct="1">
        <a:lnSpc>
          <a:spcPct val="110000"/>
        </a:lnSpc>
        <a:spcBef>
          <a:spcPts val="375"/>
        </a:spcBef>
        <a:spcAft>
          <a:spcPts val="600"/>
        </a:spcAft>
        <a:buFont typeface="Wingdings" panose="05000000000000000000" pitchFamily="2" charset="2"/>
        <a:buChar char="§"/>
        <a:defRPr sz="1500" kern="1200">
          <a:solidFill>
            <a:schemeClr val="tx1"/>
          </a:solidFill>
          <a:latin typeface="Barlow" panose="00000500000000000000" pitchFamily="2" charset="0"/>
          <a:ea typeface="+mn-ea"/>
          <a:cs typeface="+mn-cs"/>
        </a:defRPr>
      </a:lvl3pPr>
      <a:lvl4pPr marL="1200150" indent="-171450" algn="l" defTabSz="685800" rtl="0" eaLnBrk="1" latinLnBrk="0" hangingPunct="1">
        <a:lnSpc>
          <a:spcPct val="110000"/>
        </a:lnSpc>
        <a:spcBef>
          <a:spcPts val="375"/>
        </a:spcBef>
        <a:spcAft>
          <a:spcPts val="600"/>
        </a:spcAft>
        <a:buFont typeface="Courier New" panose="02070309020205020404" pitchFamily="49" charset="0"/>
        <a:buChar char="o"/>
        <a:defRPr sz="1350" kern="1200">
          <a:solidFill>
            <a:schemeClr val="tx1"/>
          </a:solidFill>
          <a:latin typeface="Barlow" panose="00000500000000000000" pitchFamily="2" charset="0"/>
          <a:ea typeface="+mn-ea"/>
          <a:cs typeface="+mn-cs"/>
        </a:defRPr>
      </a:lvl4pPr>
      <a:lvl5pPr marL="1543050" indent="-171450" algn="l" defTabSz="685800" rtl="0" eaLnBrk="1" latinLnBrk="0" hangingPunct="1">
        <a:lnSpc>
          <a:spcPct val="110000"/>
        </a:lnSpc>
        <a:spcBef>
          <a:spcPts val="375"/>
        </a:spcBef>
        <a:spcAft>
          <a:spcPts val="600"/>
        </a:spcAft>
        <a:buFont typeface="Wingdings" panose="05000000000000000000" pitchFamily="2" charset="2"/>
        <a:buChar char="Ø"/>
        <a:defRPr sz="1350" kern="1200">
          <a:solidFill>
            <a:schemeClr val="tx1"/>
          </a:solidFill>
          <a:latin typeface="Barlow" panose="00000500000000000000"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hyperlink" Target="https://studentaid.gov/feedback-center/"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hyperlink" Target="https://www.dfs.ny.gov/complaint"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hyperlink" Target="https://www.edcapny.org/wp-content/uploads/2021/07/PSLF-FedLoan-Student-Loan-Updates-One-Pager.pdf" TargetMode="External"/><Relationship Id="rId2" Type="http://schemas.openxmlformats.org/officeDocument/2006/relationships/hyperlink" Target="https://www.edcapny.org/wp-content/uploads/2021/08/Student-Loans-What-To-Do-Before-Payment-Resume-One-Pager-August-2021.pdf" TargetMode="External"/><Relationship Id="rId1" Type="http://schemas.openxmlformats.org/officeDocument/2006/relationships/slideLayout" Target="../slideLayouts/slideLayout3.xml"/><Relationship Id="rId4" Type="http://schemas.openxmlformats.org/officeDocument/2006/relationships/hyperlink" Target="https://www.edcapny.org/wp-content/uploads/2021/10/EDCAP-Blog-PSLF-Overhaul-October-2021-CR-10.7.2021-NN-Final-PDF.pdf"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hyperlink" Target="mailto:edcap@cssny.org" TargetMode="Externa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hyperlink" Target="https://studentaid.gov/h/manage-loans"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hyperlink" Target="https://studentaid.gov/fsa-id/sign-in/landing"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hyperlink" Target="mailto:EDCAP@cssny.org"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4191000" cy="4036060"/>
          </a:xfrm>
          <a:custGeom>
            <a:avLst/>
            <a:gdLst/>
            <a:ahLst/>
            <a:cxnLst/>
            <a:rect l="l" t="t" r="r" b="b"/>
            <a:pathLst>
              <a:path w="4191000" h="4036060">
                <a:moveTo>
                  <a:pt x="4191000" y="0"/>
                </a:moveTo>
                <a:lnTo>
                  <a:pt x="0" y="0"/>
                </a:lnTo>
                <a:lnTo>
                  <a:pt x="0" y="4035653"/>
                </a:lnTo>
                <a:lnTo>
                  <a:pt x="4191000" y="0"/>
                </a:lnTo>
                <a:close/>
              </a:path>
            </a:pathLst>
          </a:custGeom>
          <a:solidFill>
            <a:srgbClr val="056839">
              <a:alpha val="10194"/>
            </a:srgbClr>
          </a:solidFill>
        </p:spPr>
        <p:txBody>
          <a:bodyPr wrap="square" lIns="0" tIns="0" rIns="0" bIns="0" rtlCol="0"/>
          <a:lstStyle/>
          <a:p>
            <a:endParaRPr/>
          </a:p>
        </p:txBody>
      </p:sp>
      <p:pic>
        <p:nvPicPr>
          <p:cNvPr id="3" name="object 3"/>
          <p:cNvPicPr/>
          <p:nvPr/>
        </p:nvPicPr>
        <p:blipFill>
          <a:blip r:embed="rId2" cstate="print"/>
          <a:stretch>
            <a:fillRect/>
          </a:stretch>
        </p:blipFill>
        <p:spPr>
          <a:xfrm>
            <a:off x="533400" y="5766815"/>
            <a:ext cx="1490471" cy="685799"/>
          </a:xfrm>
          <a:prstGeom prst="rect">
            <a:avLst/>
          </a:prstGeom>
        </p:spPr>
      </p:pic>
      <p:pic>
        <p:nvPicPr>
          <p:cNvPr id="4" name="object 4"/>
          <p:cNvPicPr/>
          <p:nvPr/>
        </p:nvPicPr>
        <p:blipFill>
          <a:blip r:embed="rId3" cstate="print"/>
          <a:stretch>
            <a:fillRect/>
          </a:stretch>
        </p:blipFill>
        <p:spPr>
          <a:xfrm>
            <a:off x="533400" y="341376"/>
            <a:ext cx="1831835" cy="1258823"/>
          </a:xfrm>
          <a:prstGeom prst="rect">
            <a:avLst/>
          </a:prstGeom>
        </p:spPr>
      </p:pic>
      <p:sp>
        <p:nvSpPr>
          <p:cNvPr id="5" name="object 5"/>
          <p:cNvSpPr/>
          <p:nvPr/>
        </p:nvSpPr>
        <p:spPr>
          <a:xfrm>
            <a:off x="7391403" y="5175503"/>
            <a:ext cx="1752600" cy="1682750"/>
          </a:xfrm>
          <a:custGeom>
            <a:avLst/>
            <a:gdLst/>
            <a:ahLst/>
            <a:cxnLst/>
            <a:rect l="l" t="t" r="r" b="b"/>
            <a:pathLst>
              <a:path w="1752600" h="1682750">
                <a:moveTo>
                  <a:pt x="1752600" y="0"/>
                </a:moveTo>
                <a:lnTo>
                  <a:pt x="0" y="1682496"/>
                </a:lnTo>
                <a:lnTo>
                  <a:pt x="1752600" y="1682496"/>
                </a:lnTo>
                <a:lnTo>
                  <a:pt x="1752600" y="0"/>
                </a:lnTo>
                <a:close/>
              </a:path>
            </a:pathLst>
          </a:custGeom>
          <a:solidFill>
            <a:srgbClr val="414042">
              <a:alpha val="10194"/>
            </a:srgbClr>
          </a:solidFill>
        </p:spPr>
        <p:txBody>
          <a:bodyPr wrap="square" lIns="0" tIns="0" rIns="0" bIns="0" rtlCol="0"/>
          <a:lstStyle/>
          <a:p>
            <a:endParaRPr/>
          </a:p>
        </p:txBody>
      </p:sp>
      <p:sp>
        <p:nvSpPr>
          <p:cNvPr id="6" name="object 6"/>
          <p:cNvSpPr txBox="1">
            <a:spLocks noGrp="1"/>
          </p:cNvSpPr>
          <p:nvPr>
            <p:ph type="title"/>
          </p:nvPr>
        </p:nvSpPr>
        <p:spPr>
          <a:xfrm>
            <a:off x="2113162" y="1981200"/>
            <a:ext cx="6741928" cy="1674817"/>
          </a:xfrm>
          <a:prstGeom prst="rect">
            <a:avLst/>
          </a:prstGeom>
        </p:spPr>
        <p:txBody>
          <a:bodyPr vert="horz" wrap="square" lIns="0" tIns="12700" rIns="0" bIns="0" rtlCol="0">
            <a:spAutoFit/>
          </a:bodyPr>
          <a:lstStyle/>
          <a:p>
            <a:pPr marL="12700">
              <a:lnSpc>
                <a:spcPct val="100000"/>
              </a:lnSpc>
              <a:spcBef>
                <a:spcPts val="100"/>
              </a:spcBef>
            </a:pPr>
            <a:r>
              <a:rPr lang="en-US" sz="3600">
                <a:solidFill>
                  <a:srgbClr val="05692F"/>
                </a:solidFill>
                <a:latin typeface="Barlow ExtraBold"/>
              </a:rPr>
              <a:t>EDCAP Ambassador </a:t>
            </a:r>
            <a:br>
              <a:rPr lang="en-US" sz="3600">
                <a:solidFill>
                  <a:srgbClr val="05692F"/>
                </a:solidFill>
                <a:latin typeface="Barlow ExtraBold"/>
              </a:rPr>
            </a:br>
            <a:r>
              <a:rPr lang="en-US" sz="3600">
                <a:solidFill>
                  <a:srgbClr val="05692F"/>
                </a:solidFill>
                <a:latin typeface="Barlow ExtraBold"/>
              </a:rPr>
              <a:t>Training 2021 </a:t>
            </a:r>
            <a:br>
              <a:rPr lang="en-US" sz="3600">
                <a:latin typeface="Barlow ExtraBold" panose="00000900000000000000" pitchFamily="2" charset="0"/>
              </a:rPr>
            </a:br>
            <a:r>
              <a:rPr lang="en-US" sz="3600">
                <a:latin typeface="Barlow ExtraBold"/>
              </a:rPr>
              <a:t>Module 1: Introduction to EDCAP</a:t>
            </a:r>
            <a:endParaRPr sz="3600">
              <a:latin typeface="Barlow ExtraBold"/>
              <a:cs typeface="Barlow ExtraBold"/>
            </a:endParaRPr>
          </a:p>
        </p:txBody>
      </p:sp>
      <p:sp>
        <p:nvSpPr>
          <p:cNvPr id="8" name="object 7">
            <a:extLst>
              <a:ext uri="{FF2B5EF4-FFF2-40B4-BE49-F238E27FC236}">
                <a16:creationId xmlns:a16="http://schemas.microsoft.com/office/drawing/2014/main" id="{1AF23DC6-DA45-40FF-92B3-867A99D99BD4}"/>
              </a:ext>
            </a:extLst>
          </p:cNvPr>
          <p:cNvSpPr txBox="1"/>
          <p:nvPr/>
        </p:nvSpPr>
        <p:spPr>
          <a:xfrm>
            <a:off x="2145664" y="3733800"/>
            <a:ext cx="5647690" cy="1535164"/>
          </a:xfrm>
          <a:prstGeom prst="rect">
            <a:avLst/>
          </a:prstGeom>
        </p:spPr>
        <p:txBody>
          <a:bodyPr vert="horz" wrap="square" lIns="0" tIns="88900" rIns="0" bIns="0" rtlCol="0" anchor="t">
            <a:spAutoFit/>
          </a:bodyPr>
          <a:lstStyle/>
          <a:p>
            <a:pPr marL="22225" marR="5080">
              <a:lnSpc>
                <a:spcPct val="130600"/>
              </a:lnSpc>
              <a:spcBef>
                <a:spcPts val="50"/>
              </a:spcBef>
            </a:pPr>
            <a:r>
              <a:rPr lang="en-US" spc="-10">
                <a:solidFill>
                  <a:srgbClr val="414042"/>
                </a:solidFill>
                <a:latin typeface="Barlow"/>
                <a:cs typeface="Barlow"/>
              </a:rPr>
              <a:t>EDCAP Volunteer Program</a:t>
            </a:r>
            <a:r>
              <a:rPr lang="en-US" spc="-55">
                <a:solidFill>
                  <a:srgbClr val="414042"/>
                </a:solidFill>
                <a:latin typeface="Barlow"/>
                <a:cs typeface="Barlow"/>
              </a:rPr>
              <a:t> Training</a:t>
            </a:r>
            <a:endParaRPr lang="en-US">
              <a:solidFill>
                <a:srgbClr val="000000"/>
              </a:solidFill>
              <a:latin typeface="Barlow"/>
              <a:cs typeface="Calibri" panose="020F0502020204030204"/>
            </a:endParaRPr>
          </a:p>
          <a:p>
            <a:pPr marL="22225" marR="5080">
              <a:lnSpc>
                <a:spcPct val="130600"/>
              </a:lnSpc>
              <a:spcBef>
                <a:spcPts val="50"/>
              </a:spcBef>
            </a:pPr>
            <a:r>
              <a:rPr lang="en-US" spc="-10">
                <a:solidFill>
                  <a:srgbClr val="414042"/>
                </a:solidFill>
                <a:latin typeface="Barlow"/>
                <a:cs typeface="Barlow"/>
              </a:rPr>
              <a:t>Date of Presentation: Monday, October 18th, 2021</a:t>
            </a:r>
            <a:endParaRPr lang="en-US">
              <a:solidFill>
                <a:srgbClr val="000000"/>
              </a:solidFill>
              <a:latin typeface="Barlow"/>
              <a:cs typeface="Calibri"/>
            </a:endParaRPr>
          </a:p>
          <a:p>
            <a:pPr marL="22225" marR="5080">
              <a:lnSpc>
                <a:spcPct val="130600"/>
              </a:lnSpc>
              <a:spcBef>
                <a:spcPts val="50"/>
              </a:spcBef>
            </a:pPr>
            <a:r>
              <a:rPr lang="en-US">
                <a:solidFill>
                  <a:srgbClr val="414042"/>
                </a:solidFill>
                <a:latin typeface="Barlow"/>
                <a:cs typeface="Barlow"/>
              </a:rPr>
              <a:t>P</a:t>
            </a:r>
            <a:r>
              <a:rPr lang="en-US" spc="5">
                <a:solidFill>
                  <a:srgbClr val="414042"/>
                </a:solidFill>
                <a:latin typeface="Barlow"/>
                <a:cs typeface="Barlow"/>
              </a:rPr>
              <a:t>r</a:t>
            </a:r>
            <a:r>
              <a:rPr lang="en-US" spc="-15">
                <a:solidFill>
                  <a:srgbClr val="414042"/>
                </a:solidFill>
                <a:latin typeface="Barlow"/>
                <a:cs typeface="Barlow"/>
              </a:rPr>
              <a:t>e</a:t>
            </a:r>
            <a:r>
              <a:rPr lang="en-US" spc="-20">
                <a:solidFill>
                  <a:srgbClr val="414042"/>
                </a:solidFill>
                <a:latin typeface="Barlow"/>
                <a:cs typeface="Barlow"/>
              </a:rPr>
              <a:t>s</a:t>
            </a:r>
            <a:r>
              <a:rPr lang="en-US" spc="-15">
                <a:solidFill>
                  <a:srgbClr val="414042"/>
                </a:solidFill>
                <a:latin typeface="Barlow"/>
                <a:cs typeface="Barlow"/>
              </a:rPr>
              <a:t>e</a:t>
            </a:r>
            <a:r>
              <a:rPr lang="en-US" spc="-5">
                <a:solidFill>
                  <a:srgbClr val="414042"/>
                </a:solidFill>
                <a:latin typeface="Barlow"/>
                <a:cs typeface="Barlow"/>
              </a:rPr>
              <a:t>n</a:t>
            </a:r>
            <a:r>
              <a:rPr lang="en-US" spc="-10">
                <a:solidFill>
                  <a:srgbClr val="414042"/>
                </a:solidFill>
                <a:latin typeface="Barlow"/>
                <a:cs typeface="Barlow"/>
              </a:rPr>
              <a:t>t</a:t>
            </a:r>
            <a:r>
              <a:rPr lang="en-US" spc="-25">
                <a:solidFill>
                  <a:srgbClr val="414042"/>
                </a:solidFill>
                <a:latin typeface="Barlow"/>
                <a:cs typeface="Barlow"/>
              </a:rPr>
              <a:t>e</a:t>
            </a:r>
            <a:r>
              <a:rPr lang="en-US" spc="-10">
                <a:solidFill>
                  <a:srgbClr val="414042"/>
                </a:solidFill>
                <a:latin typeface="Barlow"/>
                <a:cs typeface="Barlow"/>
              </a:rPr>
              <a:t>r</a:t>
            </a:r>
            <a:r>
              <a:rPr lang="en-US" spc="-20">
                <a:solidFill>
                  <a:srgbClr val="414042"/>
                </a:solidFill>
                <a:latin typeface="Barlow"/>
                <a:cs typeface="Barlow"/>
              </a:rPr>
              <a:t>s</a:t>
            </a:r>
            <a:r>
              <a:rPr lang="en-US" spc="-5">
                <a:solidFill>
                  <a:srgbClr val="414042"/>
                </a:solidFill>
                <a:latin typeface="Barlow"/>
                <a:cs typeface="Barlow"/>
              </a:rPr>
              <a:t>: Courtney Davis and Nancy Nierman</a:t>
            </a:r>
          </a:p>
          <a:p>
            <a:pPr marL="22225" marR="5080">
              <a:lnSpc>
                <a:spcPct val="130600"/>
              </a:lnSpc>
              <a:spcBef>
                <a:spcPts val="50"/>
              </a:spcBef>
            </a:pPr>
            <a:endParaRPr lang="en-US" spc="-5">
              <a:solidFill>
                <a:srgbClr val="414042"/>
              </a:solidFill>
              <a:latin typeface="Barlow"/>
              <a:cs typeface="Calibri"/>
            </a:endParaRPr>
          </a:p>
        </p:txBody>
      </p:sp>
      <p:sp>
        <p:nvSpPr>
          <p:cNvPr id="7" name="Slide Number Placeholder 6">
            <a:extLst>
              <a:ext uri="{FF2B5EF4-FFF2-40B4-BE49-F238E27FC236}">
                <a16:creationId xmlns:a16="http://schemas.microsoft.com/office/drawing/2014/main" id="{C51CC4F3-3557-4165-97FD-FE4479C0262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7B734B-BE99-4B13-8B3B-73BDADC290B3}" type="slidenum">
              <a:rPr kumimoji="0" lang="en-US" sz="1100" b="1" i="0" u="none" strike="noStrike" kern="1200" cap="none" spc="0" normalizeH="0" baseline="0" noProof="0" smtClean="0">
                <a:ln>
                  <a:noFill/>
                </a:ln>
                <a:solidFill>
                  <a:srgbClr val="414042"/>
                </a:solidFill>
                <a:effectLst/>
                <a:uLnTx/>
                <a:uFillTx/>
                <a:latin typeface="Barlow"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100" b="1" i="0" u="none" strike="noStrike" kern="1200" cap="none" spc="0" normalizeH="0" baseline="0" noProof="0">
              <a:ln>
                <a:noFill/>
              </a:ln>
              <a:solidFill>
                <a:srgbClr val="414042"/>
              </a:solidFill>
              <a:effectLst/>
              <a:uLnTx/>
              <a:uFillTx/>
              <a:latin typeface="Barlow" panose="00000500000000000000" pitchFamily="2" charset="0"/>
              <a:ea typeface="+mn-ea"/>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CDE22-3748-44A8-A575-8433BC4221E3}"/>
              </a:ext>
            </a:extLst>
          </p:cNvPr>
          <p:cNvSpPr>
            <a:spLocks noGrp="1"/>
          </p:cNvSpPr>
          <p:nvPr>
            <p:ph type="title"/>
          </p:nvPr>
        </p:nvSpPr>
        <p:spPr/>
        <p:txBody>
          <a:bodyPr/>
          <a:lstStyle/>
          <a:p>
            <a:r>
              <a:rPr lang="en-US" b="0">
                <a:latin typeface="Barlow"/>
              </a:rPr>
              <a:t>EDCAP’s “Hub-and-Spokes” Model</a:t>
            </a:r>
          </a:p>
        </p:txBody>
      </p:sp>
      <p:sp>
        <p:nvSpPr>
          <p:cNvPr id="4" name="Slide Number Placeholder 3">
            <a:extLst>
              <a:ext uri="{FF2B5EF4-FFF2-40B4-BE49-F238E27FC236}">
                <a16:creationId xmlns:a16="http://schemas.microsoft.com/office/drawing/2014/main" id="{3EA304C6-D589-452E-8B0A-B395A9F3768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7B734B-BE99-4B13-8B3B-73BDADC290B3}" type="slidenum">
              <a:rPr kumimoji="0" lang="en-US" sz="1100" b="1" i="0" u="none" strike="noStrike" kern="1200" cap="none" spc="0" normalizeH="0" baseline="0" noProof="0" smtClean="0">
                <a:ln>
                  <a:noFill/>
                </a:ln>
                <a:solidFill>
                  <a:srgbClr val="414042"/>
                </a:solidFill>
                <a:effectLst/>
                <a:uLnTx/>
                <a:uFillTx/>
                <a:latin typeface="Barlow"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100" b="1" i="0" u="none" strike="noStrike" kern="1200" cap="none" spc="0" normalizeH="0" baseline="0" noProof="0">
              <a:ln>
                <a:noFill/>
              </a:ln>
              <a:solidFill>
                <a:srgbClr val="414042"/>
              </a:solidFill>
              <a:effectLst/>
              <a:uLnTx/>
              <a:uFillTx/>
              <a:latin typeface="Barlow" panose="00000500000000000000" pitchFamily="2" charset="0"/>
              <a:ea typeface="+mn-ea"/>
              <a:cs typeface="+mn-cs"/>
            </a:endParaRPr>
          </a:p>
        </p:txBody>
      </p:sp>
      <p:sp>
        <p:nvSpPr>
          <p:cNvPr id="14" name="object 3">
            <a:extLst>
              <a:ext uri="{FF2B5EF4-FFF2-40B4-BE49-F238E27FC236}">
                <a16:creationId xmlns:a16="http://schemas.microsoft.com/office/drawing/2014/main" id="{030AA72A-24DE-4B95-AF59-DA6200C56BDF}"/>
              </a:ext>
            </a:extLst>
          </p:cNvPr>
          <p:cNvSpPr/>
          <p:nvPr/>
        </p:nvSpPr>
        <p:spPr>
          <a:xfrm>
            <a:off x="4553711" y="1981202"/>
            <a:ext cx="3447415" cy="1371600"/>
          </a:xfrm>
          <a:custGeom>
            <a:avLst/>
            <a:gdLst/>
            <a:ahLst/>
            <a:cxnLst/>
            <a:rect l="l" t="t" r="r" b="b"/>
            <a:pathLst>
              <a:path w="3447415" h="1371600">
                <a:moveTo>
                  <a:pt x="0" y="685800"/>
                </a:moveTo>
                <a:lnTo>
                  <a:pt x="342900" y="342900"/>
                </a:lnTo>
                <a:lnTo>
                  <a:pt x="342900" y="527799"/>
                </a:lnTo>
                <a:lnTo>
                  <a:pt x="613486" y="527799"/>
                </a:lnTo>
                <a:lnTo>
                  <a:pt x="613486" y="0"/>
                </a:lnTo>
                <a:lnTo>
                  <a:pt x="3447288" y="0"/>
                </a:lnTo>
                <a:lnTo>
                  <a:pt x="3447288" y="1371600"/>
                </a:lnTo>
                <a:lnTo>
                  <a:pt x="613486" y="1371600"/>
                </a:lnTo>
                <a:lnTo>
                  <a:pt x="613486" y="843800"/>
                </a:lnTo>
                <a:lnTo>
                  <a:pt x="342900" y="843800"/>
                </a:lnTo>
                <a:lnTo>
                  <a:pt x="342900" y="1028700"/>
                </a:lnTo>
                <a:lnTo>
                  <a:pt x="0" y="685800"/>
                </a:lnTo>
                <a:close/>
              </a:path>
            </a:pathLst>
          </a:custGeom>
          <a:ln w="12700">
            <a:solidFill>
              <a:srgbClr val="05692E"/>
            </a:solidFill>
          </a:ln>
        </p:spPr>
        <p:txBody>
          <a:bodyPr wrap="square" lIns="0" tIns="0" rIns="0" bIns="0" rtlCol="0"/>
          <a:lstStyle/>
          <a:p>
            <a:endParaRPr/>
          </a:p>
        </p:txBody>
      </p:sp>
      <p:sp>
        <p:nvSpPr>
          <p:cNvPr id="15" name="object 4">
            <a:extLst>
              <a:ext uri="{FF2B5EF4-FFF2-40B4-BE49-F238E27FC236}">
                <a16:creationId xmlns:a16="http://schemas.microsoft.com/office/drawing/2014/main" id="{FEBD5691-3E42-49CC-9BC5-2B9771E76962}"/>
              </a:ext>
            </a:extLst>
          </p:cNvPr>
          <p:cNvSpPr/>
          <p:nvPr/>
        </p:nvSpPr>
        <p:spPr>
          <a:xfrm>
            <a:off x="4572000" y="3581235"/>
            <a:ext cx="3429000" cy="887094"/>
          </a:xfrm>
          <a:custGeom>
            <a:avLst/>
            <a:gdLst/>
            <a:ahLst/>
            <a:cxnLst/>
            <a:rect l="l" t="t" r="r" b="b"/>
            <a:pathLst>
              <a:path w="3429000" h="887095">
                <a:moveTo>
                  <a:pt x="0" y="443483"/>
                </a:moveTo>
                <a:lnTo>
                  <a:pt x="221742" y="221741"/>
                </a:lnTo>
                <a:lnTo>
                  <a:pt x="221742" y="328015"/>
                </a:lnTo>
                <a:lnTo>
                  <a:pt x="610222" y="328015"/>
                </a:lnTo>
                <a:lnTo>
                  <a:pt x="610222" y="0"/>
                </a:lnTo>
                <a:lnTo>
                  <a:pt x="3429000" y="0"/>
                </a:lnTo>
                <a:lnTo>
                  <a:pt x="3429000" y="886967"/>
                </a:lnTo>
                <a:lnTo>
                  <a:pt x="610222" y="886967"/>
                </a:lnTo>
                <a:lnTo>
                  <a:pt x="610222" y="558952"/>
                </a:lnTo>
                <a:lnTo>
                  <a:pt x="221742" y="558952"/>
                </a:lnTo>
                <a:lnTo>
                  <a:pt x="221742" y="665225"/>
                </a:lnTo>
                <a:lnTo>
                  <a:pt x="0" y="443483"/>
                </a:lnTo>
                <a:close/>
              </a:path>
            </a:pathLst>
          </a:custGeom>
          <a:ln w="12700">
            <a:solidFill>
              <a:srgbClr val="05692E"/>
            </a:solidFill>
          </a:ln>
        </p:spPr>
        <p:txBody>
          <a:bodyPr wrap="square" lIns="0" tIns="0" rIns="0" bIns="0" rtlCol="0"/>
          <a:lstStyle/>
          <a:p>
            <a:endParaRPr/>
          </a:p>
        </p:txBody>
      </p:sp>
      <p:sp>
        <p:nvSpPr>
          <p:cNvPr id="16" name="object 5">
            <a:extLst>
              <a:ext uri="{FF2B5EF4-FFF2-40B4-BE49-F238E27FC236}">
                <a16:creationId xmlns:a16="http://schemas.microsoft.com/office/drawing/2014/main" id="{655DC4ED-A0D0-450A-9993-C5A09E431918}"/>
              </a:ext>
            </a:extLst>
          </p:cNvPr>
          <p:cNvSpPr/>
          <p:nvPr/>
        </p:nvSpPr>
        <p:spPr>
          <a:xfrm>
            <a:off x="4615904" y="4670792"/>
            <a:ext cx="3429000" cy="652780"/>
          </a:xfrm>
          <a:custGeom>
            <a:avLst/>
            <a:gdLst/>
            <a:ahLst/>
            <a:cxnLst/>
            <a:rect l="l" t="t" r="r" b="b"/>
            <a:pathLst>
              <a:path w="3429000" h="652779">
                <a:moveTo>
                  <a:pt x="0" y="326136"/>
                </a:moveTo>
                <a:lnTo>
                  <a:pt x="163068" y="163068"/>
                </a:lnTo>
                <a:lnTo>
                  <a:pt x="163068" y="251002"/>
                </a:lnTo>
                <a:lnTo>
                  <a:pt x="610222" y="251002"/>
                </a:lnTo>
                <a:lnTo>
                  <a:pt x="610222" y="0"/>
                </a:lnTo>
                <a:lnTo>
                  <a:pt x="3429000" y="0"/>
                </a:lnTo>
                <a:lnTo>
                  <a:pt x="3429000" y="652272"/>
                </a:lnTo>
                <a:lnTo>
                  <a:pt x="610222" y="652272"/>
                </a:lnTo>
                <a:lnTo>
                  <a:pt x="610222" y="401269"/>
                </a:lnTo>
                <a:lnTo>
                  <a:pt x="163068" y="401269"/>
                </a:lnTo>
                <a:lnTo>
                  <a:pt x="163068" y="489204"/>
                </a:lnTo>
                <a:lnTo>
                  <a:pt x="0" y="326136"/>
                </a:lnTo>
                <a:close/>
              </a:path>
            </a:pathLst>
          </a:custGeom>
          <a:ln w="12700">
            <a:solidFill>
              <a:srgbClr val="05692E"/>
            </a:solidFill>
          </a:ln>
        </p:spPr>
        <p:txBody>
          <a:bodyPr wrap="square" lIns="0" tIns="0" rIns="0" bIns="0" rtlCol="0"/>
          <a:lstStyle/>
          <a:p>
            <a:endParaRPr/>
          </a:p>
        </p:txBody>
      </p:sp>
      <p:sp>
        <p:nvSpPr>
          <p:cNvPr id="17" name="object 6">
            <a:extLst>
              <a:ext uri="{FF2B5EF4-FFF2-40B4-BE49-F238E27FC236}">
                <a16:creationId xmlns:a16="http://schemas.microsoft.com/office/drawing/2014/main" id="{9732AAF3-EC6F-42C8-8326-188D786B0BEF}"/>
              </a:ext>
            </a:extLst>
          </p:cNvPr>
          <p:cNvSpPr txBox="1"/>
          <p:nvPr/>
        </p:nvSpPr>
        <p:spPr>
          <a:xfrm>
            <a:off x="5245304" y="2014220"/>
            <a:ext cx="2552065" cy="3358515"/>
          </a:xfrm>
          <a:prstGeom prst="rect">
            <a:avLst/>
          </a:prstGeom>
        </p:spPr>
        <p:txBody>
          <a:bodyPr vert="horz" wrap="square" lIns="0" tIns="12700" rIns="0" bIns="0" rtlCol="0">
            <a:spAutoFit/>
          </a:bodyPr>
          <a:lstStyle/>
          <a:p>
            <a:pPr marL="91440" indent="-79375">
              <a:lnSpc>
                <a:spcPct val="100000"/>
              </a:lnSpc>
              <a:spcBef>
                <a:spcPts val="100"/>
              </a:spcBef>
              <a:buChar char="•"/>
              <a:tabLst>
                <a:tab pos="92075" algn="l"/>
              </a:tabLst>
            </a:pPr>
            <a:r>
              <a:rPr sz="1200" spc="5">
                <a:latin typeface="Barlow"/>
                <a:cs typeface="Barlow"/>
              </a:rPr>
              <a:t>Helpline</a:t>
            </a:r>
            <a:endParaRPr sz="1200">
              <a:latin typeface="Barlow"/>
              <a:cs typeface="Barlow"/>
            </a:endParaRPr>
          </a:p>
          <a:p>
            <a:pPr marL="91440" indent="-79375">
              <a:lnSpc>
                <a:spcPct val="100000"/>
              </a:lnSpc>
              <a:buChar char="•"/>
              <a:tabLst>
                <a:tab pos="92075" algn="l"/>
              </a:tabLst>
            </a:pPr>
            <a:r>
              <a:rPr sz="1200" spc="-5">
                <a:latin typeface="Barlow"/>
                <a:cs typeface="Barlow"/>
              </a:rPr>
              <a:t>Complex</a:t>
            </a:r>
            <a:r>
              <a:rPr sz="1200" spc="-55">
                <a:latin typeface="Barlow"/>
                <a:cs typeface="Barlow"/>
              </a:rPr>
              <a:t> </a:t>
            </a:r>
            <a:r>
              <a:rPr sz="1200">
                <a:latin typeface="Barlow"/>
                <a:cs typeface="Barlow"/>
              </a:rPr>
              <a:t>cases</a:t>
            </a:r>
          </a:p>
          <a:p>
            <a:pPr marL="91440" indent="-79375">
              <a:lnSpc>
                <a:spcPct val="100000"/>
              </a:lnSpc>
              <a:buChar char="•"/>
              <a:tabLst>
                <a:tab pos="92075" algn="l"/>
              </a:tabLst>
            </a:pPr>
            <a:r>
              <a:rPr sz="1200" spc="-10">
                <a:latin typeface="Barlow"/>
                <a:cs typeface="Barlow"/>
              </a:rPr>
              <a:t>CBO</a:t>
            </a:r>
            <a:r>
              <a:rPr sz="1200" spc="-15">
                <a:latin typeface="Barlow"/>
                <a:cs typeface="Barlow"/>
              </a:rPr>
              <a:t> </a:t>
            </a:r>
            <a:r>
              <a:rPr sz="1200">
                <a:latin typeface="Barlow"/>
                <a:cs typeface="Barlow"/>
              </a:rPr>
              <a:t>learning</a:t>
            </a:r>
            <a:r>
              <a:rPr sz="1200" spc="-50">
                <a:latin typeface="Barlow"/>
                <a:cs typeface="Barlow"/>
              </a:rPr>
              <a:t> </a:t>
            </a:r>
            <a:r>
              <a:rPr sz="1200" spc="-5">
                <a:latin typeface="Barlow"/>
                <a:cs typeface="Barlow"/>
              </a:rPr>
              <a:t>community</a:t>
            </a:r>
            <a:endParaRPr sz="1200">
              <a:latin typeface="Barlow"/>
              <a:cs typeface="Barlow"/>
            </a:endParaRPr>
          </a:p>
          <a:p>
            <a:pPr marL="91440" indent="-79375">
              <a:lnSpc>
                <a:spcPct val="100000"/>
              </a:lnSpc>
              <a:buChar char="•"/>
              <a:tabLst>
                <a:tab pos="92075" algn="l"/>
              </a:tabLst>
            </a:pPr>
            <a:r>
              <a:rPr sz="1200" spc="-10">
                <a:latin typeface="Barlow"/>
                <a:cs typeface="Barlow"/>
              </a:rPr>
              <a:t>CBO</a:t>
            </a:r>
            <a:r>
              <a:rPr sz="1200" spc="-5">
                <a:latin typeface="Barlow"/>
                <a:cs typeface="Barlow"/>
              </a:rPr>
              <a:t> procurement</a:t>
            </a:r>
            <a:r>
              <a:rPr sz="1200" spc="-25">
                <a:latin typeface="Barlow"/>
                <a:cs typeface="Barlow"/>
              </a:rPr>
              <a:t> </a:t>
            </a:r>
            <a:r>
              <a:rPr sz="1200">
                <a:latin typeface="Barlow"/>
                <a:cs typeface="Barlow"/>
              </a:rPr>
              <a:t>and</a:t>
            </a:r>
            <a:r>
              <a:rPr sz="1200" spc="-5">
                <a:latin typeface="Barlow"/>
                <a:cs typeface="Barlow"/>
              </a:rPr>
              <a:t> administration</a:t>
            </a:r>
            <a:endParaRPr sz="1200">
              <a:latin typeface="Barlow"/>
              <a:cs typeface="Barlow"/>
            </a:endParaRPr>
          </a:p>
          <a:p>
            <a:pPr marL="91440" indent="-79375">
              <a:lnSpc>
                <a:spcPct val="100000"/>
              </a:lnSpc>
              <a:buChar char="•"/>
              <a:tabLst>
                <a:tab pos="92075" algn="l"/>
              </a:tabLst>
            </a:pPr>
            <a:r>
              <a:rPr sz="1200">
                <a:latin typeface="Barlow"/>
                <a:cs typeface="Barlow"/>
              </a:rPr>
              <a:t>QA</a:t>
            </a:r>
            <a:r>
              <a:rPr sz="1200" spc="-45">
                <a:latin typeface="Barlow"/>
                <a:cs typeface="Barlow"/>
              </a:rPr>
              <a:t> </a:t>
            </a:r>
            <a:r>
              <a:rPr sz="1200">
                <a:latin typeface="Barlow"/>
                <a:cs typeface="Barlow"/>
              </a:rPr>
              <a:t>&amp;</a:t>
            </a:r>
            <a:r>
              <a:rPr sz="1200" spc="-15">
                <a:latin typeface="Barlow"/>
                <a:cs typeface="Barlow"/>
              </a:rPr>
              <a:t> </a:t>
            </a:r>
            <a:r>
              <a:rPr sz="1200" spc="-5">
                <a:latin typeface="Barlow"/>
                <a:cs typeface="Barlow"/>
              </a:rPr>
              <a:t>monitoring</a:t>
            </a:r>
            <a:endParaRPr sz="1200">
              <a:latin typeface="Barlow"/>
              <a:cs typeface="Barlow"/>
            </a:endParaRPr>
          </a:p>
          <a:p>
            <a:pPr marL="91440" indent="-79375">
              <a:lnSpc>
                <a:spcPct val="100000"/>
              </a:lnSpc>
              <a:buChar char="•"/>
              <a:tabLst>
                <a:tab pos="92075" algn="l"/>
              </a:tabLst>
            </a:pPr>
            <a:r>
              <a:rPr sz="1200">
                <a:latin typeface="Barlow"/>
                <a:cs typeface="Barlow"/>
              </a:rPr>
              <a:t>Reporting</a:t>
            </a:r>
            <a:r>
              <a:rPr sz="1200" spc="-55">
                <a:latin typeface="Barlow"/>
                <a:cs typeface="Barlow"/>
              </a:rPr>
              <a:t> </a:t>
            </a:r>
            <a:r>
              <a:rPr sz="1200" spc="-5">
                <a:latin typeface="Barlow"/>
                <a:cs typeface="Barlow"/>
              </a:rPr>
              <a:t>to</a:t>
            </a:r>
            <a:r>
              <a:rPr sz="1200" spc="-20">
                <a:latin typeface="Barlow"/>
                <a:cs typeface="Barlow"/>
              </a:rPr>
              <a:t> </a:t>
            </a:r>
            <a:r>
              <a:rPr sz="1200" spc="-5">
                <a:latin typeface="Barlow"/>
                <a:cs typeface="Barlow"/>
              </a:rPr>
              <a:t>funders</a:t>
            </a:r>
            <a:endParaRPr sz="1200">
              <a:latin typeface="Barlow"/>
              <a:cs typeface="Barlow"/>
            </a:endParaRPr>
          </a:p>
          <a:p>
            <a:pPr marL="91440" indent="-79375">
              <a:lnSpc>
                <a:spcPct val="100000"/>
              </a:lnSpc>
              <a:buChar char="•"/>
              <a:tabLst>
                <a:tab pos="92075" algn="l"/>
              </a:tabLst>
            </a:pPr>
            <a:r>
              <a:rPr sz="1200">
                <a:latin typeface="Barlow"/>
                <a:cs typeface="Barlow"/>
              </a:rPr>
              <a:t>Sentinel</a:t>
            </a:r>
            <a:r>
              <a:rPr sz="1200" spc="-50">
                <a:latin typeface="Barlow"/>
                <a:cs typeface="Barlow"/>
              </a:rPr>
              <a:t> </a:t>
            </a:r>
            <a:r>
              <a:rPr sz="1200" spc="-5">
                <a:latin typeface="Barlow"/>
                <a:cs typeface="Barlow"/>
              </a:rPr>
              <a:t>function</a:t>
            </a:r>
            <a:endParaRPr sz="1200">
              <a:latin typeface="Barlow"/>
              <a:cs typeface="Barlow"/>
            </a:endParaRPr>
          </a:p>
          <a:p>
            <a:pPr>
              <a:lnSpc>
                <a:spcPct val="100000"/>
              </a:lnSpc>
              <a:spcBef>
                <a:spcPts val="15"/>
              </a:spcBef>
              <a:buFont typeface="Barlow"/>
              <a:buChar char="•"/>
            </a:pPr>
            <a:endParaRPr sz="2000">
              <a:latin typeface="Barlow"/>
              <a:cs typeface="Barlow"/>
            </a:endParaRPr>
          </a:p>
          <a:p>
            <a:pPr marL="107314" indent="-80010">
              <a:lnSpc>
                <a:spcPct val="100000"/>
              </a:lnSpc>
              <a:buChar char="•"/>
              <a:tabLst>
                <a:tab pos="107950" algn="l"/>
              </a:tabLst>
            </a:pPr>
            <a:r>
              <a:rPr sz="1200">
                <a:latin typeface="Barlow"/>
                <a:cs typeface="Barlow"/>
              </a:rPr>
              <a:t>Outreach</a:t>
            </a:r>
          </a:p>
          <a:p>
            <a:pPr marL="107314" indent="-80010">
              <a:lnSpc>
                <a:spcPct val="100000"/>
              </a:lnSpc>
              <a:buChar char="•"/>
              <a:tabLst>
                <a:tab pos="107950" algn="l"/>
              </a:tabLst>
            </a:pPr>
            <a:r>
              <a:rPr sz="1200" spc="-5">
                <a:latin typeface="Barlow"/>
                <a:cs typeface="Barlow"/>
              </a:rPr>
              <a:t>Community</a:t>
            </a:r>
            <a:r>
              <a:rPr sz="1200" spc="-45">
                <a:latin typeface="Barlow"/>
                <a:cs typeface="Barlow"/>
              </a:rPr>
              <a:t> </a:t>
            </a:r>
            <a:r>
              <a:rPr sz="1200">
                <a:latin typeface="Barlow"/>
                <a:cs typeface="Barlow"/>
              </a:rPr>
              <a:t>presentations</a:t>
            </a:r>
          </a:p>
          <a:p>
            <a:pPr marL="107314" indent="-80010">
              <a:lnSpc>
                <a:spcPct val="100000"/>
              </a:lnSpc>
              <a:buChar char="•"/>
              <a:tabLst>
                <a:tab pos="107950" algn="l"/>
              </a:tabLst>
            </a:pPr>
            <a:r>
              <a:rPr sz="1200" spc="-5">
                <a:latin typeface="Barlow"/>
                <a:cs typeface="Barlow"/>
              </a:rPr>
              <a:t>Casework</a:t>
            </a:r>
            <a:endParaRPr sz="1200">
              <a:latin typeface="Barlow"/>
              <a:cs typeface="Barlow"/>
            </a:endParaRPr>
          </a:p>
          <a:p>
            <a:pPr marL="107314" indent="-80010">
              <a:lnSpc>
                <a:spcPct val="100000"/>
              </a:lnSpc>
              <a:buChar char="•"/>
              <a:tabLst>
                <a:tab pos="107950" algn="l"/>
              </a:tabLst>
            </a:pPr>
            <a:r>
              <a:rPr sz="1200">
                <a:latin typeface="Barlow"/>
                <a:cs typeface="Barlow"/>
              </a:rPr>
              <a:t>Sentinel</a:t>
            </a:r>
            <a:r>
              <a:rPr sz="1200" spc="-50">
                <a:latin typeface="Barlow"/>
                <a:cs typeface="Barlow"/>
              </a:rPr>
              <a:t> </a:t>
            </a:r>
            <a:r>
              <a:rPr sz="1200" spc="-5">
                <a:latin typeface="Barlow"/>
                <a:cs typeface="Barlow"/>
              </a:rPr>
              <a:t>function</a:t>
            </a:r>
            <a:endParaRPr sz="1200">
              <a:latin typeface="Barlow"/>
              <a:cs typeface="Barlow"/>
            </a:endParaRPr>
          </a:p>
          <a:p>
            <a:pPr>
              <a:lnSpc>
                <a:spcPct val="100000"/>
              </a:lnSpc>
              <a:buFont typeface="Barlow"/>
              <a:buChar char="•"/>
            </a:pPr>
            <a:endParaRPr sz="1400">
              <a:latin typeface="Barlow"/>
              <a:cs typeface="Barlow"/>
            </a:endParaRPr>
          </a:p>
          <a:p>
            <a:pPr>
              <a:lnSpc>
                <a:spcPct val="100000"/>
              </a:lnSpc>
              <a:spcBef>
                <a:spcPts val="10"/>
              </a:spcBef>
              <a:buFont typeface="Barlow"/>
              <a:buChar char="•"/>
            </a:pPr>
            <a:endParaRPr sz="1050">
              <a:latin typeface="Barlow"/>
              <a:cs typeface="Barlow"/>
            </a:endParaRPr>
          </a:p>
          <a:p>
            <a:pPr marL="107314" indent="-80010">
              <a:lnSpc>
                <a:spcPct val="100000"/>
              </a:lnSpc>
              <a:buChar char="•"/>
              <a:tabLst>
                <a:tab pos="107950" algn="l"/>
              </a:tabLst>
            </a:pPr>
            <a:r>
              <a:rPr sz="1200">
                <a:latin typeface="Barlow"/>
                <a:cs typeface="Barlow"/>
              </a:rPr>
              <a:t>Technical</a:t>
            </a:r>
            <a:r>
              <a:rPr sz="1200" spc="-50">
                <a:latin typeface="Barlow"/>
                <a:cs typeface="Barlow"/>
              </a:rPr>
              <a:t> </a:t>
            </a:r>
            <a:r>
              <a:rPr sz="1200" spc="-5">
                <a:latin typeface="Barlow"/>
                <a:cs typeface="Barlow"/>
              </a:rPr>
              <a:t>Assistance</a:t>
            </a:r>
            <a:endParaRPr sz="1200">
              <a:latin typeface="Barlow"/>
              <a:cs typeface="Barlow"/>
            </a:endParaRPr>
          </a:p>
          <a:p>
            <a:pPr marL="107314" indent="-80010">
              <a:lnSpc>
                <a:spcPct val="100000"/>
              </a:lnSpc>
              <a:buChar char="•"/>
              <a:tabLst>
                <a:tab pos="107950" algn="l"/>
              </a:tabLst>
            </a:pPr>
            <a:r>
              <a:rPr sz="1200">
                <a:latin typeface="Barlow"/>
                <a:cs typeface="Barlow"/>
              </a:rPr>
              <a:t>Training</a:t>
            </a:r>
          </a:p>
          <a:p>
            <a:pPr marL="107314" indent="-80010">
              <a:lnSpc>
                <a:spcPct val="100000"/>
              </a:lnSpc>
              <a:buChar char="•"/>
              <a:tabLst>
                <a:tab pos="107950" algn="l"/>
              </a:tabLst>
            </a:pPr>
            <a:r>
              <a:rPr sz="1200" spc="-5">
                <a:latin typeface="Barlow"/>
                <a:cs typeface="Barlow"/>
              </a:rPr>
              <a:t>Casework</a:t>
            </a:r>
            <a:endParaRPr sz="1200">
              <a:latin typeface="Barlow"/>
              <a:cs typeface="Barlow"/>
            </a:endParaRPr>
          </a:p>
        </p:txBody>
      </p:sp>
      <p:sp>
        <p:nvSpPr>
          <p:cNvPr id="18" name="object 7">
            <a:extLst>
              <a:ext uri="{FF2B5EF4-FFF2-40B4-BE49-F238E27FC236}">
                <a16:creationId xmlns:a16="http://schemas.microsoft.com/office/drawing/2014/main" id="{8F5B60BC-0CDA-4557-910F-7948EA7163AA}"/>
              </a:ext>
            </a:extLst>
          </p:cNvPr>
          <p:cNvSpPr txBox="1"/>
          <p:nvPr/>
        </p:nvSpPr>
        <p:spPr>
          <a:xfrm>
            <a:off x="2438239" y="2090420"/>
            <a:ext cx="1816735" cy="2287270"/>
          </a:xfrm>
          <a:prstGeom prst="rect">
            <a:avLst/>
          </a:prstGeom>
        </p:spPr>
        <p:txBody>
          <a:bodyPr vert="horz" wrap="square" lIns="0" tIns="12700" rIns="0" bIns="0" rtlCol="0">
            <a:spAutoFit/>
          </a:bodyPr>
          <a:lstStyle/>
          <a:p>
            <a:pPr marL="12700" marR="5080">
              <a:lnSpc>
                <a:spcPct val="100000"/>
              </a:lnSpc>
              <a:spcBef>
                <a:spcPts val="100"/>
              </a:spcBef>
            </a:pPr>
            <a:r>
              <a:rPr sz="1800" spc="-5">
                <a:latin typeface="Barlow"/>
                <a:cs typeface="Barlow"/>
              </a:rPr>
              <a:t>H</a:t>
            </a:r>
            <a:r>
              <a:rPr sz="1800" spc="15">
                <a:latin typeface="Barlow"/>
                <a:cs typeface="Barlow"/>
              </a:rPr>
              <a:t>u</a:t>
            </a:r>
            <a:r>
              <a:rPr sz="1800">
                <a:latin typeface="Barlow"/>
                <a:cs typeface="Barlow"/>
              </a:rPr>
              <a:t>b:</a:t>
            </a:r>
            <a:r>
              <a:rPr sz="1800" spc="-85">
                <a:latin typeface="Barlow"/>
                <a:cs typeface="Barlow"/>
              </a:rPr>
              <a:t> </a:t>
            </a:r>
            <a:r>
              <a:rPr sz="1200" spc="-10">
                <a:latin typeface="Barlow"/>
                <a:cs typeface="Barlow"/>
              </a:rPr>
              <a:t>Comm</a:t>
            </a:r>
            <a:r>
              <a:rPr sz="1200">
                <a:latin typeface="Barlow"/>
                <a:cs typeface="Barlow"/>
              </a:rPr>
              <a:t>un</a:t>
            </a:r>
            <a:r>
              <a:rPr sz="1200" spc="5">
                <a:latin typeface="Barlow"/>
                <a:cs typeface="Barlow"/>
              </a:rPr>
              <a:t>i</a:t>
            </a:r>
            <a:r>
              <a:rPr sz="1200" spc="-5">
                <a:latin typeface="Barlow"/>
                <a:cs typeface="Barlow"/>
              </a:rPr>
              <a:t>t</a:t>
            </a:r>
            <a:r>
              <a:rPr sz="1200">
                <a:latin typeface="Barlow"/>
                <a:cs typeface="Barlow"/>
              </a:rPr>
              <a:t>y</a:t>
            </a:r>
            <a:r>
              <a:rPr sz="1200" spc="-30">
                <a:latin typeface="Barlow"/>
                <a:cs typeface="Barlow"/>
              </a:rPr>
              <a:t> </a:t>
            </a:r>
            <a:r>
              <a:rPr sz="1200" spc="-5">
                <a:latin typeface="Barlow"/>
                <a:cs typeface="Barlow"/>
              </a:rPr>
              <a:t>S</a:t>
            </a:r>
            <a:r>
              <a:rPr sz="1200" spc="5">
                <a:latin typeface="Barlow"/>
                <a:cs typeface="Barlow"/>
              </a:rPr>
              <a:t>e</a:t>
            </a:r>
            <a:r>
              <a:rPr sz="1200" spc="-5">
                <a:latin typeface="Barlow"/>
                <a:cs typeface="Barlow"/>
              </a:rPr>
              <a:t>r</a:t>
            </a:r>
            <a:r>
              <a:rPr sz="1200" spc="5">
                <a:latin typeface="Barlow"/>
                <a:cs typeface="Barlow"/>
              </a:rPr>
              <a:t>vi</a:t>
            </a:r>
            <a:r>
              <a:rPr sz="1200">
                <a:latin typeface="Barlow"/>
                <a:cs typeface="Barlow"/>
              </a:rPr>
              <a:t>ce  </a:t>
            </a:r>
            <a:r>
              <a:rPr sz="1200" spc="-5">
                <a:latin typeface="Barlow"/>
                <a:cs typeface="Barlow"/>
              </a:rPr>
              <a:t>Society administers the </a:t>
            </a:r>
            <a:r>
              <a:rPr sz="1200">
                <a:latin typeface="Barlow"/>
                <a:cs typeface="Barlow"/>
              </a:rPr>
              <a:t> program and </a:t>
            </a:r>
            <a:r>
              <a:rPr sz="1200" spc="-5">
                <a:latin typeface="Barlow"/>
                <a:cs typeface="Barlow"/>
              </a:rPr>
              <a:t>runs the </a:t>
            </a:r>
            <a:r>
              <a:rPr sz="1200">
                <a:latin typeface="Barlow"/>
                <a:cs typeface="Barlow"/>
              </a:rPr>
              <a:t> h</a:t>
            </a:r>
            <a:r>
              <a:rPr sz="1200" spc="5">
                <a:latin typeface="Barlow"/>
                <a:cs typeface="Barlow"/>
              </a:rPr>
              <a:t>e</a:t>
            </a:r>
            <a:r>
              <a:rPr sz="1200" spc="10">
                <a:latin typeface="Barlow"/>
                <a:cs typeface="Barlow"/>
              </a:rPr>
              <a:t>l</a:t>
            </a:r>
            <a:r>
              <a:rPr sz="1200" spc="5">
                <a:latin typeface="Barlow"/>
                <a:cs typeface="Barlow"/>
              </a:rPr>
              <a:t>p</a:t>
            </a:r>
            <a:r>
              <a:rPr sz="1200" spc="10">
                <a:latin typeface="Barlow"/>
                <a:cs typeface="Barlow"/>
              </a:rPr>
              <a:t>l</a:t>
            </a:r>
            <a:r>
              <a:rPr sz="1200" spc="5">
                <a:latin typeface="Barlow"/>
                <a:cs typeface="Barlow"/>
              </a:rPr>
              <a:t>i</a:t>
            </a:r>
            <a:r>
              <a:rPr sz="1200">
                <a:latin typeface="Barlow"/>
                <a:cs typeface="Barlow"/>
              </a:rPr>
              <a:t>ne</a:t>
            </a:r>
            <a:r>
              <a:rPr sz="1200" spc="-65">
                <a:latin typeface="Barlow"/>
                <a:cs typeface="Barlow"/>
              </a:rPr>
              <a:t> </a:t>
            </a:r>
            <a:r>
              <a:rPr sz="1200" spc="-5">
                <a:latin typeface="Barlow"/>
                <a:cs typeface="Barlow"/>
              </a:rPr>
              <a:t>w</a:t>
            </a:r>
            <a:r>
              <a:rPr sz="1200" spc="5">
                <a:latin typeface="Barlow"/>
                <a:cs typeface="Barlow"/>
              </a:rPr>
              <a:t>i</a:t>
            </a:r>
            <a:r>
              <a:rPr sz="1200" spc="-5">
                <a:latin typeface="Barlow"/>
                <a:cs typeface="Barlow"/>
              </a:rPr>
              <a:t>t</a:t>
            </a:r>
            <a:r>
              <a:rPr sz="1200">
                <a:latin typeface="Barlow"/>
                <a:cs typeface="Barlow"/>
              </a:rPr>
              <a:t>h h</a:t>
            </a:r>
            <a:r>
              <a:rPr sz="1200" spc="5">
                <a:latin typeface="Barlow"/>
                <a:cs typeface="Barlow"/>
              </a:rPr>
              <a:t>ig</a:t>
            </a:r>
            <a:r>
              <a:rPr sz="1200">
                <a:latin typeface="Barlow"/>
                <a:cs typeface="Barlow"/>
              </a:rPr>
              <a:t>h</a:t>
            </a:r>
            <a:r>
              <a:rPr sz="1200" spc="10">
                <a:latin typeface="Barlow"/>
                <a:cs typeface="Barlow"/>
              </a:rPr>
              <a:t>l</a:t>
            </a:r>
            <a:r>
              <a:rPr sz="1200">
                <a:latin typeface="Barlow"/>
                <a:cs typeface="Barlow"/>
              </a:rPr>
              <a:t>y</a:t>
            </a:r>
            <a:r>
              <a:rPr sz="1200" spc="-50">
                <a:latin typeface="Barlow"/>
                <a:cs typeface="Barlow"/>
              </a:rPr>
              <a:t> </a:t>
            </a:r>
            <a:r>
              <a:rPr sz="1200" spc="-5">
                <a:latin typeface="Barlow"/>
                <a:cs typeface="Barlow"/>
              </a:rPr>
              <a:t>tr</a:t>
            </a:r>
            <a:r>
              <a:rPr sz="1200" spc="10">
                <a:latin typeface="Barlow"/>
                <a:cs typeface="Barlow"/>
              </a:rPr>
              <a:t>a</a:t>
            </a:r>
            <a:r>
              <a:rPr sz="1200" spc="5">
                <a:latin typeface="Barlow"/>
                <a:cs typeface="Barlow"/>
              </a:rPr>
              <a:t>i</a:t>
            </a:r>
            <a:r>
              <a:rPr sz="1200">
                <a:latin typeface="Barlow"/>
                <a:cs typeface="Barlow"/>
              </a:rPr>
              <a:t>n</a:t>
            </a:r>
            <a:r>
              <a:rPr sz="1200" spc="5">
                <a:latin typeface="Barlow"/>
                <a:cs typeface="Barlow"/>
              </a:rPr>
              <a:t>e</a:t>
            </a:r>
            <a:r>
              <a:rPr sz="1200">
                <a:latin typeface="Barlow"/>
                <a:cs typeface="Barlow"/>
              </a:rPr>
              <a:t>d  volunteers</a:t>
            </a:r>
            <a:r>
              <a:rPr sz="1200" spc="-35">
                <a:latin typeface="Barlow"/>
                <a:cs typeface="Barlow"/>
              </a:rPr>
              <a:t> </a:t>
            </a:r>
            <a:r>
              <a:rPr sz="1200">
                <a:latin typeface="Barlow"/>
                <a:cs typeface="Barlow"/>
              </a:rPr>
              <a:t>and</a:t>
            </a:r>
            <a:r>
              <a:rPr sz="1200" spc="-40">
                <a:latin typeface="Barlow"/>
                <a:cs typeface="Barlow"/>
              </a:rPr>
              <a:t> </a:t>
            </a:r>
            <a:r>
              <a:rPr sz="1200">
                <a:latin typeface="Barlow"/>
                <a:cs typeface="Barlow"/>
              </a:rPr>
              <a:t>staff</a:t>
            </a:r>
          </a:p>
          <a:p>
            <a:pPr>
              <a:lnSpc>
                <a:spcPct val="100000"/>
              </a:lnSpc>
            </a:pPr>
            <a:endParaRPr sz="1400">
              <a:latin typeface="Barlow"/>
              <a:cs typeface="Barlow"/>
            </a:endParaRPr>
          </a:p>
          <a:p>
            <a:pPr>
              <a:lnSpc>
                <a:spcPct val="100000"/>
              </a:lnSpc>
              <a:spcBef>
                <a:spcPts val="5"/>
              </a:spcBef>
            </a:pPr>
            <a:endParaRPr sz="1100">
              <a:latin typeface="Barlow"/>
              <a:cs typeface="Barlow"/>
            </a:endParaRPr>
          </a:p>
          <a:p>
            <a:pPr marL="12700" marR="40005">
              <a:lnSpc>
                <a:spcPct val="100000"/>
              </a:lnSpc>
            </a:pPr>
            <a:r>
              <a:rPr sz="1800">
                <a:latin typeface="Barlow"/>
                <a:cs typeface="Barlow"/>
              </a:rPr>
              <a:t>S</a:t>
            </a:r>
            <a:r>
              <a:rPr sz="1800" spc="10">
                <a:latin typeface="Barlow"/>
                <a:cs typeface="Barlow"/>
              </a:rPr>
              <a:t>p</a:t>
            </a:r>
            <a:r>
              <a:rPr sz="1800">
                <a:latin typeface="Barlow"/>
                <a:cs typeface="Barlow"/>
              </a:rPr>
              <a:t>o</a:t>
            </a:r>
            <a:r>
              <a:rPr sz="1800" spc="-15">
                <a:latin typeface="Barlow"/>
                <a:cs typeface="Barlow"/>
              </a:rPr>
              <a:t>k</a:t>
            </a:r>
            <a:r>
              <a:rPr sz="1800" spc="-25">
                <a:latin typeface="Barlow"/>
                <a:cs typeface="Barlow"/>
              </a:rPr>
              <a:t>e</a:t>
            </a:r>
            <a:r>
              <a:rPr sz="1800" spc="-30">
                <a:latin typeface="Barlow"/>
                <a:cs typeface="Barlow"/>
              </a:rPr>
              <a:t>s</a:t>
            </a:r>
            <a:r>
              <a:rPr sz="1800">
                <a:latin typeface="Barlow"/>
                <a:cs typeface="Barlow"/>
              </a:rPr>
              <a:t>:</a:t>
            </a:r>
            <a:r>
              <a:rPr sz="1800" spc="-85">
                <a:latin typeface="Barlow"/>
                <a:cs typeface="Barlow"/>
              </a:rPr>
              <a:t> </a:t>
            </a:r>
            <a:r>
              <a:rPr sz="1200" spc="-10">
                <a:latin typeface="Barlow"/>
                <a:cs typeface="Barlow"/>
              </a:rPr>
              <a:t>Comm</a:t>
            </a:r>
            <a:r>
              <a:rPr sz="1200">
                <a:latin typeface="Barlow"/>
                <a:cs typeface="Barlow"/>
              </a:rPr>
              <a:t>un</a:t>
            </a:r>
            <a:r>
              <a:rPr sz="1200" spc="5">
                <a:latin typeface="Barlow"/>
                <a:cs typeface="Barlow"/>
              </a:rPr>
              <a:t>i</a:t>
            </a:r>
            <a:r>
              <a:rPr sz="1200" spc="-5">
                <a:latin typeface="Barlow"/>
                <a:cs typeface="Barlow"/>
              </a:rPr>
              <a:t>ty</a:t>
            </a:r>
            <a:r>
              <a:rPr sz="1200">
                <a:latin typeface="Barlow"/>
                <a:cs typeface="Barlow"/>
              </a:rPr>
              <a:t>-  based </a:t>
            </a:r>
            <a:r>
              <a:rPr sz="1200" spc="-5">
                <a:latin typeface="Barlow"/>
                <a:cs typeface="Barlow"/>
              </a:rPr>
              <a:t>organization </a:t>
            </a:r>
            <a:r>
              <a:rPr sz="1200">
                <a:latin typeface="Barlow"/>
                <a:cs typeface="Barlow"/>
              </a:rPr>
              <a:t>that </a:t>
            </a:r>
            <a:r>
              <a:rPr sz="1200" spc="5">
                <a:latin typeface="Barlow"/>
                <a:cs typeface="Barlow"/>
              </a:rPr>
              <a:t> </a:t>
            </a:r>
            <a:r>
              <a:rPr sz="1200" spc="-5">
                <a:latin typeface="Barlow"/>
                <a:cs typeface="Barlow"/>
              </a:rPr>
              <a:t>provide</a:t>
            </a:r>
            <a:r>
              <a:rPr sz="1200" spc="-50">
                <a:latin typeface="Barlow"/>
                <a:cs typeface="Barlow"/>
              </a:rPr>
              <a:t> </a:t>
            </a:r>
            <a:r>
              <a:rPr sz="1200">
                <a:latin typeface="Barlow"/>
                <a:cs typeface="Barlow"/>
              </a:rPr>
              <a:t>in-person</a:t>
            </a:r>
            <a:r>
              <a:rPr sz="1200" spc="-55">
                <a:latin typeface="Barlow"/>
                <a:cs typeface="Barlow"/>
              </a:rPr>
              <a:t> </a:t>
            </a:r>
            <a:r>
              <a:rPr sz="1200">
                <a:latin typeface="Barlow"/>
                <a:cs typeface="Barlow"/>
              </a:rPr>
              <a:t>services </a:t>
            </a:r>
            <a:r>
              <a:rPr sz="1200" spc="-225">
                <a:latin typeface="Barlow"/>
                <a:cs typeface="Barlow"/>
              </a:rPr>
              <a:t> </a:t>
            </a:r>
            <a:r>
              <a:rPr sz="1200" spc="-5">
                <a:latin typeface="Barlow"/>
                <a:cs typeface="Barlow"/>
              </a:rPr>
              <a:t>across</a:t>
            </a:r>
            <a:r>
              <a:rPr sz="1200" spc="-10">
                <a:latin typeface="Barlow"/>
                <a:cs typeface="Barlow"/>
              </a:rPr>
              <a:t> </a:t>
            </a:r>
            <a:r>
              <a:rPr sz="1200" spc="-5">
                <a:latin typeface="Barlow"/>
                <a:cs typeface="Barlow"/>
              </a:rPr>
              <a:t>NYS</a:t>
            </a:r>
            <a:endParaRPr sz="1200">
              <a:latin typeface="Barlow"/>
              <a:cs typeface="Barlow"/>
            </a:endParaRPr>
          </a:p>
        </p:txBody>
      </p:sp>
      <p:sp>
        <p:nvSpPr>
          <p:cNvPr id="19" name="object 8">
            <a:extLst>
              <a:ext uri="{FF2B5EF4-FFF2-40B4-BE49-F238E27FC236}">
                <a16:creationId xmlns:a16="http://schemas.microsoft.com/office/drawing/2014/main" id="{89486071-5B6A-4E98-89C3-E48E1A01FCFA}"/>
              </a:ext>
            </a:extLst>
          </p:cNvPr>
          <p:cNvSpPr txBox="1"/>
          <p:nvPr/>
        </p:nvSpPr>
        <p:spPr>
          <a:xfrm>
            <a:off x="2438239" y="4833620"/>
            <a:ext cx="1722120" cy="665480"/>
          </a:xfrm>
          <a:prstGeom prst="rect">
            <a:avLst/>
          </a:prstGeom>
        </p:spPr>
        <p:txBody>
          <a:bodyPr vert="horz" wrap="square" lIns="0" tIns="12700" rIns="0" bIns="0" rtlCol="0">
            <a:spAutoFit/>
          </a:bodyPr>
          <a:lstStyle/>
          <a:p>
            <a:pPr marL="12700" marR="5080">
              <a:lnSpc>
                <a:spcPct val="100000"/>
              </a:lnSpc>
              <a:spcBef>
                <a:spcPts val="100"/>
              </a:spcBef>
            </a:pPr>
            <a:r>
              <a:rPr sz="1800">
                <a:latin typeface="Barlow"/>
                <a:cs typeface="Barlow"/>
              </a:rPr>
              <a:t>S</a:t>
            </a:r>
            <a:r>
              <a:rPr sz="1800" spc="10">
                <a:latin typeface="Barlow"/>
                <a:cs typeface="Barlow"/>
              </a:rPr>
              <a:t>p</a:t>
            </a:r>
            <a:r>
              <a:rPr sz="1800">
                <a:latin typeface="Barlow"/>
                <a:cs typeface="Barlow"/>
              </a:rPr>
              <a:t>e</a:t>
            </a:r>
            <a:r>
              <a:rPr sz="1800" spc="-25">
                <a:latin typeface="Barlow"/>
                <a:cs typeface="Barlow"/>
              </a:rPr>
              <a:t>c</a:t>
            </a:r>
            <a:r>
              <a:rPr sz="1800" spc="-5">
                <a:latin typeface="Barlow"/>
                <a:cs typeface="Barlow"/>
              </a:rPr>
              <a:t>i</a:t>
            </a:r>
            <a:r>
              <a:rPr sz="1800" spc="-10">
                <a:latin typeface="Barlow"/>
                <a:cs typeface="Barlow"/>
              </a:rPr>
              <a:t>al</a:t>
            </a:r>
            <a:r>
              <a:rPr sz="1800" spc="-5">
                <a:latin typeface="Barlow"/>
                <a:cs typeface="Barlow"/>
              </a:rPr>
              <a:t>i</a:t>
            </a:r>
            <a:r>
              <a:rPr sz="1800" spc="-30">
                <a:latin typeface="Barlow"/>
                <a:cs typeface="Barlow"/>
              </a:rPr>
              <a:t>s</a:t>
            </a:r>
            <a:r>
              <a:rPr sz="1800" spc="-10">
                <a:latin typeface="Barlow"/>
                <a:cs typeface="Barlow"/>
              </a:rPr>
              <a:t>t</a:t>
            </a:r>
            <a:r>
              <a:rPr sz="1800" spc="-5">
                <a:latin typeface="Barlow"/>
                <a:cs typeface="Barlow"/>
              </a:rPr>
              <a:t>s</a:t>
            </a:r>
            <a:r>
              <a:rPr sz="1800">
                <a:latin typeface="Barlow"/>
                <a:cs typeface="Barlow"/>
              </a:rPr>
              <a:t>:</a:t>
            </a:r>
            <a:r>
              <a:rPr sz="1800" spc="-110">
                <a:latin typeface="Barlow"/>
                <a:cs typeface="Barlow"/>
              </a:rPr>
              <a:t> </a:t>
            </a:r>
            <a:r>
              <a:rPr sz="1200" spc="5">
                <a:latin typeface="Barlow"/>
                <a:cs typeface="Barlow"/>
              </a:rPr>
              <a:t>P</a:t>
            </a:r>
            <a:r>
              <a:rPr sz="1200" spc="-5">
                <a:latin typeface="Barlow"/>
                <a:cs typeface="Barlow"/>
              </a:rPr>
              <a:t>r</a:t>
            </a:r>
            <a:r>
              <a:rPr sz="1200" spc="-10">
                <a:latin typeface="Barlow"/>
                <a:cs typeface="Barlow"/>
              </a:rPr>
              <a:t>o</a:t>
            </a:r>
            <a:r>
              <a:rPr sz="1200" spc="5">
                <a:latin typeface="Barlow"/>
                <a:cs typeface="Barlow"/>
              </a:rPr>
              <a:t>vi</a:t>
            </a:r>
            <a:r>
              <a:rPr sz="1200" spc="-10">
                <a:latin typeface="Barlow"/>
                <a:cs typeface="Barlow"/>
              </a:rPr>
              <a:t>d</a:t>
            </a:r>
            <a:r>
              <a:rPr sz="1200">
                <a:latin typeface="Barlow"/>
                <a:cs typeface="Barlow"/>
              </a:rPr>
              <a:t>e  technical assistance and </a:t>
            </a:r>
            <a:r>
              <a:rPr sz="1200" spc="5">
                <a:latin typeface="Barlow"/>
                <a:cs typeface="Barlow"/>
              </a:rPr>
              <a:t> </a:t>
            </a:r>
            <a:r>
              <a:rPr sz="1200">
                <a:latin typeface="Barlow"/>
                <a:cs typeface="Barlow"/>
              </a:rPr>
              <a:t>training</a:t>
            </a:r>
            <a:r>
              <a:rPr sz="1200" spc="-25">
                <a:latin typeface="Barlow"/>
                <a:cs typeface="Barlow"/>
              </a:rPr>
              <a:t> </a:t>
            </a:r>
            <a:r>
              <a:rPr sz="1200" spc="-5">
                <a:latin typeface="Barlow"/>
                <a:cs typeface="Barlow"/>
              </a:rPr>
              <a:t>to</a:t>
            </a:r>
            <a:r>
              <a:rPr sz="1200" spc="-15">
                <a:latin typeface="Barlow"/>
                <a:cs typeface="Barlow"/>
              </a:rPr>
              <a:t> </a:t>
            </a:r>
            <a:r>
              <a:rPr sz="1200" spc="-5">
                <a:latin typeface="Barlow"/>
                <a:cs typeface="Barlow"/>
              </a:rPr>
              <a:t>spokes</a:t>
            </a:r>
            <a:endParaRPr sz="1200">
              <a:latin typeface="Barlow"/>
              <a:cs typeface="Barlow"/>
            </a:endParaRPr>
          </a:p>
        </p:txBody>
      </p:sp>
      <p:pic>
        <p:nvPicPr>
          <p:cNvPr id="20" name="object 9">
            <a:extLst>
              <a:ext uri="{FF2B5EF4-FFF2-40B4-BE49-F238E27FC236}">
                <a16:creationId xmlns:a16="http://schemas.microsoft.com/office/drawing/2014/main" id="{D42D9C83-14A4-4AF6-B543-39687138AFD2}"/>
              </a:ext>
            </a:extLst>
          </p:cNvPr>
          <p:cNvPicPr/>
          <p:nvPr/>
        </p:nvPicPr>
        <p:blipFill>
          <a:blip r:embed="rId2" cstate="print"/>
          <a:stretch>
            <a:fillRect/>
          </a:stretch>
        </p:blipFill>
        <p:spPr>
          <a:xfrm>
            <a:off x="1033272" y="2075688"/>
            <a:ext cx="1024127" cy="1030223"/>
          </a:xfrm>
          <a:prstGeom prst="rect">
            <a:avLst/>
          </a:prstGeom>
        </p:spPr>
      </p:pic>
      <p:pic>
        <p:nvPicPr>
          <p:cNvPr id="21" name="object 10">
            <a:extLst>
              <a:ext uri="{FF2B5EF4-FFF2-40B4-BE49-F238E27FC236}">
                <a16:creationId xmlns:a16="http://schemas.microsoft.com/office/drawing/2014/main" id="{7AFD43C3-D175-4339-BE28-9E0D2AA85569}"/>
              </a:ext>
            </a:extLst>
          </p:cNvPr>
          <p:cNvPicPr/>
          <p:nvPr/>
        </p:nvPicPr>
        <p:blipFill>
          <a:blip r:embed="rId3" cstate="print"/>
          <a:stretch>
            <a:fillRect/>
          </a:stretch>
        </p:blipFill>
        <p:spPr>
          <a:xfrm>
            <a:off x="1024208" y="3381679"/>
            <a:ext cx="1023966" cy="1027329"/>
          </a:xfrm>
          <a:prstGeom prst="rect">
            <a:avLst/>
          </a:prstGeom>
        </p:spPr>
      </p:pic>
      <p:pic>
        <p:nvPicPr>
          <p:cNvPr id="22" name="object 11">
            <a:extLst>
              <a:ext uri="{FF2B5EF4-FFF2-40B4-BE49-F238E27FC236}">
                <a16:creationId xmlns:a16="http://schemas.microsoft.com/office/drawing/2014/main" id="{82E8735E-2027-44B5-8FBF-36898EF01828}"/>
              </a:ext>
            </a:extLst>
          </p:cNvPr>
          <p:cNvPicPr/>
          <p:nvPr/>
        </p:nvPicPr>
        <p:blipFill>
          <a:blip r:embed="rId4" cstate="print"/>
          <a:stretch>
            <a:fillRect/>
          </a:stretch>
        </p:blipFill>
        <p:spPr>
          <a:xfrm>
            <a:off x="1024375" y="4710047"/>
            <a:ext cx="1023633" cy="1013208"/>
          </a:xfrm>
          <a:prstGeom prst="rect">
            <a:avLst/>
          </a:prstGeom>
        </p:spPr>
      </p:pic>
    </p:spTree>
    <p:extLst>
      <p:ext uri="{BB962C8B-B14F-4D97-AF65-F5344CB8AC3E}">
        <p14:creationId xmlns:p14="http://schemas.microsoft.com/office/powerpoint/2010/main" val="26892956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12140" y="934764"/>
            <a:ext cx="6322060" cy="475771"/>
          </a:xfrm>
          <a:prstGeom prst="rect">
            <a:avLst/>
          </a:prstGeom>
        </p:spPr>
        <p:txBody>
          <a:bodyPr vert="horz" wrap="square" lIns="0" tIns="13970" rIns="0" bIns="0" rtlCol="0">
            <a:spAutoFit/>
          </a:bodyPr>
          <a:lstStyle/>
          <a:p>
            <a:pPr marL="12700">
              <a:lnSpc>
                <a:spcPct val="100000"/>
              </a:lnSpc>
              <a:spcBef>
                <a:spcPts val="110"/>
              </a:spcBef>
            </a:pPr>
            <a:r>
              <a:rPr b="0" spc="-10">
                <a:latin typeface="Barlow  "/>
              </a:rPr>
              <a:t>What</a:t>
            </a:r>
            <a:r>
              <a:rPr b="0" spc="-130">
                <a:latin typeface="Barlow  "/>
              </a:rPr>
              <a:t> </a:t>
            </a:r>
            <a:r>
              <a:rPr b="0" spc="-10">
                <a:latin typeface="Barlow  "/>
              </a:rPr>
              <a:t>W</a:t>
            </a:r>
            <a:r>
              <a:rPr lang="en-US" b="0" spc="-10">
                <a:latin typeface="Barlow  "/>
              </a:rPr>
              <a:t>e’ve Done (2019-2020)</a:t>
            </a:r>
            <a:endParaRPr lang="en-US" b="0">
              <a:latin typeface="Barlow  "/>
            </a:endParaRPr>
          </a:p>
        </p:txBody>
      </p:sp>
      <p:sp>
        <p:nvSpPr>
          <p:cNvPr id="4" name="object 4"/>
          <p:cNvSpPr txBox="1"/>
          <p:nvPr/>
        </p:nvSpPr>
        <p:spPr>
          <a:xfrm>
            <a:off x="8554211" y="6408266"/>
            <a:ext cx="153670" cy="193675"/>
          </a:xfrm>
          <a:prstGeom prst="rect">
            <a:avLst/>
          </a:prstGeom>
        </p:spPr>
        <p:txBody>
          <a:bodyPr vert="horz" wrap="square" lIns="0" tIns="12700" rIns="0" bIns="0" rtlCol="0">
            <a:spAutoFit/>
          </a:bodyPr>
          <a:lstStyle/>
          <a:p>
            <a:pPr marL="38100">
              <a:lnSpc>
                <a:spcPct val="100000"/>
              </a:lnSpc>
              <a:spcBef>
                <a:spcPts val="100"/>
              </a:spcBef>
            </a:pPr>
            <a:fld id="{81D60167-4931-47E6-BA6A-407CBD079E47}" type="slidenum">
              <a:rPr sz="1100" dirty="0">
                <a:solidFill>
                  <a:srgbClr val="414042"/>
                </a:solidFill>
                <a:latin typeface="Barlow"/>
                <a:cs typeface="Barlow"/>
              </a:rPr>
              <a:t>11</a:t>
            </a:fld>
            <a:endParaRPr sz="1100">
              <a:latin typeface="Barlow"/>
              <a:cs typeface="Barlow"/>
            </a:endParaRPr>
          </a:p>
        </p:txBody>
      </p:sp>
      <p:sp>
        <p:nvSpPr>
          <p:cNvPr id="7" name="TextBox 6">
            <a:extLst>
              <a:ext uri="{FF2B5EF4-FFF2-40B4-BE49-F238E27FC236}">
                <a16:creationId xmlns:a16="http://schemas.microsoft.com/office/drawing/2014/main" id="{9DD0A0A8-FF34-4975-ACCA-2ECBFDCD1CD1}"/>
              </a:ext>
            </a:extLst>
          </p:cNvPr>
          <p:cNvSpPr txBox="1"/>
          <p:nvPr/>
        </p:nvSpPr>
        <p:spPr>
          <a:xfrm>
            <a:off x="650239" y="1752600"/>
            <a:ext cx="7903971" cy="2215991"/>
          </a:xfrm>
          <a:prstGeom prst="rect">
            <a:avLst/>
          </a:prstGeom>
          <a:noFill/>
        </p:spPr>
        <p:txBody>
          <a:bodyPr wrap="square" lIns="91440" tIns="45720" rIns="91440" bIns="45720" anchor="t">
            <a:spAutoFit/>
          </a:bodyPr>
          <a:lstStyle/>
          <a:p>
            <a:pPr marL="285750" indent="-285750">
              <a:spcBef>
                <a:spcPts val="600"/>
              </a:spcBef>
              <a:spcAft>
                <a:spcPts val="600"/>
              </a:spcAft>
              <a:buFont typeface="Arial"/>
              <a:buChar char="•"/>
            </a:pPr>
            <a:r>
              <a:rPr lang="en-US" sz="2000" dirty="0">
                <a:latin typeface="Barlow"/>
              </a:rPr>
              <a:t>1,556 borrowers reached through education and presentations </a:t>
            </a:r>
            <a:endParaRPr lang="en-US" sz="2000" dirty="0"/>
          </a:p>
          <a:p>
            <a:pPr marL="285750" indent="-285750">
              <a:spcBef>
                <a:spcPts val="600"/>
              </a:spcBef>
              <a:spcAft>
                <a:spcPts val="600"/>
              </a:spcAft>
              <a:buFont typeface="Arial"/>
              <a:buChar char="•"/>
            </a:pPr>
            <a:r>
              <a:rPr lang="en-US" sz="2000" dirty="0">
                <a:latin typeface="Barlow"/>
              </a:rPr>
              <a:t>1,033 one-on-one counseling sessions </a:t>
            </a:r>
          </a:p>
          <a:p>
            <a:pPr marL="285750" indent="-285750">
              <a:spcBef>
                <a:spcPts val="600"/>
              </a:spcBef>
              <a:spcAft>
                <a:spcPts val="600"/>
              </a:spcAft>
              <a:buFont typeface="Arial"/>
              <a:buChar char="•"/>
            </a:pPr>
            <a:r>
              <a:rPr lang="en-US" sz="2000" dirty="0">
                <a:latin typeface="Barlow"/>
              </a:rPr>
              <a:t>$1,462,539 in consumer savings</a:t>
            </a:r>
          </a:p>
          <a:p>
            <a:pPr marL="285750" indent="-285750">
              <a:spcBef>
                <a:spcPts val="600"/>
              </a:spcBef>
              <a:spcAft>
                <a:spcPts val="600"/>
              </a:spcAft>
              <a:buFont typeface="Arial"/>
              <a:buChar char="•"/>
            </a:pPr>
            <a:r>
              <a:rPr lang="en-US" sz="2000" dirty="0">
                <a:latin typeface="Barlow"/>
              </a:rPr>
              <a:t>$22,808,569 in student loan debt managed</a:t>
            </a:r>
          </a:p>
          <a:p>
            <a:pPr>
              <a:spcBef>
                <a:spcPts val="600"/>
              </a:spcBef>
              <a:spcAft>
                <a:spcPts val="600"/>
              </a:spcAft>
            </a:pPr>
            <a:endParaRPr lang="en-US" spc="-10" dirty="0">
              <a:solidFill>
                <a:srgbClr val="414042"/>
              </a:solidFill>
              <a:latin typeface="Barlow"/>
              <a:ea typeface="+mj-ea"/>
              <a:cs typeface="Calibri"/>
            </a:endParaRPr>
          </a:p>
        </p:txBody>
      </p:sp>
      <p:sp>
        <p:nvSpPr>
          <p:cNvPr id="3" name="Slide Number Placeholder 2">
            <a:extLst>
              <a:ext uri="{FF2B5EF4-FFF2-40B4-BE49-F238E27FC236}">
                <a16:creationId xmlns:a16="http://schemas.microsoft.com/office/drawing/2014/main" id="{71F2264F-CEE9-4774-A966-7F2D45C08DA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7B734B-BE99-4B13-8B3B-73BDADC290B3}" type="slidenum">
              <a:rPr kumimoji="0" lang="en-US" sz="1100" b="1" i="0" u="none" strike="noStrike" kern="1200" cap="none" spc="0" normalizeH="0" baseline="0" noProof="0" smtClean="0">
                <a:ln>
                  <a:noFill/>
                </a:ln>
                <a:solidFill>
                  <a:srgbClr val="414042"/>
                </a:solidFill>
                <a:effectLst/>
                <a:uLnTx/>
                <a:uFillTx/>
                <a:latin typeface="Barlow"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100" b="1" i="0" u="none" strike="noStrike" kern="1200" cap="none" spc="0" normalizeH="0" baseline="0" noProof="0">
              <a:ln>
                <a:noFill/>
              </a:ln>
              <a:solidFill>
                <a:srgbClr val="414042"/>
              </a:solidFill>
              <a:effectLst/>
              <a:uLnTx/>
              <a:uFillTx/>
              <a:latin typeface="Barlow" panose="00000500000000000000" pitchFamily="2" charset="0"/>
              <a:ea typeface="+mn-ea"/>
              <a:cs typeface="+mn-cs"/>
            </a:endParaRPr>
          </a:p>
        </p:txBody>
      </p:sp>
    </p:spTree>
    <p:extLst>
      <p:ext uri="{BB962C8B-B14F-4D97-AF65-F5344CB8AC3E}">
        <p14:creationId xmlns:p14="http://schemas.microsoft.com/office/powerpoint/2010/main" val="1629101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3" end="3"/>
                                            </p:txEl>
                                          </p:spTgt>
                                        </p:tgtEl>
                                        <p:attrNameLst>
                                          <p:attrName>style.visibility</p:attrName>
                                        </p:attrNameLst>
                                      </p:cBhvr>
                                      <p:to>
                                        <p:strVal val="visible"/>
                                      </p:to>
                                    </p:set>
                                    <p:animEffect transition="in" filter="fade">
                                      <p:cBhvr>
                                        <p:cTn id="14" dur="1000"/>
                                        <p:tgtEl>
                                          <p:spTgt spid="7">
                                            <p:txEl>
                                              <p:pRg st="3" end="3"/>
                                            </p:txEl>
                                          </p:spTgt>
                                        </p:tgtEl>
                                      </p:cBhvr>
                                    </p:animEffect>
                                    <p:anim calcmode="lin" valueType="num">
                                      <p:cBhvr>
                                        <p:cTn id="15"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fade">
                                      <p:cBhvr>
                                        <p:cTn id="21" dur="1000"/>
                                        <p:tgtEl>
                                          <p:spTgt spid="7">
                                            <p:txEl>
                                              <p:pRg st="2" end="2"/>
                                            </p:txEl>
                                          </p:spTgt>
                                        </p:tgtEl>
                                      </p:cBhvr>
                                    </p:animEffect>
                                    <p:anim calcmode="lin" valueType="num">
                                      <p:cBhvr>
                                        <p:cTn id="22"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
                                            <p:txEl>
                                              <p:pRg st="0" end="0"/>
                                            </p:txEl>
                                          </p:spTgt>
                                        </p:tgtEl>
                                        <p:attrNameLst>
                                          <p:attrName>style.visibility</p:attrName>
                                        </p:attrNameLst>
                                      </p:cBhvr>
                                      <p:to>
                                        <p:strVal val="visible"/>
                                      </p:to>
                                    </p:set>
                                    <p:animEffect transition="in" filter="fade">
                                      <p:cBhvr>
                                        <p:cTn id="28" dur="1000"/>
                                        <p:tgtEl>
                                          <p:spTgt spid="7">
                                            <p:txEl>
                                              <p:pRg st="0" end="0"/>
                                            </p:txEl>
                                          </p:spTgt>
                                        </p:tgtEl>
                                      </p:cBhvr>
                                    </p:animEffect>
                                    <p:anim calcmode="lin" valueType="num">
                                      <p:cBhvr>
                                        <p:cTn id="29"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7">
                                            <p:txEl>
                                              <p:pRg st="1" end="1"/>
                                            </p:txEl>
                                          </p:spTgt>
                                        </p:tgtEl>
                                        <p:attrNameLst>
                                          <p:attrName>style.visibility</p:attrName>
                                        </p:attrNameLst>
                                      </p:cBhvr>
                                      <p:to>
                                        <p:strVal val="visible"/>
                                      </p:to>
                                    </p:set>
                                    <p:animEffect transition="in" filter="fade">
                                      <p:cBhvr>
                                        <p:cTn id="35" dur="1000"/>
                                        <p:tgtEl>
                                          <p:spTgt spid="7">
                                            <p:txEl>
                                              <p:pRg st="1" end="1"/>
                                            </p:txEl>
                                          </p:spTgt>
                                        </p:tgtEl>
                                      </p:cBhvr>
                                    </p:animEffect>
                                    <p:anim calcmode="lin" valueType="num">
                                      <p:cBhvr>
                                        <p:cTn id="36"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12140" y="934764"/>
            <a:ext cx="6322060" cy="475771"/>
          </a:xfrm>
          <a:prstGeom prst="rect">
            <a:avLst/>
          </a:prstGeom>
        </p:spPr>
        <p:txBody>
          <a:bodyPr vert="horz" wrap="square" lIns="0" tIns="13970" rIns="0" bIns="0" rtlCol="0">
            <a:spAutoFit/>
          </a:bodyPr>
          <a:lstStyle/>
          <a:p>
            <a:pPr marL="12700">
              <a:lnSpc>
                <a:spcPct val="100000"/>
              </a:lnSpc>
              <a:spcBef>
                <a:spcPts val="110"/>
              </a:spcBef>
            </a:pPr>
            <a:r>
              <a:rPr lang="en-US" b="0" spc="-10">
                <a:latin typeface="Barlow  "/>
              </a:rPr>
              <a:t>Who We Serve</a:t>
            </a:r>
            <a:endParaRPr lang="en-US" b="0">
              <a:latin typeface="Barlow  "/>
            </a:endParaRPr>
          </a:p>
        </p:txBody>
      </p:sp>
      <p:pic>
        <p:nvPicPr>
          <p:cNvPr id="9" name="Picture 8" descr="Chart, pie chart&#10;&#10;Description automatically generated">
            <a:extLst>
              <a:ext uri="{FF2B5EF4-FFF2-40B4-BE49-F238E27FC236}">
                <a16:creationId xmlns:a16="http://schemas.microsoft.com/office/drawing/2014/main" id="{066687E6-2B73-4972-93A4-BC65983C1E0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0" y="1981200"/>
            <a:ext cx="4580357" cy="2751539"/>
          </a:xfrm>
          <a:prstGeom prst="rect">
            <a:avLst/>
          </a:prstGeom>
          <a:ln>
            <a:noFill/>
          </a:ln>
          <a:effectLst>
            <a:outerShdw blurRad="292100" dist="139700" dir="2700000" algn="tl" rotWithShape="0">
              <a:srgbClr val="333333">
                <a:alpha val="65000"/>
              </a:srgbClr>
            </a:outerShdw>
          </a:effectLst>
        </p:spPr>
      </p:pic>
      <p:sp>
        <p:nvSpPr>
          <p:cNvPr id="11" name="TextBox 10">
            <a:extLst>
              <a:ext uri="{FF2B5EF4-FFF2-40B4-BE49-F238E27FC236}">
                <a16:creationId xmlns:a16="http://schemas.microsoft.com/office/drawing/2014/main" id="{934FA560-9BD5-41B2-9C84-C6A888B54777}"/>
              </a:ext>
            </a:extLst>
          </p:cNvPr>
          <p:cNvSpPr txBox="1"/>
          <p:nvPr/>
        </p:nvSpPr>
        <p:spPr>
          <a:xfrm>
            <a:off x="5760085" y="2479806"/>
            <a:ext cx="2763646" cy="1754326"/>
          </a:xfrm>
          <a:prstGeom prst="rect">
            <a:avLst/>
          </a:prstGeom>
          <a:noFill/>
        </p:spPr>
        <p:txBody>
          <a:bodyPr wrap="square" lIns="91440" tIns="45720" rIns="91440" bIns="45720" anchor="t">
            <a:spAutoFit/>
          </a:bodyPr>
          <a:lstStyle/>
          <a:p>
            <a:r>
              <a:rPr lang="en-US" sz="1800">
                <a:solidFill>
                  <a:srgbClr val="414042"/>
                </a:solidFill>
                <a:effectLst/>
                <a:latin typeface="Barlow ExtraBold"/>
                <a:ea typeface="Calibri" panose="020F0502020204030204" pitchFamily="34" charset="0"/>
                <a:cs typeface="Calibri"/>
              </a:rPr>
              <a:t>Did you know?</a:t>
            </a:r>
            <a:r>
              <a:rPr lang="en-US">
                <a:solidFill>
                  <a:srgbClr val="414042"/>
                </a:solidFill>
                <a:latin typeface="Barlow ExtraBold"/>
                <a:ea typeface="Calibri" panose="020F0502020204030204" pitchFamily="34" charset="0"/>
                <a:cs typeface="Calibri"/>
              </a:rPr>
              <a:t> </a:t>
            </a:r>
            <a:r>
              <a:rPr lang="en-US">
                <a:solidFill>
                  <a:srgbClr val="414042"/>
                </a:solidFill>
                <a:latin typeface="Barlow"/>
                <a:cs typeface="Calibri"/>
              </a:rPr>
              <a:t>Nationally, wo</a:t>
            </a:r>
            <a:r>
              <a:rPr lang="en-US">
                <a:solidFill>
                  <a:srgbClr val="414042"/>
                </a:solidFill>
                <a:latin typeface="Barlow"/>
                <a:ea typeface="Calibri" panose="020F0502020204030204" pitchFamily="34" charset="0"/>
                <a:cs typeface="Calibri"/>
              </a:rPr>
              <a:t>men owe</a:t>
            </a:r>
            <a:r>
              <a:rPr lang="en-US" sz="1800">
                <a:solidFill>
                  <a:srgbClr val="414042"/>
                </a:solidFill>
                <a:effectLst/>
                <a:latin typeface="Barlow"/>
                <a:ea typeface="Calibri" panose="020F0502020204030204" pitchFamily="34" charset="0"/>
                <a:cs typeface="Calibri"/>
              </a:rPr>
              <a:t> two-thirds of all outstanding student loan debt, yet they only make up half of all college students.</a:t>
            </a:r>
            <a:endParaRPr lang="en-US">
              <a:latin typeface="Barlow"/>
              <a:cs typeface="Calibri"/>
            </a:endParaRPr>
          </a:p>
        </p:txBody>
      </p:sp>
      <p:sp>
        <p:nvSpPr>
          <p:cNvPr id="3" name="Slide Number Placeholder 2">
            <a:extLst>
              <a:ext uri="{FF2B5EF4-FFF2-40B4-BE49-F238E27FC236}">
                <a16:creationId xmlns:a16="http://schemas.microsoft.com/office/drawing/2014/main" id="{9FF49A5E-8F7A-48EF-8E05-1EDC6B40D0A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7B734B-BE99-4B13-8B3B-73BDADC290B3}" type="slidenum">
              <a:rPr kumimoji="0" lang="en-US" sz="1100" b="1" i="0" u="none" strike="noStrike" kern="1200" cap="none" spc="0" normalizeH="0" baseline="0" noProof="0" smtClean="0">
                <a:ln>
                  <a:noFill/>
                </a:ln>
                <a:solidFill>
                  <a:srgbClr val="414042"/>
                </a:solidFill>
                <a:effectLst/>
                <a:uLnTx/>
                <a:uFillTx/>
                <a:latin typeface="Barlow"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100" b="1" i="0" u="none" strike="noStrike" kern="1200" cap="none" spc="0" normalizeH="0" baseline="0" noProof="0">
              <a:ln>
                <a:noFill/>
              </a:ln>
              <a:solidFill>
                <a:srgbClr val="414042"/>
              </a:solidFill>
              <a:effectLst/>
              <a:uLnTx/>
              <a:uFillTx/>
              <a:latin typeface="Barlow" panose="00000500000000000000" pitchFamily="2" charset="0"/>
              <a:ea typeface="+mn-ea"/>
              <a:cs typeface="+mn-cs"/>
            </a:endParaRPr>
          </a:p>
        </p:txBody>
      </p:sp>
    </p:spTree>
    <p:extLst>
      <p:ext uri="{BB962C8B-B14F-4D97-AF65-F5344CB8AC3E}">
        <p14:creationId xmlns:p14="http://schemas.microsoft.com/office/powerpoint/2010/main" val="823283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12140" y="934764"/>
            <a:ext cx="6322060" cy="475771"/>
          </a:xfrm>
          <a:prstGeom prst="rect">
            <a:avLst/>
          </a:prstGeom>
        </p:spPr>
        <p:txBody>
          <a:bodyPr vert="horz" wrap="square" lIns="0" tIns="13970" rIns="0" bIns="0" rtlCol="0">
            <a:spAutoFit/>
          </a:bodyPr>
          <a:lstStyle/>
          <a:p>
            <a:pPr marL="12700">
              <a:lnSpc>
                <a:spcPct val="100000"/>
              </a:lnSpc>
              <a:spcBef>
                <a:spcPts val="110"/>
              </a:spcBef>
            </a:pPr>
            <a:r>
              <a:rPr lang="en-US" b="0" spc="-10">
                <a:latin typeface="Barlow  "/>
              </a:rPr>
              <a:t>Who We Serve</a:t>
            </a:r>
            <a:endParaRPr lang="en-US" b="0">
              <a:latin typeface="Barlow  "/>
            </a:endParaRPr>
          </a:p>
        </p:txBody>
      </p:sp>
      <p:sp>
        <p:nvSpPr>
          <p:cNvPr id="11" name="TextBox 10">
            <a:extLst>
              <a:ext uri="{FF2B5EF4-FFF2-40B4-BE49-F238E27FC236}">
                <a16:creationId xmlns:a16="http://schemas.microsoft.com/office/drawing/2014/main" id="{934FA560-9BD5-41B2-9C84-C6A888B54777}"/>
              </a:ext>
            </a:extLst>
          </p:cNvPr>
          <p:cNvSpPr txBox="1"/>
          <p:nvPr/>
        </p:nvSpPr>
        <p:spPr>
          <a:xfrm>
            <a:off x="5694554" y="2590800"/>
            <a:ext cx="2763646" cy="1477328"/>
          </a:xfrm>
          <a:prstGeom prst="rect">
            <a:avLst/>
          </a:prstGeom>
          <a:noFill/>
        </p:spPr>
        <p:txBody>
          <a:bodyPr wrap="square" lIns="91440" tIns="45720" rIns="91440" bIns="45720" anchor="t">
            <a:spAutoFit/>
          </a:bodyPr>
          <a:lstStyle/>
          <a:p>
            <a:r>
              <a:rPr lang="en-US" sz="1800">
                <a:solidFill>
                  <a:srgbClr val="414042"/>
                </a:solidFill>
                <a:effectLst/>
                <a:latin typeface="Barlow ExtraBold"/>
                <a:ea typeface="Calibri" panose="020F0502020204030204" pitchFamily="34" charset="0"/>
                <a:cs typeface="Calibri"/>
              </a:rPr>
              <a:t>Did you know? </a:t>
            </a:r>
            <a:r>
              <a:rPr lang="en-US">
                <a:solidFill>
                  <a:srgbClr val="414042"/>
                </a:solidFill>
                <a:latin typeface="Barlow"/>
                <a:cs typeface="Calibri"/>
              </a:rPr>
              <a:t>In the U.S., about 20</a:t>
            </a:r>
            <a:r>
              <a:rPr lang="en-US" sz="1800">
                <a:solidFill>
                  <a:srgbClr val="414042"/>
                </a:solidFill>
                <a:effectLst/>
                <a:latin typeface="Barlow"/>
                <a:ea typeface="Calibri" panose="020F0502020204030204" pitchFamily="34" charset="0"/>
                <a:cs typeface="Calibri"/>
              </a:rPr>
              <a:t>% of the total student loan debt is owed by borrowers 50 and older!</a:t>
            </a:r>
            <a:endParaRPr lang="en-US">
              <a:latin typeface="Barlow"/>
              <a:cs typeface="Calibri"/>
            </a:endParaRPr>
          </a:p>
        </p:txBody>
      </p:sp>
      <p:pic>
        <p:nvPicPr>
          <p:cNvPr id="5" name="Picture 4" descr="Chart, bar chart&#10;&#10;Description automatically generated">
            <a:extLst>
              <a:ext uri="{FF2B5EF4-FFF2-40B4-BE49-F238E27FC236}">
                <a16:creationId xmlns:a16="http://schemas.microsoft.com/office/drawing/2014/main" id="{518AA357-05C5-4A21-97F2-70955DED179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00" y="1981199"/>
            <a:ext cx="4580357" cy="2751539"/>
          </a:xfrm>
          <a:prstGeom prst="rect">
            <a:avLst/>
          </a:prstGeom>
          <a:ln>
            <a:noFill/>
          </a:ln>
          <a:effectLst>
            <a:outerShdw blurRad="292100" dist="139700" dir="2700000" algn="tl" rotWithShape="0">
              <a:srgbClr val="333333">
                <a:alpha val="65000"/>
              </a:srgbClr>
            </a:outerShdw>
          </a:effectLst>
        </p:spPr>
      </p:pic>
      <p:sp>
        <p:nvSpPr>
          <p:cNvPr id="3" name="Slide Number Placeholder 2">
            <a:extLst>
              <a:ext uri="{FF2B5EF4-FFF2-40B4-BE49-F238E27FC236}">
                <a16:creationId xmlns:a16="http://schemas.microsoft.com/office/drawing/2014/main" id="{7248964B-1B4F-430A-B875-62ACA8D0A8C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7B734B-BE99-4B13-8B3B-73BDADC290B3}" type="slidenum">
              <a:rPr kumimoji="0" lang="en-US" sz="1100" b="1" i="0" u="none" strike="noStrike" kern="1200" cap="none" spc="0" normalizeH="0" baseline="0" noProof="0" smtClean="0">
                <a:ln>
                  <a:noFill/>
                </a:ln>
                <a:solidFill>
                  <a:srgbClr val="414042"/>
                </a:solidFill>
                <a:effectLst/>
                <a:uLnTx/>
                <a:uFillTx/>
                <a:latin typeface="Barlow"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100" b="1" i="0" u="none" strike="noStrike" kern="1200" cap="none" spc="0" normalizeH="0" baseline="0" noProof="0">
              <a:ln>
                <a:noFill/>
              </a:ln>
              <a:solidFill>
                <a:srgbClr val="414042"/>
              </a:solidFill>
              <a:effectLst/>
              <a:uLnTx/>
              <a:uFillTx/>
              <a:latin typeface="Barlow" panose="00000500000000000000" pitchFamily="2" charset="0"/>
              <a:ea typeface="+mn-ea"/>
              <a:cs typeface="+mn-cs"/>
            </a:endParaRPr>
          </a:p>
        </p:txBody>
      </p:sp>
    </p:spTree>
    <p:extLst>
      <p:ext uri="{BB962C8B-B14F-4D97-AF65-F5344CB8AC3E}">
        <p14:creationId xmlns:p14="http://schemas.microsoft.com/office/powerpoint/2010/main" val="354775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12140" y="934764"/>
            <a:ext cx="6322060" cy="475771"/>
          </a:xfrm>
          <a:prstGeom prst="rect">
            <a:avLst/>
          </a:prstGeom>
        </p:spPr>
        <p:txBody>
          <a:bodyPr vert="horz" wrap="square" lIns="0" tIns="13970" rIns="0" bIns="0" rtlCol="0">
            <a:spAutoFit/>
          </a:bodyPr>
          <a:lstStyle/>
          <a:p>
            <a:pPr marL="12700">
              <a:lnSpc>
                <a:spcPct val="100000"/>
              </a:lnSpc>
              <a:spcBef>
                <a:spcPts val="110"/>
              </a:spcBef>
            </a:pPr>
            <a:r>
              <a:rPr lang="en-US" b="0" spc="-10">
                <a:latin typeface="Barlow"/>
              </a:rPr>
              <a:t>Who We Serve</a:t>
            </a:r>
            <a:endParaRPr lang="en-US" b="0">
              <a:latin typeface="Barlow"/>
            </a:endParaRPr>
          </a:p>
        </p:txBody>
      </p:sp>
      <p:sp>
        <p:nvSpPr>
          <p:cNvPr id="11" name="TextBox 10">
            <a:extLst>
              <a:ext uri="{FF2B5EF4-FFF2-40B4-BE49-F238E27FC236}">
                <a16:creationId xmlns:a16="http://schemas.microsoft.com/office/drawing/2014/main" id="{934FA560-9BD5-41B2-9C84-C6A888B54777}"/>
              </a:ext>
            </a:extLst>
          </p:cNvPr>
          <p:cNvSpPr txBox="1"/>
          <p:nvPr/>
        </p:nvSpPr>
        <p:spPr>
          <a:xfrm>
            <a:off x="5638800" y="2286000"/>
            <a:ext cx="2763646" cy="2031325"/>
          </a:xfrm>
          <a:prstGeom prst="rect">
            <a:avLst/>
          </a:prstGeom>
          <a:noFill/>
        </p:spPr>
        <p:txBody>
          <a:bodyPr wrap="square">
            <a:spAutoFit/>
          </a:bodyPr>
          <a:lstStyle/>
          <a:p>
            <a:r>
              <a:rPr lang="en-US" sz="1800">
                <a:solidFill>
                  <a:srgbClr val="414042"/>
                </a:solidFill>
                <a:effectLst/>
                <a:latin typeface="Barlow ExtraBold" panose="00000900000000000000" pitchFamily="2" charset="0"/>
                <a:ea typeface="Calibri" panose="020F0502020204030204" pitchFamily="34" charset="0"/>
                <a:cs typeface="Calibri" panose="020F0502020204030204" pitchFamily="34" charset="0"/>
              </a:rPr>
              <a:t>Did you know? </a:t>
            </a:r>
            <a:r>
              <a:rPr lang="en-US" sz="1800">
                <a:solidFill>
                  <a:srgbClr val="414042"/>
                </a:solidFill>
                <a:effectLst/>
                <a:latin typeface="Barlow" panose="00000500000000000000" pitchFamily="2" charset="0"/>
                <a:ea typeface="Calibri" panose="020F0502020204030204" pitchFamily="34" charset="0"/>
                <a:cs typeface="Calibri" panose="020F0502020204030204" pitchFamily="34" charset="0"/>
              </a:rPr>
              <a:t>Black borrowers are twice as likely to default on their student loans and see their balances increase over time compared to their peers.</a:t>
            </a:r>
            <a:endParaRPr lang="en-US"/>
          </a:p>
        </p:txBody>
      </p:sp>
      <p:pic>
        <p:nvPicPr>
          <p:cNvPr id="6" name="Picture 5" descr="Chart, pie chart&#10;&#10;Description automatically generated">
            <a:extLst>
              <a:ext uri="{FF2B5EF4-FFF2-40B4-BE49-F238E27FC236}">
                <a16:creationId xmlns:a16="http://schemas.microsoft.com/office/drawing/2014/main" id="{9CA6634D-6566-4DC3-9365-8C73593DB23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2140" y="2053230"/>
            <a:ext cx="4580357" cy="2751539"/>
          </a:xfrm>
          <a:prstGeom prst="rect">
            <a:avLst/>
          </a:prstGeom>
          <a:ln>
            <a:noFill/>
          </a:ln>
          <a:effectLst>
            <a:outerShdw blurRad="292100" dist="139700" dir="2700000" algn="tl" rotWithShape="0">
              <a:srgbClr val="333333">
                <a:alpha val="65000"/>
              </a:srgbClr>
            </a:outerShdw>
          </a:effectLst>
        </p:spPr>
      </p:pic>
      <p:sp>
        <p:nvSpPr>
          <p:cNvPr id="3" name="Slide Number Placeholder 2">
            <a:extLst>
              <a:ext uri="{FF2B5EF4-FFF2-40B4-BE49-F238E27FC236}">
                <a16:creationId xmlns:a16="http://schemas.microsoft.com/office/drawing/2014/main" id="{9F6A6790-69DE-46DE-8640-32B8B775556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7B734B-BE99-4B13-8B3B-73BDADC290B3}" type="slidenum">
              <a:rPr kumimoji="0" lang="en-US" sz="1100" b="1" i="0" u="none" strike="noStrike" kern="1200" cap="none" spc="0" normalizeH="0" baseline="0" noProof="0" smtClean="0">
                <a:ln>
                  <a:noFill/>
                </a:ln>
                <a:solidFill>
                  <a:srgbClr val="414042"/>
                </a:solidFill>
                <a:effectLst/>
                <a:uLnTx/>
                <a:uFillTx/>
                <a:latin typeface="Barlow"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100" b="1" i="0" u="none" strike="noStrike" kern="1200" cap="none" spc="0" normalizeH="0" baseline="0" noProof="0">
              <a:ln>
                <a:noFill/>
              </a:ln>
              <a:solidFill>
                <a:srgbClr val="414042"/>
              </a:solidFill>
              <a:effectLst/>
              <a:uLnTx/>
              <a:uFillTx/>
              <a:latin typeface="Barlow" panose="00000500000000000000" pitchFamily="2" charset="0"/>
              <a:ea typeface="+mn-ea"/>
              <a:cs typeface="+mn-cs"/>
            </a:endParaRPr>
          </a:p>
        </p:txBody>
      </p:sp>
    </p:spTree>
    <p:extLst>
      <p:ext uri="{BB962C8B-B14F-4D97-AF65-F5344CB8AC3E}">
        <p14:creationId xmlns:p14="http://schemas.microsoft.com/office/powerpoint/2010/main" val="3029360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62C58C6C-2AD5-4ED3-8D1D-4E80A5EDE459}"/>
              </a:ext>
            </a:extLst>
          </p:cNvPr>
          <p:cNvSpPr>
            <a:spLocks noGrp="1"/>
          </p:cNvSpPr>
          <p:nvPr>
            <p:ph idx="1"/>
          </p:nvPr>
        </p:nvSpPr>
        <p:spPr>
          <a:xfrm>
            <a:off x="326571" y="1697886"/>
            <a:ext cx="3840085" cy="3462228"/>
          </a:xfrm>
        </p:spPr>
        <p:txBody>
          <a:bodyPr vert="horz" lIns="91440" tIns="45720" rIns="91440" bIns="45720" rtlCol="0" anchor="t">
            <a:normAutofit/>
          </a:bodyPr>
          <a:lstStyle/>
          <a:p>
            <a:pPr>
              <a:lnSpc>
                <a:spcPct val="115000"/>
              </a:lnSpc>
              <a:spcBef>
                <a:spcPts val="0"/>
              </a:spcBef>
              <a:spcAft>
                <a:spcPts val="1000"/>
              </a:spcAft>
            </a:pPr>
            <a:r>
              <a:rPr lang="en-US" sz="2000" b="1" i="1" kern="1200">
                <a:solidFill>
                  <a:srgbClr val="414042"/>
                </a:solidFill>
                <a:effectLst/>
                <a:latin typeface="Barlow"/>
                <a:ea typeface="Times New Roman" panose="02020603050405020304" pitchFamily="18" charset="0"/>
                <a:cs typeface="Arial"/>
              </a:rPr>
              <a:t>“I want to be done with this debt.</a:t>
            </a:r>
            <a:r>
              <a:rPr lang="en-US" sz="2000" b="1" i="1">
                <a:solidFill>
                  <a:srgbClr val="414042"/>
                </a:solidFill>
                <a:latin typeface="Barlow"/>
                <a:ea typeface="Times New Roman" panose="02020603050405020304" pitchFamily="18" charset="0"/>
                <a:cs typeface="Arial"/>
              </a:rPr>
              <a:t> </a:t>
            </a:r>
            <a:r>
              <a:rPr lang="en-US" sz="2000" i="1" kern="1200">
                <a:solidFill>
                  <a:srgbClr val="414042"/>
                </a:solidFill>
                <a:effectLst/>
                <a:latin typeface="Barlow"/>
                <a:ea typeface="Times New Roman" panose="02020603050405020304" pitchFamily="18" charset="0"/>
                <a:cs typeface="Arial"/>
              </a:rPr>
              <a:t>I have been dealing with this </a:t>
            </a:r>
            <a:r>
              <a:rPr lang="en-US" sz="2000" b="1" i="1" kern="1200">
                <a:solidFill>
                  <a:srgbClr val="414042"/>
                </a:solidFill>
                <a:effectLst/>
                <a:latin typeface="Barlow"/>
                <a:ea typeface="Times New Roman" panose="02020603050405020304" pitchFamily="18" charset="0"/>
                <a:cs typeface="Arial"/>
              </a:rPr>
              <a:t>for 50 years.”</a:t>
            </a:r>
            <a:r>
              <a:rPr lang="en-US" sz="2000" b="1" i="1">
                <a:solidFill>
                  <a:srgbClr val="414042"/>
                </a:solidFill>
                <a:latin typeface="Barlow"/>
                <a:ea typeface="Times New Roman" panose="02020603050405020304" pitchFamily="18" charset="0"/>
                <a:cs typeface="Arial"/>
              </a:rPr>
              <a:t> </a:t>
            </a:r>
            <a:endParaRPr lang="en-US" sz="2000"/>
          </a:p>
          <a:p>
            <a:pPr>
              <a:lnSpc>
                <a:spcPct val="115000"/>
              </a:lnSpc>
              <a:spcAft>
                <a:spcPts val="1000"/>
              </a:spcAft>
            </a:pPr>
            <a:r>
              <a:rPr lang="en-US">
                <a:solidFill>
                  <a:srgbClr val="414042"/>
                </a:solidFill>
                <a:latin typeface="Barlow  "/>
              </a:rPr>
              <a:t>EDCAP helped </a:t>
            </a:r>
            <a:r>
              <a:rPr lang="en-US">
                <a:solidFill>
                  <a:srgbClr val="414042"/>
                </a:solidFill>
                <a:latin typeface="Barlow ExtraBold"/>
              </a:rPr>
              <a:t>Kate T. </a:t>
            </a:r>
            <a:r>
              <a:rPr lang="en-US">
                <a:solidFill>
                  <a:srgbClr val="414042"/>
                </a:solidFill>
                <a:latin typeface="Barlow  "/>
              </a:rPr>
              <a:t>settle her debt. </a:t>
            </a:r>
            <a:endParaRPr lang="en-US" i="1" kern="1200">
              <a:solidFill>
                <a:srgbClr val="414042"/>
              </a:solidFill>
              <a:effectLst/>
              <a:latin typeface="Barlow" panose="00000500000000000000" pitchFamily="2" charset="0"/>
              <a:ea typeface="Times New Roman" panose="02020603050405020304" pitchFamily="18" charset="0"/>
              <a:cs typeface="Arial" panose="020B0604020202020204" pitchFamily="34" charset="0"/>
            </a:endParaRPr>
          </a:p>
          <a:p>
            <a:pPr marR="0">
              <a:lnSpc>
                <a:spcPct val="115000"/>
              </a:lnSpc>
              <a:spcBef>
                <a:spcPts val="0"/>
              </a:spcBef>
              <a:spcAft>
                <a:spcPts val="1000"/>
              </a:spcAft>
            </a:pPr>
            <a:endParaRPr lang="en-US" b="1" i="1" kern="1200">
              <a:solidFill>
                <a:srgbClr val="414042"/>
              </a:solidFill>
              <a:latin typeface="Barlow" panose="00000500000000000000" pitchFamily="2" charset="0"/>
              <a:ea typeface="Times New Roman" panose="02020603050405020304" pitchFamily="18" charset="0"/>
              <a:cs typeface="Arial" panose="020B0604020202020204" pitchFamily="34" charset="0"/>
            </a:endParaRPr>
          </a:p>
          <a:p>
            <a:pPr marR="0">
              <a:lnSpc>
                <a:spcPct val="115000"/>
              </a:lnSpc>
              <a:spcBef>
                <a:spcPts val="0"/>
              </a:spcBef>
              <a:spcAft>
                <a:spcPts val="1000"/>
              </a:spcAft>
            </a:pPr>
            <a:endParaRPr lang="en-US">
              <a:effectLst/>
              <a:latin typeface="Barlow" panose="00000500000000000000" pitchFamily="2" charset="0"/>
              <a:ea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0B519140-3C4A-4343-9802-A66A8E989374}"/>
              </a:ext>
            </a:extLst>
          </p:cNvPr>
          <p:cNvSpPr>
            <a:spLocks noGrp="1"/>
          </p:cNvSpPr>
          <p:nvPr>
            <p:ph type="sldNum" sz="quarter" idx="12"/>
          </p:nvPr>
        </p:nvSpPr>
        <p:spPr>
          <a:prstGeom prst="rect">
            <a:avLst/>
          </a:prstGeom>
        </p:spPr>
        <p:txBody>
          <a:bodyPr vert="horz" lIns="91440" tIns="45720" rIns="91440" bIns="45720" rtlCol="0">
            <a:normAutofit/>
          </a:bodyPr>
          <a:lstStyle>
            <a:defPPr>
              <a:defRPr lang="en-US"/>
            </a:defPPr>
            <a:lvl1pPr marL="0" algn="r" defTabSz="914400" rtl="0" eaLnBrk="1" latinLnBrk="0" hangingPunct="1">
              <a:defRPr sz="1100" b="1" kern="1200">
                <a:solidFill>
                  <a:srgbClr val="414042"/>
                </a:solidFill>
                <a:latin typeface="Barlow" panose="00000500000000000000"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defRPr/>
            </a:pPr>
            <a:fld id="{E97B734B-BE99-4B13-8B3B-73BDADC290B3}" type="slidenum">
              <a:rPr lang="en-US" smtClean="0"/>
              <a:pPr>
                <a:spcAft>
                  <a:spcPts val="600"/>
                </a:spcAft>
                <a:defRPr/>
              </a:pPr>
              <a:t>15</a:t>
            </a:fld>
            <a:endParaRPr lang="en-US" b="0">
              <a:latin typeface="Calibri" panose="020F0502020204030204"/>
            </a:endParaRPr>
          </a:p>
        </p:txBody>
      </p:sp>
      <p:pic>
        <p:nvPicPr>
          <p:cNvPr id="20" name="Picture 19" descr="A person wearing glasses&#10;&#10;Description automatically generated">
            <a:extLst>
              <a:ext uri="{FF2B5EF4-FFF2-40B4-BE49-F238E27FC236}">
                <a16:creationId xmlns:a16="http://schemas.microsoft.com/office/drawing/2014/main" id="{87D7DAAA-C9AD-469E-B4AB-493833A4DF2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5084" r="17082" b="-2"/>
          <a:stretch/>
        </p:blipFill>
        <p:spPr>
          <a:xfrm>
            <a:off x="4409136" y="10"/>
            <a:ext cx="4734863" cy="685798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pic>
        <p:nvPicPr>
          <p:cNvPr id="10" name="Picture 9">
            <a:extLst>
              <a:ext uri="{FF2B5EF4-FFF2-40B4-BE49-F238E27FC236}">
                <a16:creationId xmlns:a16="http://schemas.microsoft.com/office/drawing/2014/main" id="{57355935-3245-4334-965F-56463C4F8163}"/>
              </a:ext>
            </a:extLst>
          </p:cNvPr>
          <p:cNvPicPr>
            <a:picLocks noChangeAspect="1"/>
          </p:cNvPicPr>
          <p:nvPr/>
        </p:nvPicPr>
        <p:blipFill>
          <a:blip r:embed="rId3"/>
          <a:stretch>
            <a:fillRect/>
          </a:stretch>
        </p:blipFill>
        <p:spPr>
          <a:xfrm>
            <a:off x="1528346" y="3984976"/>
            <a:ext cx="1676400" cy="131393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06484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1000" fill="hold"/>
                                        <p:tgtEl>
                                          <p:spTgt spid="20"/>
                                        </p:tgtEl>
                                        <p:attrNameLst>
                                          <p:attrName>ppt_w</p:attrName>
                                        </p:attrNameLst>
                                      </p:cBhvr>
                                      <p:tavLst>
                                        <p:tav tm="0">
                                          <p:val>
                                            <p:fltVal val="0"/>
                                          </p:val>
                                        </p:tav>
                                        <p:tav tm="100000">
                                          <p:val>
                                            <p:strVal val="#ppt_w"/>
                                          </p:val>
                                        </p:tav>
                                      </p:tavLst>
                                    </p:anim>
                                    <p:anim calcmode="lin" valueType="num">
                                      <p:cBhvr>
                                        <p:cTn id="8" dur="1000" fill="hold"/>
                                        <p:tgtEl>
                                          <p:spTgt spid="20"/>
                                        </p:tgtEl>
                                        <p:attrNameLst>
                                          <p:attrName>ppt_h</p:attrName>
                                        </p:attrNameLst>
                                      </p:cBhvr>
                                      <p:tavLst>
                                        <p:tav tm="0">
                                          <p:val>
                                            <p:fltVal val="0"/>
                                          </p:val>
                                        </p:tav>
                                        <p:tav tm="100000">
                                          <p:val>
                                            <p:strVal val="#ppt_h"/>
                                          </p:val>
                                        </p:tav>
                                      </p:tavLst>
                                    </p:anim>
                                    <p:anim calcmode="lin" valueType="num">
                                      <p:cBhvr>
                                        <p:cTn id="9" dur="1000" fill="hold"/>
                                        <p:tgtEl>
                                          <p:spTgt spid="20"/>
                                        </p:tgtEl>
                                        <p:attrNameLst>
                                          <p:attrName>style.rotation</p:attrName>
                                        </p:attrNameLst>
                                      </p:cBhvr>
                                      <p:tavLst>
                                        <p:tav tm="0">
                                          <p:val>
                                            <p:fltVal val="90"/>
                                          </p:val>
                                        </p:tav>
                                        <p:tav tm="100000">
                                          <p:val>
                                            <p:fltVal val="0"/>
                                          </p:val>
                                        </p:tav>
                                      </p:tavLst>
                                    </p:anim>
                                    <p:animEffect transition="in" filter="fade">
                                      <p:cBhvr>
                                        <p:cTn id="10" dur="10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1000"/>
                                        <p:tgtEl>
                                          <p:spTgt spid="9">
                                            <p:txEl>
                                              <p:pRg st="0" end="0"/>
                                            </p:txEl>
                                          </p:spTgt>
                                        </p:tgtEl>
                                      </p:cBhvr>
                                    </p:animEffect>
                                    <p:anim calcmode="lin" valueType="num">
                                      <p:cBhvr>
                                        <p:cTn id="16"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9">
                                            <p:txEl>
                                              <p:pRg st="1" end="1"/>
                                            </p:txEl>
                                          </p:spTgt>
                                        </p:tgtEl>
                                        <p:attrNameLst>
                                          <p:attrName>style.visibility</p:attrName>
                                        </p:attrNameLst>
                                      </p:cBhvr>
                                      <p:to>
                                        <p:strVal val="visible"/>
                                      </p:to>
                                    </p:set>
                                    <p:animEffect transition="in" filter="fade">
                                      <p:cBhvr>
                                        <p:cTn id="22" dur="1000"/>
                                        <p:tgtEl>
                                          <p:spTgt spid="9">
                                            <p:txEl>
                                              <p:pRg st="1" end="1"/>
                                            </p:txEl>
                                          </p:spTgt>
                                        </p:tgtEl>
                                      </p:cBhvr>
                                    </p:animEffect>
                                    <p:anim calcmode="lin" valueType="num">
                                      <p:cBhvr>
                                        <p:cTn id="23"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62C58C6C-2AD5-4ED3-8D1D-4E80A5EDE459}"/>
              </a:ext>
            </a:extLst>
          </p:cNvPr>
          <p:cNvSpPr>
            <a:spLocks noGrp="1"/>
          </p:cNvSpPr>
          <p:nvPr>
            <p:ph idx="1"/>
          </p:nvPr>
        </p:nvSpPr>
        <p:spPr>
          <a:xfrm>
            <a:off x="4765345" y="1524000"/>
            <a:ext cx="3840085" cy="3462228"/>
          </a:xfrm>
        </p:spPr>
        <p:txBody>
          <a:bodyPr vert="horz" lIns="91440" tIns="45720" rIns="91440" bIns="45720" rtlCol="0">
            <a:normAutofit lnSpcReduction="10000"/>
          </a:bodyPr>
          <a:lstStyle/>
          <a:p>
            <a:pPr marL="0" indent="0" defTabSz="914400">
              <a:spcAft>
                <a:spcPts val="600"/>
              </a:spcAft>
              <a:buNone/>
            </a:pPr>
            <a:r>
              <a:rPr lang="en-US" b="1" i="1">
                <a:solidFill>
                  <a:srgbClr val="414042"/>
                </a:solidFill>
                <a:effectLst/>
                <a:latin typeface="Barlow ExtraBold" panose="00000900000000000000" pitchFamily="2" charset="0"/>
              </a:rPr>
              <a:t>“I want to move forward </a:t>
            </a:r>
            <a:r>
              <a:rPr lang="en-US" i="1">
                <a:solidFill>
                  <a:srgbClr val="414042"/>
                </a:solidFill>
                <a:effectLst/>
                <a:latin typeface="Barlow  "/>
              </a:rPr>
              <a:t>and find a</a:t>
            </a:r>
            <a:r>
              <a:rPr lang="en-US" b="1" i="1">
                <a:solidFill>
                  <a:srgbClr val="414042"/>
                </a:solidFill>
                <a:effectLst/>
                <a:latin typeface="Barlow  "/>
              </a:rPr>
              <a:t> </a:t>
            </a:r>
            <a:r>
              <a:rPr lang="en-US" b="1" i="1">
                <a:solidFill>
                  <a:srgbClr val="414042"/>
                </a:solidFill>
                <a:effectLst/>
                <a:latin typeface="Barlow ExtraBold" panose="00000900000000000000" pitchFamily="2" charset="0"/>
              </a:rPr>
              <a:t>permanent home. </a:t>
            </a:r>
            <a:r>
              <a:rPr lang="en-US" i="1">
                <a:solidFill>
                  <a:srgbClr val="414042"/>
                </a:solidFill>
                <a:effectLst/>
                <a:latin typeface="Barlow  "/>
              </a:rPr>
              <a:t>I can't believe</a:t>
            </a:r>
            <a:r>
              <a:rPr lang="en-US" b="1" i="1">
                <a:solidFill>
                  <a:srgbClr val="414042"/>
                </a:solidFill>
                <a:effectLst/>
                <a:latin typeface="Barlow  "/>
              </a:rPr>
              <a:t> </a:t>
            </a:r>
            <a:r>
              <a:rPr lang="en-US" i="1">
                <a:solidFill>
                  <a:srgbClr val="414042"/>
                </a:solidFill>
                <a:effectLst/>
                <a:latin typeface="Barlow  "/>
              </a:rPr>
              <a:t>the </a:t>
            </a:r>
            <a:r>
              <a:rPr lang="en-US" b="1" i="1">
                <a:solidFill>
                  <a:srgbClr val="414042"/>
                </a:solidFill>
                <a:latin typeface="Barlow  "/>
              </a:rPr>
              <a:t>government is doing this to me and people like me.”</a:t>
            </a:r>
          </a:p>
          <a:p>
            <a:pPr marL="0" indent="0" defTabSz="914400">
              <a:spcAft>
                <a:spcPts val="600"/>
              </a:spcAft>
              <a:buNone/>
            </a:pPr>
            <a:endParaRPr lang="en-US" b="1">
              <a:solidFill>
                <a:srgbClr val="414042"/>
              </a:solidFill>
              <a:latin typeface="Barlow ExtraBold" panose="00000900000000000000" pitchFamily="2" charset="0"/>
            </a:endParaRPr>
          </a:p>
          <a:p>
            <a:pPr marL="0" indent="0" defTabSz="914400">
              <a:spcAft>
                <a:spcPts val="600"/>
              </a:spcAft>
              <a:buNone/>
            </a:pPr>
            <a:r>
              <a:rPr lang="en-US">
                <a:solidFill>
                  <a:srgbClr val="414042"/>
                </a:solidFill>
                <a:latin typeface="Barlow  "/>
              </a:rPr>
              <a:t>EDCAP helped </a:t>
            </a:r>
            <a:r>
              <a:rPr lang="en-US">
                <a:solidFill>
                  <a:srgbClr val="414042"/>
                </a:solidFill>
                <a:latin typeface="Barlow ExtraBold" panose="00000900000000000000" pitchFamily="2" charset="0"/>
              </a:rPr>
              <a:t>Donald G. </a:t>
            </a:r>
            <a:r>
              <a:rPr lang="en-US">
                <a:solidFill>
                  <a:srgbClr val="414042"/>
                </a:solidFill>
                <a:latin typeface="Barlow  "/>
              </a:rPr>
              <a:t>get his student loans out of default and stop his social security offset.  </a:t>
            </a:r>
          </a:p>
        </p:txBody>
      </p:sp>
      <p:sp>
        <p:nvSpPr>
          <p:cNvPr id="4" name="Slide Number Placeholder 3">
            <a:extLst>
              <a:ext uri="{FF2B5EF4-FFF2-40B4-BE49-F238E27FC236}">
                <a16:creationId xmlns:a16="http://schemas.microsoft.com/office/drawing/2014/main" id="{0B519140-3C4A-4343-9802-A66A8E989374}"/>
              </a:ext>
            </a:extLst>
          </p:cNvPr>
          <p:cNvSpPr>
            <a:spLocks noGrp="1"/>
          </p:cNvSpPr>
          <p:nvPr>
            <p:ph type="sldNum" sz="quarter" idx="12"/>
          </p:nvPr>
        </p:nvSpPr>
        <p:spPr>
          <a:prstGeom prst="rect">
            <a:avLst/>
          </a:prstGeom>
        </p:spPr>
        <p:txBody>
          <a:bodyPr vert="horz" lIns="91440" tIns="45720" rIns="91440" bIns="45720" rtlCol="0">
            <a:normAutofit/>
          </a:bodyPr>
          <a:lstStyle>
            <a:defPPr>
              <a:defRPr lang="en-US"/>
            </a:defPPr>
            <a:lvl1pPr marL="0" algn="r" defTabSz="914400" rtl="0" eaLnBrk="1" latinLnBrk="0" hangingPunct="1">
              <a:defRPr sz="1100" b="1" kern="1200">
                <a:solidFill>
                  <a:srgbClr val="414042"/>
                </a:solidFill>
                <a:latin typeface="Barlow" panose="00000500000000000000"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defRPr/>
            </a:pPr>
            <a:fld id="{E97B734B-BE99-4B13-8B3B-73BDADC290B3}" type="slidenum">
              <a:rPr lang="en-US" smtClean="0"/>
              <a:pPr>
                <a:spcAft>
                  <a:spcPts val="600"/>
                </a:spcAft>
                <a:defRPr/>
              </a:pPr>
              <a:t>16</a:t>
            </a:fld>
            <a:endParaRPr lang="en-US" b="0">
              <a:latin typeface="Calibri" panose="020F0502020204030204"/>
            </a:endParaRPr>
          </a:p>
        </p:txBody>
      </p:sp>
      <p:pic>
        <p:nvPicPr>
          <p:cNvPr id="3" name="Picture 2" descr="A person wearing a hat&#10;&#10;Description automatically generated">
            <a:extLst>
              <a:ext uri="{FF2B5EF4-FFF2-40B4-BE49-F238E27FC236}">
                <a16:creationId xmlns:a16="http://schemas.microsoft.com/office/drawing/2014/main" id="{AD494920-5D7C-4447-9442-372DD80774A7}"/>
              </a:ext>
            </a:extLst>
          </p:cNvPr>
          <p:cNvPicPr/>
          <p:nvPr/>
        </p:nvPicPr>
        <p:blipFill rotWithShape="1">
          <a:blip r:embed="rId2" cstate="print">
            <a:extLst>
              <a:ext uri="{28A0092B-C50C-407E-A947-70E740481C1C}">
                <a14:useLocalDpi xmlns:a14="http://schemas.microsoft.com/office/drawing/2010/main" val="0"/>
              </a:ext>
            </a:extLst>
          </a:blip>
          <a:srcRect l="23898" r="24148"/>
          <a:stretch/>
        </p:blipFill>
        <p:spPr bwMode="auto">
          <a:xfrm flipH="1">
            <a:off x="-228599" y="10"/>
            <a:ext cx="4637736" cy="685798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scene3d>
            <a:camera prst="orthographicFront"/>
            <a:lightRig rig="contrasting" dir="t">
              <a:rot lat="0" lon="0" rev="3000000"/>
            </a:lightRig>
          </a:scene3d>
          <a:sp3d contourW="7620">
            <a:bevelT w="95250" h="31750"/>
            <a:contourClr>
              <a:srgbClr val="333333"/>
            </a:contourClr>
          </a:sp3d>
          <a:extLst>
            <a:ext uri="{53640926-AAD7-44D8-BBD7-CCE9431645EC}">
              <a14:shadowObscured xmlns:a14="http://schemas.microsoft.com/office/drawing/2010/main"/>
            </a:ext>
          </a:extLst>
        </p:spPr>
      </p:pic>
    </p:spTree>
    <p:extLst>
      <p:ext uri="{BB962C8B-B14F-4D97-AF65-F5344CB8AC3E}">
        <p14:creationId xmlns:p14="http://schemas.microsoft.com/office/powerpoint/2010/main" val="3430094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1000"/>
                                        <p:tgtEl>
                                          <p:spTgt spid="9">
                                            <p:txEl>
                                              <p:pRg st="0" end="0"/>
                                            </p:txEl>
                                          </p:spTgt>
                                        </p:tgtEl>
                                      </p:cBhvr>
                                    </p:animEffect>
                                    <p:anim calcmode="lin" valueType="num">
                                      <p:cBhvr>
                                        <p:cTn id="16"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Effect transition="in" filter="fade">
                                      <p:cBhvr>
                                        <p:cTn id="22" dur="1000"/>
                                        <p:tgtEl>
                                          <p:spTgt spid="9">
                                            <p:txEl>
                                              <p:pRg st="2" end="2"/>
                                            </p:txEl>
                                          </p:spTgt>
                                        </p:tgtEl>
                                      </p:cBhvr>
                                    </p:animEffect>
                                    <p:anim calcmode="lin" valueType="num">
                                      <p:cBhvr>
                                        <p:cTn id="23"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B519140-3C4A-4343-9802-A66A8E989374}"/>
              </a:ext>
            </a:extLst>
          </p:cNvPr>
          <p:cNvSpPr>
            <a:spLocks noGrp="1"/>
          </p:cNvSpPr>
          <p:nvPr>
            <p:ph type="sldNum" sz="quarter" idx="12"/>
          </p:nvPr>
        </p:nvSpPr>
        <p:spPr>
          <a:prstGeom prst="rect">
            <a:avLst/>
          </a:prstGeom>
        </p:spPr>
        <p:txBody>
          <a:bodyPr vert="horz" lIns="91440" tIns="45720" rIns="91440" bIns="45720" rtlCol="0">
            <a:normAutofit/>
          </a:bodyPr>
          <a:lstStyle>
            <a:defPPr>
              <a:defRPr lang="en-US"/>
            </a:defPPr>
            <a:lvl1pPr marL="0" algn="r" defTabSz="914400" rtl="0" eaLnBrk="1" latinLnBrk="0" hangingPunct="1">
              <a:defRPr sz="1100" b="1" kern="1200">
                <a:solidFill>
                  <a:srgbClr val="414042"/>
                </a:solidFill>
                <a:latin typeface="Barlow" panose="00000500000000000000"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defRPr/>
            </a:pPr>
            <a:fld id="{E97B734B-BE99-4B13-8B3B-73BDADC290B3}" type="slidenum">
              <a:rPr lang="en-US" smtClean="0"/>
              <a:pPr>
                <a:spcAft>
                  <a:spcPts val="600"/>
                </a:spcAft>
                <a:defRPr/>
              </a:pPr>
              <a:t>17</a:t>
            </a:fld>
            <a:endParaRPr lang="en-US" b="0">
              <a:latin typeface="Calibri" panose="020F0502020204030204"/>
            </a:endParaRPr>
          </a:p>
        </p:txBody>
      </p:sp>
      <p:pic>
        <p:nvPicPr>
          <p:cNvPr id="22" name="Picture 21">
            <a:extLst>
              <a:ext uri="{FF2B5EF4-FFF2-40B4-BE49-F238E27FC236}">
                <a16:creationId xmlns:a16="http://schemas.microsoft.com/office/drawing/2014/main" id="{59299864-B2EE-4A81-9FD5-B689339B7028}"/>
              </a:ext>
            </a:extLst>
          </p:cNvPr>
          <p:cNvPicPr/>
          <p:nvPr/>
        </p:nvPicPr>
        <p:blipFill rotWithShape="1">
          <a:blip r:embed="rId2">
            <a:extLst>
              <a:ext uri="{28A0092B-C50C-407E-A947-70E740481C1C}">
                <a14:useLocalDpi xmlns:a14="http://schemas.microsoft.com/office/drawing/2010/main" val="0"/>
              </a:ext>
            </a:extLst>
          </a:blip>
          <a:srcRect r="2082"/>
          <a:stretch/>
        </p:blipFill>
        <p:spPr bwMode="auto">
          <a:xfrm>
            <a:off x="4495800" y="0"/>
            <a:ext cx="4734863" cy="685798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p:spPr>
      </p:pic>
      <p:sp>
        <p:nvSpPr>
          <p:cNvPr id="10" name="TextBox 9">
            <a:extLst>
              <a:ext uri="{FF2B5EF4-FFF2-40B4-BE49-F238E27FC236}">
                <a16:creationId xmlns:a16="http://schemas.microsoft.com/office/drawing/2014/main" id="{29A4797B-7BAB-49C3-ABBA-1343BBF3B97A}"/>
              </a:ext>
            </a:extLst>
          </p:cNvPr>
          <p:cNvSpPr txBox="1"/>
          <p:nvPr/>
        </p:nvSpPr>
        <p:spPr>
          <a:xfrm>
            <a:off x="457200" y="2590800"/>
            <a:ext cx="3810000" cy="3139321"/>
          </a:xfrm>
          <a:prstGeom prst="rect">
            <a:avLst/>
          </a:prstGeom>
          <a:noFill/>
        </p:spPr>
        <p:txBody>
          <a:bodyPr wrap="square">
            <a:spAutoFit/>
          </a:bodyPr>
          <a:lstStyle/>
          <a:p>
            <a:r>
              <a:rPr lang="en-US" sz="1800" i="1" kern="1200">
                <a:solidFill>
                  <a:srgbClr val="414042"/>
                </a:solidFill>
                <a:effectLst/>
                <a:latin typeface="Barlow" panose="00000500000000000000" pitchFamily="2" charset="0"/>
                <a:ea typeface="Times New Roman" panose="02020603050405020304" pitchFamily="18" charset="0"/>
                <a:cs typeface="Arial" panose="020B0604020202020204" pitchFamily="34" charset="0"/>
              </a:rPr>
              <a:t>“My EDCAP counselor was patient, cut through the confusion and in the end, we were victorious! </a:t>
            </a:r>
            <a:r>
              <a:rPr lang="en-US" sz="1800" b="1" i="1" kern="1200">
                <a:solidFill>
                  <a:srgbClr val="414042"/>
                </a:solidFill>
                <a:effectLst/>
                <a:latin typeface="Barlow ExtraBold" panose="00000900000000000000" pitchFamily="2" charset="0"/>
                <a:ea typeface="Times New Roman" panose="02020603050405020304" pitchFamily="18" charset="0"/>
                <a:cs typeface="Arial" panose="020B0604020202020204" pitchFamily="34" charset="0"/>
              </a:rPr>
              <a:t>I wish I had heard about them sooner</a:t>
            </a:r>
            <a:r>
              <a:rPr lang="en-US" sz="1800" i="1" kern="1200">
                <a:solidFill>
                  <a:srgbClr val="414042"/>
                </a:solidFill>
                <a:effectLst/>
                <a:latin typeface="Barlow ExtraBold" panose="00000900000000000000" pitchFamily="2" charset="0"/>
                <a:ea typeface="Times New Roman" panose="02020603050405020304" pitchFamily="18" charset="0"/>
                <a:cs typeface="Arial" panose="020B0604020202020204" pitchFamily="34" charset="0"/>
              </a:rPr>
              <a:t>.”</a:t>
            </a:r>
          </a:p>
          <a:p>
            <a:endParaRPr lang="en-US" i="1">
              <a:solidFill>
                <a:srgbClr val="414042"/>
              </a:solidFill>
              <a:latin typeface="Barlow ExtraBold" panose="00000900000000000000" pitchFamily="2" charset="0"/>
              <a:cs typeface="Arial" panose="020B0604020202020204" pitchFamily="34" charset="0"/>
            </a:endParaRPr>
          </a:p>
          <a:p>
            <a:r>
              <a:rPr lang="en-US">
                <a:solidFill>
                  <a:srgbClr val="414042"/>
                </a:solidFill>
                <a:latin typeface="Barlow  "/>
                <a:cs typeface="Arial" panose="020B0604020202020204" pitchFamily="34" charset="0"/>
              </a:rPr>
              <a:t>EDCAP helped </a:t>
            </a:r>
            <a:r>
              <a:rPr lang="en-US">
                <a:solidFill>
                  <a:srgbClr val="414042"/>
                </a:solidFill>
                <a:latin typeface="Barlow ExtraBold" panose="00000900000000000000" pitchFamily="2" charset="0"/>
                <a:cs typeface="Arial" panose="020B0604020202020204" pitchFamily="34" charset="0"/>
              </a:rPr>
              <a:t>Joean T.</a:t>
            </a:r>
            <a:r>
              <a:rPr lang="en-US">
                <a:solidFill>
                  <a:srgbClr val="414042"/>
                </a:solidFill>
                <a:latin typeface="Barlow  "/>
                <a:cs typeface="Arial" panose="020B0604020202020204" pitchFamily="34" charset="0"/>
              </a:rPr>
              <a:t> consolidate </a:t>
            </a:r>
            <a:r>
              <a:rPr lang="en-US" sz="1800">
                <a:solidFill>
                  <a:srgbClr val="414042"/>
                </a:solidFill>
                <a:effectLst/>
                <a:latin typeface="Barlow  "/>
                <a:ea typeface="Times New Roman" panose="02020603050405020304" pitchFamily="18" charset="0"/>
                <a:cs typeface="Sabon LT"/>
              </a:rPr>
              <a:t>her loans, get her in an affordable repayment plan, and she is now working towards Public Service Loan Forgiveness.</a:t>
            </a:r>
            <a:r>
              <a:rPr lang="en-US" sz="1800" b="1" kern="1200">
                <a:solidFill>
                  <a:srgbClr val="414042"/>
                </a:solidFill>
                <a:effectLst/>
                <a:latin typeface="Barlow  "/>
                <a:ea typeface="Times New Roman" panose="02020603050405020304" pitchFamily="18" charset="0"/>
                <a:cs typeface="Arial" panose="020B0604020202020204" pitchFamily="34" charset="0"/>
              </a:rPr>
              <a:t> </a:t>
            </a:r>
            <a:br>
              <a:rPr lang="en-US" sz="1800" kern="1200">
                <a:solidFill>
                  <a:srgbClr val="455F51"/>
                </a:solidFill>
                <a:effectLst/>
                <a:latin typeface="Barlow" panose="00000500000000000000" pitchFamily="2" charset="0"/>
                <a:ea typeface="Times New Roman" panose="02020603050405020304" pitchFamily="18" charset="0"/>
                <a:cs typeface="Times New Roman" panose="02020603050405020304" pitchFamily="18" charset="0"/>
              </a:rPr>
            </a:br>
            <a:endParaRPr lang="en-US" b="1">
              <a:latin typeface="Barlow ExtraBold" panose="00000900000000000000" pitchFamily="2" charset="0"/>
            </a:endParaRPr>
          </a:p>
        </p:txBody>
      </p:sp>
    </p:spTree>
    <p:extLst>
      <p:ext uri="{BB962C8B-B14F-4D97-AF65-F5344CB8AC3E}">
        <p14:creationId xmlns:p14="http://schemas.microsoft.com/office/powerpoint/2010/main" val="1007199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fltVal val="0"/>
                                          </p:val>
                                        </p:tav>
                                        <p:tav tm="100000">
                                          <p:val>
                                            <p:strVal val="#ppt_w"/>
                                          </p:val>
                                        </p:tav>
                                      </p:tavLst>
                                    </p:anim>
                                    <p:anim calcmode="lin" valueType="num">
                                      <p:cBhvr>
                                        <p:cTn id="8" dur="1000" fill="hold"/>
                                        <p:tgtEl>
                                          <p:spTgt spid="22"/>
                                        </p:tgtEl>
                                        <p:attrNameLst>
                                          <p:attrName>ppt_h</p:attrName>
                                        </p:attrNameLst>
                                      </p:cBhvr>
                                      <p:tavLst>
                                        <p:tav tm="0">
                                          <p:val>
                                            <p:fltVal val="0"/>
                                          </p:val>
                                        </p:tav>
                                        <p:tav tm="100000">
                                          <p:val>
                                            <p:strVal val="#ppt_h"/>
                                          </p:val>
                                        </p:tav>
                                      </p:tavLst>
                                    </p:anim>
                                    <p:anim calcmode="lin" valueType="num">
                                      <p:cBhvr>
                                        <p:cTn id="9" dur="1000" fill="hold"/>
                                        <p:tgtEl>
                                          <p:spTgt spid="22"/>
                                        </p:tgtEl>
                                        <p:attrNameLst>
                                          <p:attrName>style.rotation</p:attrName>
                                        </p:attrNameLst>
                                      </p:cBhvr>
                                      <p:tavLst>
                                        <p:tav tm="0">
                                          <p:val>
                                            <p:fltVal val="90"/>
                                          </p:val>
                                        </p:tav>
                                        <p:tav tm="100000">
                                          <p:val>
                                            <p:fltVal val="0"/>
                                          </p:val>
                                        </p:tav>
                                      </p:tavLst>
                                    </p:anim>
                                    <p:animEffect transition="in" filter="fade">
                                      <p:cBhvr>
                                        <p:cTn id="10" dur="10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animEffect transition="in" filter="fade">
                                      <p:cBhvr>
                                        <p:cTn id="15" dur="1000"/>
                                        <p:tgtEl>
                                          <p:spTgt spid="10">
                                            <p:txEl>
                                              <p:pRg st="0" end="0"/>
                                            </p:txEl>
                                          </p:spTgt>
                                        </p:tgtEl>
                                      </p:cBhvr>
                                    </p:animEffect>
                                    <p:anim calcmode="lin" valueType="num">
                                      <p:cBhvr>
                                        <p:cTn id="16"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0">
                                            <p:txEl>
                                              <p:pRg st="2" end="2"/>
                                            </p:txEl>
                                          </p:spTgt>
                                        </p:tgtEl>
                                        <p:attrNameLst>
                                          <p:attrName>style.visibility</p:attrName>
                                        </p:attrNameLst>
                                      </p:cBhvr>
                                      <p:to>
                                        <p:strVal val="visible"/>
                                      </p:to>
                                    </p:set>
                                    <p:animEffect transition="in" filter="fade">
                                      <p:cBhvr>
                                        <p:cTn id="22" dur="1000"/>
                                        <p:tgtEl>
                                          <p:spTgt spid="10">
                                            <p:txEl>
                                              <p:pRg st="2" end="2"/>
                                            </p:txEl>
                                          </p:spTgt>
                                        </p:tgtEl>
                                      </p:cBhvr>
                                    </p:animEffect>
                                    <p:anim calcmode="lin" valueType="num">
                                      <p:cBhvr>
                                        <p:cTn id="23"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48E0621-F2E1-48AC-B23B-E376DFFE95D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7B734B-BE99-4B13-8B3B-73BDADC290B3}" type="slidenum">
              <a:rPr kumimoji="0" lang="en-US" sz="1100" b="1" i="0" u="none" strike="noStrike" kern="1200" cap="none" spc="0" normalizeH="0" baseline="0" noProof="0" smtClean="0">
                <a:ln>
                  <a:noFill/>
                </a:ln>
                <a:solidFill>
                  <a:srgbClr val="414042"/>
                </a:solidFill>
                <a:effectLst/>
                <a:uLnTx/>
                <a:uFillTx/>
                <a:latin typeface="Barlow"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100" b="1" i="0" u="none" strike="noStrike" kern="1200" cap="none" spc="0" normalizeH="0" baseline="0" noProof="0">
              <a:ln>
                <a:noFill/>
              </a:ln>
              <a:solidFill>
                <a:srgbClr val="414042"/>
              </a:solidFill>
              <a:effectLst/>
              <a:uLnTx/>
              <a:uFillTx/>
              <a:latin typeface="Barlow" panose="00000500000000000000" pitchFamily="2" charset="0"/>
              <a:ea typeface="+mn-ea"/>
              <a:cs typeface="+mn-cs"/>
            </a:endParaRPr>
          </a:p>
        </p:txBody>
      </p:sp>
      <p:sp>
        <p:nvSpPr>
          <p:cNvPr id="7" name="object 2">
            <a:extLst>
              <a:ext uri="{FF2B5EF4-FFF2-40B4-BE49-F238E27FC236}">
                <a16:creationId xmlns:a16="http://schemas.microsoft.com/office/drawing/2014/main" id="{1FED3D63-F872-4B13-B5A3-17C98A65C05A}"/>
              </a:ext>
            </a:extLst>
          </p:cNvPr>
          <p:cNvSpPr txBox="1">
            <a:spLocks/>
          </p:cNvSpPr>
          <p:nvPr/>
        </p:nvSpPr>
        <p:spPr>
          <a:xfrm>
            <a:off x="702119" y="3236311"/>
            <a:ext cx="7975350" cy="1316386"/>
          </a:xfrm>
          <a:prstGeom prst="rect">
            <a:avLst/>
          </a:prstGeom>
        </p:spPr>
        <p:txBody>
          <a:bodyPr vert="horz" wrap="square" lIns="0" tIns="84455" rIns="0" bIns="0" rtlCol="0" anchor="b">
            <a:spAutoFit/>
          </a:bodyPr>
          <a:lstStyle>
            <a:lvl1pPr algn="l" defTabSz="685800" rtl="0" eaLnBrk="1" latinLnBrk="0" hangingPunct="1">
              <a:lnSpc>
                <a:spcPct val="90000"/>
              </a:lnSpc>
              <a:spcBef>
                <a:spcPct val="0"/>
              </a:spcBef>
              <a:buNone/>
              <a:defRPr sz="3000" b="1" kern="1200">
                <a:solidFill>
                  <a:srgbClr val="414042"/>
                </a:solidFill>
                <a:latin typeface="Barlow" panose="00000500000000000000" pitchFamily="2" charset="0"/>
                <a:ea typeface="+mj-ea"/>
                <a:cs typeface="+mj-cs"/>
              </a:defRPr>
            </a:lvl1pPr>
          </a:lstStyle>
          <a:p>
            <a:pPr marL="12700" marR="5080">
              <a:lnSpc>
                <a:spcPts val="4800"/>
              </a:lnSpc>
              <a:spcBef>
                <a:spcPts val="665"/>
              </a:spcBef>
            </a:pPr>
            <a:r>
              <a:rPr lang="en-US" sz="4400" b="1" spc="-5">
                <a:solidFill>
                  <a:srgbClr val="05692E"/>
                </a:solidFill>
                <a:latin typeface="Barlow ExtraBold"/>
                <a:cs typeface="Barlow ExtraBold"/>
              </a:rPr>
              <a:t>Federal Student Loans: </a:t>
            </a:r>
            <a:r>
              <a:rPr lang="en-US" sz="4400" b="1" spc="-865">
                <a:solidFill>
                  <a:srgbClr val="05692E"/>
                </a:solidFill>
                <a:latin typeface="Barlow ExtraBold"/>
                <a:cs typeface="Barlow ExtraBold"/>
              </a:rPr>
              <a:t> </a:t>
            </a:r>
            <a:r>
              <a:rPr lang="en-US" sz="4400" b="1" spc="-5">
                <a:solidFill>
                  <a:srgbClr val="05692E"/>
                </a:solidFill>
                <a:latin typeface="Barlow ExtraBold"/>
                <a:cs typeface="Barlow ExtraBold"/>
              </a:rPr>
              <a:t>The</a:t>
            </a:r>
            <a:r>
              <a:rPr lang="en-US" sz="4400" b="1" spc="10">
                <a:solidFill>
                  <a:srgbClr val="05692E"/>
                </a:solidFill>
                <a:latin typeface="Barlow ExtraBold"/>
                <a:cs typeface="Barlow ExtraBold"/>
              </a:rPr>
              <a:t> </a:t>
            </a:r>
            <a:r>
              <a:rPr lang="en-US" sz="4400" b="1" spc="-5">
                <a:solidFill>
                  <a:srgbClr val="05692E"/>
                </a:solidFill>
                <a:latin typeface="Barlow ExtraBold"/>
                <a:cs typeface="Barlow ExtraBold"/>
              </a:rPr>
              <a:t>Basics</a:t>
            </a:r>
            <a:endParaRPr lang="en-US" sz="4400">
              <a:solidFill>
                <a:srgbClr val="05692F"/>
              </a:solidFill>
              <a:latin typeface="Barlow ExtraBold" panose="00000900000000000000" pitchFamily="2" charset="0"/>
            </a:endParaRPr>
          </a:p>
        </p:txBody>
      </p:sp>
    </p:spTree>
    <p:extLst>
      <p:ext uri="{BB962C8B-B14F-4D97-AF65-F5344CB8AC3E}">
        <p14:creationId xmlns:p14="http://schemas.microsoft.com/office/powerpoint/2010/main" val="30008734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7691" y="439749"/>
            <a:ext cx="5077460" cy="958850"/>
          </a:xfrm>
          <a:prstGeom prst="rect">
            <a:avLst/>
          </a:prstGeom>
        </p:spPr>
        <p:txBody>
          <a:bodyPr vert="horz" wrap="square" lIns="0" tIns="64135" rIns="0" bIns="0" rtlCol="0">
            <a:spAutoFit/>
          </a:bodyPr>
          <a:lstStyle/>
          <a:p>
            <a:pPr marL="12700" marR="5080">
              <a:lnSpc>
                <a:spcPts val="3500"/>
              </a:lnSpc>
              <a:spcBef>
                <a:spcPts val="505"/>
              </a:spcBef>
            </a:pPr>
            <a:r>
              <a:rPr lang="en-US" b="0" spc="-45" dirty="0">
                <a:solidFill>
                  <a:srgbClr val="414042"/>
                </a:solidFill>
                <a:latin typeface="Barlow"/>
                <a:cs typeface="Barlow"/>
              </a:rPr>
              <a:t>F</a:t>
            </a:r>
            <a:r>
              <a:rPr lang="en-US" b="0" spc="-40" dirty="0">
                <a:solidFill>
                  <a:srgbClr val="414042"/>
                </a:solidFill>
                <a:latin typeface="Barlow"/>
                <a:cs typeface="Barlow"/>
              </a:rPr>
              <a:t>ed</a:t>
            </a:r>
            <a:r>
              <a:rPr lang="en-US" b="0" spc="-50" dirty="0">
                <a:solidFill>
                  <a:srgbClr val="414042"/>
                </a:solidFill>
                <a:latin typeface="Barlow"/>
                <a:cs typeface="Barlow"/>
              </a:rPr>
              <a:t>e</a:t>
            </a:r>
            <a:r>
              <a:rPr lang="en-US" b="0" spc="-40" dirty="0">
                <a:solidFill>
                  <a:srgbClr val="414042"/>
                </a:solidFill>
                <a:latin typeface="Barlow"/>
                <a:cs typeface="Barlow"/>
              </a:rPr>
              <a:t>r</a:t>
            </a:r>
            <a:r>
              <a:rPr lang="en-US" b="0" spc="-45" dirty="0">
                <a:solidFill>
                  <a:srgbClr val="414042"/>
                </a:solidFill>
                <a:latin typeface="Barlow"/>
                <a:cs typeface="Barlow"/>
              </a:rPr>
              <a:t>a</a:t>
            </a:r>
            <a:r>
              <a:rPr lang="en-US" b="0" spc="-10" dirty="0">
                <a:solidFill>
                  <a:srgbClr val="414042"/>
                </a:solidFill>
                <a:latin typeface="Barlow"/>
                <a:cs typeface="Barlow"/>
              </a:rPr>
              <a:t>l</a:t>
            </a:r>
            <a:r>
              <a:rPr lang="en-US" b="0" spc="-105" dirty="0">
                <a:solidFill>
                  <a:srgbClr val="414042"/>
                </a:solidFill>
                <a:latin typeface="Barlow"/>
                <a:cs typeface="Barlow"/>
              </a:rPr>
              <a:t> </a:t>
            </a:r>
            <a:r>
              <a:rPr lang="en-US" b="0" spc="-40" dirty="0">
                <a:solidFill>
                  <a:srgbClr val="414042"/>
                </a:solidFill>
                <a:latin typeface="Barlow"/>
                <a:cs typeface="Barlow"/>
              </a:rPr>
              <a:t>D</a:t>
            </a:r>
            <a:r>
              <a:rPr lang="en-US" b="0" spc="15" dirty="0">
                <a:solidFill>
                  <a:srgbClr val="414042"/>
                </a:solidFill>
                <a:latin typeface="Barlow"/>
                <a:cs typeface="Barlow"/>
              </a:rPr>
              <a:t>i</a:t>
            </a:r>
            <a:r>
              <a:rPr lang="en-US" b="0" spc="-40" dirty="0">
                <a:solidFill>
                  <a:srgbClr val="414042"/>
                </a:solidFill>
                <a:latin typeface="Barlow"/>
                <a:cs typeface="Barlow"/>
              </a:rPr>
              <a:t>re</a:t>
            </a:r>
            <a:r>
              <a:rPr lang="en-US" b="0" spc="-50" dirty="0">
                <a:solidFill>
                  <a:srgbClr val="414042"/>
                </a:solidFill>
                <a:latin typeface="Barlow"/>
                <a:cs typeface="Barlow"/>
              </a:rPr>
              <a:t>c</a:t>
            </a:r>
            <a:r>
              <a:rPr lang="en-US" b="0" dirty="0">
                <a:solidFill>
                  <a:srgbClr val="414042"/>
                </a:solidFill>
                <a:latin typeface="Barlow"/>
                <a:cs typeface="Barlow"/>
              </a:rPr>
              <a:t>t</a:t>
            </a:r>
            <a:r>
              <a:rPr lang="en-US" b="0" spc="-190" dirty="0">
                <a:solidFill>
                  <a:srgbClr val="414042"/>
                </a:solidFill>
                <a:latin typeface="Barlow"/>
                <a:cs typeface="Barlow"/>
              </a:rPr>
              <a:t> </a:t>
            </a:r>
            <a:r>
              <a:rPr lang="en-US" b="0" spc="-50" dirty="0">
                <a:solidFill>
                  <a:srgbClr val="414042"/>
                </a:solidFill>
                <a:latin typeface="Barlow"/>
                <a:cs typeface="Barlow"/>
              </a:rPr>
              <a:t>Sub</a:t>
            </a:r>
            <a:r>
              <a:rPr lang="en-US" b="0" spc="-60" dirty="0">
                <a:solidFill>
                  <a:srgbClr val="414042"/>
                </a:solidFill>
                <a:latin typeface="Barlow"/>
                <a:cs typeface="Barlow"/>
              </a:rPr>
              <a:t>s</a:t>
            </a:r>
            <a:r>
              <a:rPr lang="en-US" b="0" spc="-10" dirty="0">
                <a:solidFill>
                  <a:srgbClr val="414042"/>
                </a:solidFill>
                <a:latin typeface="Barlow"/>
                <a:cs typeface="Barlow"/>
              </a:rPr>
              <a:t>i</a:t>
            </a:r>
            <a:r>
              <a:rPr lang="en-US" b="0" spc="-45" dirty="0">
                <a:solidFill>
                  <a:srgbClr val="414042"/>
                </a:solidFill>
                <a:latin typeface="Barlow"/>
                <a:cs typeface="Barlow"/>
              </a:rPr>
              <a:t>d</a:t>
            </a:r>
            <a:r>
              <a:rPr lang="en-US" b="0" spc="-35" dirty="0">
                <a:solidFill>
                  <a:srgbClr val="414042"/>
                </a:solidFill>
                <a:latin typeface="Barlow"/>
                <a:cs typeface="Barlow"/>
              </a:rPr>
              <a:t>iz</a:t>
            </a:r>
            <a:r>
              <a:rPr lang="en-US" b="0" spc="-70" dirty="0">
                <a:solidFill>
                  <a:srgbClr val="414042"/>
                </a:solidFill>
                <a:latin typeface="Barlow"/>
                <a:cs typeface="Barlow"/>
              </a:rPr>
              <a:t>e</a:t>
            </a:r>
            <a:r>
              <a:rPr lang="en-US" b="0" spc="15" dirty="0">
                <a:solidFill>
                  <a:srgbClr val="414042"/>
                </a:solidFill>
                <a:latin typeface="Barlow"/>
                <a:cs typeface="Barlow"/>
              </a:rPr>
              <a:t>d</a:t>
            </a:r>
            <a:r>
              <a:rPr lang="en-US" b="0" spc="-220" dirty="0">
                <a:solidFill>
                  <a:srgbClr val="414042"/>
                </a:solidFill>
                <a:latin typeface="Barlow"/>
                <a:cs typeface="Barlow"/>
              </a:rPr>
              <a:t> </a:t>
            </a:r>
            <a:r>
              <a:rPr lang="en-US" b="0" spc="-20" dirty="0">
                <a:solidFill>
                  <a:srgbClr val="414042"/>
                </a:solidFill>
                <a:latin typeface="Barlow"/>
                <a:cs typeface="Barlow"/>
              </a:rPr>
              <a:t>a</a:t>
            </a:r>
            <a:r>
              <a:rPr lang="en-US" b="0" spc="-25" dirty="0">
                <a:solidFill>
                  <a:srgbClr val="414042"/>
                </a:solidFill>
                <a:latin typeface="Barlow"/>
                <a:cs typeface="Barlow"/>
              </a:rPr>
              <a:t>n</a:t>
            </a:r>
            <a:r>
              <a:rPr lang="en-US" b="0" spc="5" dirty="0">
                <a:solidFill>
                  <a:srgbClr val="414042"/>
                </a:solidFill>
                <a:latin typeface="Barlow"/>
                <a:cs typeface="Barlow"/>
              </a:rPr>
              <a:t>d  </a:t>
            </a:r>
            <a:r>
              <a:rPr lang="en-US" b="0" spc="-50" dirty="0">
                <a:solidFill>
                  <a:srgbClr val="414042"/>
                </a:solidFill>
                <a:latin typeface="Barlow"/>
                <a:cs typeface="Barlow"/>
              </a:rPr>
              <a:t>Un</a:t>
            </a:r>
            <a:r>
              <a:rPr lang="en-US" b="0" spc="-45" dirty="0">
                <a:solidFill>
                  <a:srgbClr val="414042"/>
                </a:solidFill>
                <a:latin typeface="Barlow"/>
                <a:cs typeface="Barlow"/>
              </a:rPr>
              <a:t>s</a:t>
            </a:r>
            <a:r>
              <a:rPr lang="en-US" b="0" spc="-65" dirty="0">
                <a:solidFill>
                  <a:srgbClr val="414042"/>
                </a:solidFill>
                <a:latin typeface="Barlow"/>
                <a:cs typeface="Barlow"/>
              </a:rPr>
              <a:t>u</a:t>
            </a:r>
            <a:r>
              <a:rPr lang="en-US" b="0" spc="-45" dirty="0">
                <a:solidFill>
                  <a:srgbClr val="414042"/>
                </a:solidFill>
                <a:latin typeface="Barlow"/>
                <a:cs typeface="Barlow"/>
              </a:rPr>
              <a:t>b</a:t>
            </a:r>
            <a:r>
              <a:rPr lang="en-US" b="0" spc="-60" dirty="0">
                <a:solidFill>
                  <a:srgbClr val="414042"/>
                </a:solidFill>
                <a:latin typeface="Barlow"/>
                <a:cs typeface="Barlow"/>
              </a:rPr>
              <a:t>s</a:t>
            </a:r>
            <a:r>
              <a:rPr lang="en-US" b="0" spc="-10" dirty="0">
                <a:solidFill>
                  <a:srgbClr val="414042"/>
                </a:solidFill>
                <a:latin typeface="Barlow"/>
                <a:cs typeface="Barlow"/>
              </a:rPr>
              <a:t>i</a:t>
            </a:r>
            <a:r>
              <a:rPr lang="en-US" b="0" spc="-45" dirty="0">
                <a:solidFill>
                  <a:srgbClr val="414042"/>
                </a:solidFill>
                <a:latin typeface="Barlow"/>
                <a:cs typeface="Barlow"/>
              </a:rPr>
              <a:t>d</a:t>
            </a:r>
            <a:r>
              <a:rPr lang="en-US" b="0" spc="-35" dirty="0">
                <a:solidFill>
                  <a:srgbClr val="414042"/>
                </a:solidFill>
                <a:latin typeface="Barlow"/>
                <a:cs typeface="Barlow"/>
              </a:rPr>
              <a:t>iz</a:t>
            </a:r>
            <a:r>
              <a:rPr lang="en-US" b="0" spc="-70" dirty="0">
                <a:solidFill>
                  <a:srgbClr val="414042"/>
                </a:solidFill>
                <a:latin typeface="Barlow"/>
                <a:cs typeface="Barlow"/>
              </a:rPr>
              <a:t>e</a:t>
            </a:r>
            <a:r>
              <a:rPr lang="en-US" b="0" spc="15" dirty="0">
                <a:solidFill>
                  <a:srgbClr val="414042"/>
                </a:solidFill>
                <a:latin typeface="Barlow"/>
                <a:cs typeface="Barlow"/>
              </a:rPr>
              <a:t>d</a:t>
            </a:r>
            <a:r>
              <a:rPr lang="en-US" b="0" spc="-245" dirty="0">
                <a:solidFill>
                  <a:srgbClr val="414042"/>
                </a:solidFill>
                <a:latin typeface="Barlow"/>
                <a:cs typeface="Barlow"/>
              </a:rPr>
              <a:t> </a:t>
            </a:r>
            <a:r>
              <a:rPr lang="en-US" b="0" spc="-35" dirty="0">
                <a:solidFill>
                  <a:srgbClr val="414042"/>
                </a:solidFill>
                <a:latin typeface="Barlow"/>
                <a:cs typeface="Barlow"/>
              </a:rPr>
              <a:t>L</a:t>
            </a:r>
            <a:r>
              <a:rPr lang="en-US" b="0" spc="-30" dirty="0">
                <a:solidFill>
                  <a:srgbClr val="414042"/>
                </a:solidFill>
                <a:latin typeface="Barlow"/>
                <a:cs typeface="Barlow"/>
              </a:rPr>
              <a:t>oa</a:t>
            </a:r>
            <a:r>
              <a:rPr lang="en-US" b="0" spc="-35" dirty="0">
                <a:solidFill>
                  <a:srgbClr val="414042"/>
                </a:solidFill>
                <a:latin typeface="Barlow"/>
                <a:cs typeface="Barlow"/>
              </a:rPr>
              <a:t>n</a:t>
            </a:r>
            <a:r>
              <a:rPr lang="en-US" b="0" spc="-5" dirty="0">
                <a:solidFill>
                  <a:srgbClr val="414042"/>
                </a:solidFill>
                <a:latin typeface="Barlow"/>
                <a:cs typeface="Barlow"/>
              </a:rPr>
              <a:t>s</a:t>
            </a:r>
            <a:endParaRPr lang="en-US" b="0" dirty="0">
              <a:latin typeface="Barlow"/>
              <a:cs typeface="Barlow"/>
            </a:endParaRPr>
          </a:p>
        </p:txBody>
      </p:sp>
      <p:sp>
        <p:nvSpPr>
          <p:cNvPr id="5" name="object 5"/>
          <p:cNvSpPr txBox="1"/>
          <p:nvPr/>
        </p:nvSpPr>
        <p:spPr>
          <a:xfrm>
            <a:off x="8474964" y="6408266"/>
            <a:ext cx="204470" cy="193675"/>
          </a:xfrm>
          <a:prstGeom prst="rect">
            <a:avLst/>
          </a:prstGeom>
        </p:spPr>
        <p:txBody>
          <a:bodyPr vert="horz" wrap="square" lIns="0" tIns="12700" rIns="0" bIns="0" rtlCol="0">
            <a:spAutoFit/>
          </a:bodyPr>
          <a:lstStyle/>
          <a:p>
            <a:pPr marL="38100">
              <a:lnSpc>
                <a:spcPct val="100000"/>
              </a:lnSpc>
              <a:spcBef>
                <a:spcPts val="100"/>
              </a:spcBef>
            </a:pPr>
            <a:fld id="{81D60167-4931-47E6-BA6A-407CBD079E47}" type="slidenum">
              <a:rPr sz="1100" spc="5" dirty="0">
                <a:solidFill>
                  <a:srgbClr val="414042"/>
                </a:solidFill>
                <a:latin typeface="Barlow"/>
                <a:cs typeface="Barlow"/>
              </a:rPr>
              <a:t>19</a:t>
            </a:fld>
            <a:endParaRPr sz="1100">
              <a:latin typeface="Barlow"/>
              <a:cs typeface="Barlow"/>
            </a:endParaRPr>
          </a:p>
        </p:txBody>
      </p:sp>
      <p:sp>
        <p:nvSpPr>
          <p:cNvPr id="6" name="object 6"/>
          <p:cNvSpPr txBox="1"/>
          <p:nvPr/>
        </p:nvSpPr>
        <p:spPr>
          <a:xfrm>
            <a:off x="4193032" y="6545172"/>
            <a:ext cx="1611630" cy="177800"/>
          </a:xfrm>
          <a:prstGeom prst="rect">
            <a:avLst/>
          </a:prstGeom>
        </p:spPr>
        <p:txBody>
          <a:bodyPr vert="horz" wrap="square" lIns="0" tIns="0" rIns="0" bIns="0" rtlCol="0">
            <a:spAutoFit/>
          </a:bodyPr>
          <a:lstStyle/>
          <a:p>
            <a:pPr marL="12700">
              <a:lnSpc>
                <a:spcPts val="1240"/>
              </a:lnSpc>
            </a:pPr>
            <a:r>
              <a:rPr sz="1200" spc="-15">
                <a:latin typeface="Calibri"/>
                <a:cs typeface="Calibri"/>
              </a:rPr>
              <a:t>Source:</a:t>
            </a:r>
            <a:r>
              <a:rPr sz="1200" spc="-5">
                <a:latin typeface="Calibri"/>
                <a:cs typeface="Calibri"/>
              </a:rPr>
              <a:t> </a:t>
            </a:r>
            <a:r>
              <a:rPr sz="1200">
                <a:latin typeface="Calibri"/>
                <a:cs typeface="Calibri"/>
              </a:rPr>
              <a:t>34</a:t>
            </a:r>
            <a:r>
              <a:rPr sz="1200" spc="-5">
                <a:latin typeface="Calibri"/>
                <a:cs typeface="Calibri"/>
              </a:rPr>
              <a:t> CFR</a:t>
            </a:r>
            <a:r>
              <a:rPr sz="1200" spc="-35">
                <a:latin typeface="Calibri"/>
                <a:cs typeface="Calibri"/>
              </a:rPr>
              <a:t> </a:t>
            </a:r>
            <a:r>
              <a:rPr sz="1200">
                <a:latin typeface="Calibri"/>
                <a:cs typeface="Calibri"/>
              </a:rPr>
              <a:t>§</a:t>
            </a:r>
            <a:r>
              <a:rPr sz="1200" spc="-25">
                <a:latin typeface="Calibri"/>
                <a:cs typeface="Calibri"/>
              </a:rPr>
              <a:t> </a:t>
            </a:r>
            <a:r>
              <a:rPr sz="1200" spc="-15">
                <a:latin typeface="Calibri"/>
                <a:cs typeface="Calibri"/>
              </a:rPr>
              <a:t>685.203.</a:t>
            </a:r>
            <a:endParaRPr sz="1200">
              <a:latin typeface="Calibri"/>
              <a:cs typeface="Calibri"/>
            </a:endParaRPr>
          </a:p>
        </p:txBody>
      </p:sp>
      <p:graphicFrame>
        <p:nvGraphicFramePr>
          <p:cNvPr id="3" name="object 3"/>
          <p:cNvGraphicFramePr>
            <a:graphicFrameLocks noGrp="1"/>
          </p:cNvGraphicFramePr>
          <p:nvPr/>
        </p:nvGraphicFramePr>
        <p:xfrm>
          <a:off x="3419475" y="1641589"/>
          <a:ext cx="5105400" cy="4454407"/>
        </p:xfrm>
        <a:graphic>
          <a:graphicData uri="http://schemas.openxmlformats.org/drawingml/2006/table">
            <a:tbl>
              <a:tblPr firstRow="1" bandRow="1">
                <a:tableStyleId>{2D5ABB26-0587-4C30-8999-92F81FD0307C}</a:tableStyleId>
              </a:tblPr>
              <a:tblGrid>
                <a:gridCol w="20574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286804">
                <a:tc gridSpan="2">
                  <a:txBody>
                    <a:bodyPr/>
                    <a:lstStyle/>
                    <a:p>
                      <a:pPr marL="88265">
                        <a:lnSpc>
                          <a:spcPct val="100000"/>
                        </a:lnSpc>
                        <a:spcBef>
                          <a:spcPts val="335"/>
                        </a:spcBef>
                      </a:pPr>
                      <a:r>
                        <a:rPr sz="1300" spc="15">
                          <a:latin typeface="Barlow"/>
                          <a:cs typeface="Barlow"/>
                        </a:rPr>
                        <a:t>D</a:t>
                      </a:r>
                      <a:r>
                        <a:rPr sz="1300" spc="5">
                          <a:latin typeface="Barlow"/>
                          <a:cs typeface="Barlow"/>
                        </a:rPr>
                        <a:t>ep</a:t>
                      </a:r>
                      <a:r>
                        <a:rPr sz="1300" spc="-20">
                          <a:latin typeface="Barlow"/>
                          <a:cs typeface="Barlow"/>
                        </a:rPr>
                        <a:t>e</a:t>
                      </a:r>
                      <a:r>
                        <a:rPr sz="1300" spc="-5">
                          <a:latin typeface="Barlow"/>
                          <a:cs typeface="Barlow"/>
                        </a:rPr>
                        <a:t>n</a:t>
                      </a:r>
                      <a:r>
                        <a:rPr sz="1300" spc="-15">
                          <a:latin typeface="Barlow"/>
                          <a:cs typeface="Barlow"/>
                        </a:rPr>
                        <a:t>d</a:t>
                      </a:r>
                      <a:r>
                        <a:rPr sz="1300" spc="-20">
                          <a:latin typeface="Barlow"/>
                          <a:cs typeface="Barlow"/>
                        </a:rPr>
                        <a:t>e</a:t>
                      </a:r>
                      <a:r>
                        <a:rPr sz="1300" spc="-5">
                          <a:latin typeface="Barlow"/>
                          <a:cs typeface="Barlow"/>
                        </a:rPr>
                        <a:t>n</a:t>
                      </a:r>
                      <a:r>
                        <a:rPr sz="1300">
                          <a:latin typeface="Barlow"/>
                          <a:cs typeface="Barlow"/>
                        </a:rPr>
                        <a:t>t</a:t>
                      </a:r>
                      <a:r>
                        <a:rPr sz="1300" spc="-100">
                          <a:latin typeface="Barlow"/>
                          <a:cs typeface="Barlow"/>
                        </a:rPr>
                        <a:t> </a:t>
                      </a:r>
                      <a:r>
                        <a:rPr sz="1300">
                          <a:latin typeface="Barlow"/>
                          <a:cs typeface="Barlow"/>
                        </a:rPr>
                        <a:t>u</a:t>
                      </a:r>
                      <a:r>
                        <a:rPr sz="1300" spc="20">
                          <a:latin typeface="Barlow"/>
                          <a:cs typeface="Barlow"/>
                        </a:rPr>
                        <a:t>n</a:t>
                      </a:r>
                      <a:r>
                        <a:rPr sz="1300" spc="10">
                          <a:latin typeface="Barlow"/>
                          <a:cs typeface="Barlow"/>
                        </a:rPr>
                        <a:t>d</a:t>
                      </a:r>
                      <a:r>
                        <a:rPr sz="1300" spc="-20">
                          <a:latin typeface="Barlow"/>
                          <a:cs typeface="Barlow"/>
                        </a:rPr>
                        <a:t>e</a:t>
                      </a:r>
                      <a:r>
                        <a:rPr sz="1300" spc="-30">
                          <a:latin typeface="Barlow"/>
                          <a:cs typeface="Barlow"/>
                        </a:rPr>
                        <a:t>r</a:t>
                      </a:r>
                      <a:r>
                        <a:rPr sz="1300">
                          <a:latin typeface="Barlow"/>
                          <a:cs typeface="Barlow"/>
                        </a:rPr>
                        <a:t>g</a:t>
                      </a:r>
                      <a:r>
                        <a:rPr sz="1300" spc="-30">
                          <a:latin typeface="Barlow"/>
                          <a:cs typeface="Barlow"/>
                        </a:rPr>
                        <a:t>r</a:t>
                      </a:r>
                      <a:r>
                        <a:rPr sz="1300" spc="-15">
                          <a:latin typeface="Barlow"/>
                          <a:cs typeface="Barlow"/>
                        </a:rPr>
                        <a:t>a</a:t>
                      </a:r>
                      <a:r>
                        <a:rPr sz="1300" spc="10">
                          <a:latin typeface="Barlow"/>
                          <a:cs typeface="Barlow"/>
                        </a:rPr>
                        <a:t>d</a:t>
                      </a:r>
                      <a:r>
                        <a:rPr sz="1300" spc="-25">
                          <a:latin typeface="Barlow"/>
                          <a:cs typeface="Barlow"/>
                        </a:rPr>
                        <a:t>u</a:t>
                      </a:r>
                      <a:r>
                        <a:rPr sz="1300" spc="-15">
                          <a:latin typeface="Barlow"/>
                          <a:cs typeface="Barlow"/>
                        </a:rPr>
                        <a:t>a</a:t>
                      </a:r>
                      <a:r>
                        <a:rPr sz="1300" spc="-5">
                          <a:latin typeface="Barlow"/>
                          <a:cs typeface="Barlow"/>
                        </a:rPr>
                        <a:t>t</a:t>
                      </a:r>
                      <a:r>
                        <a:rPr sz="1300">
                          <a:latin typeface="Barlow"/>
                          <a:cs typeface="Barlow"/>
                        </a:rPr>
                        <a:t>e</a:t>
                      </a:r>
                      <a:r>
                        <a:rPr sz="1300" spc="-75">
                          <a:latin typeface="Barlow"/>
                          <a:cs typeface="Barlow"/>
                        </a:rPr>
                        <a:t> </a:t>
                      </a:r>
                      <a:r>
                        <a:rPr sz="1300" spc="20">
                          <a:latin typeface="Barlow"/>
                          <a:cs typeface="Barlow"/>
                        </a:rPr>
                        <a:t>s</a:t>
                      </a:r>
                      <a:r>
                        <a:rPr sz="1300" spc="-5">
                          <a:latin typeface="Barlow"/>
                          <a:cs typeface="Barlow"/>
                        </a:rPr>
                        <a:t>t</a:t>
                      </a:r>
                      <a:r>
                        <a:rPr sz="1300">
                          <a:latin typeface="Barlow"/>
                          <a:cs typeface="Barlow"/>
                        </a:rPr>
                        <a:t>u</a:t>
                      </a:r>
                      <a:r>
                        <a:rPr sz="1300" spc="10">
                          <a:latin typeface="Barlow"/>
                          <a:cs typeface="Barlow"/>
                        </a:rPr>
                        <a:t>d</a:t>
                      </a:r>
                      <a:r>
                        <a:rPr sz="1300" spc="-20">
                          <a:latin typeface="Barlow"/>
                          <a:cs typeface="Barlow"/>
                        </a:rPr>
                        <a:t>e</a:t>
                      </a:r>
                      <a:r>
                        <a:rPr sz="1300" spc="-30">
                          <a:latin typeface="Barlow"/>
                          <a:cs typeface="Barlow"/>
                        </a:rPr>
                        <a:t>nt</a:t>
                      </a:r>
                      <a:r>
                        <a:rPr sz="1300">
                          <a:latin typeface="Barlow"/>
                          <a:cs typeface="Barlow"/>
                        </a:rPr>
                        <a:t>s</a:t>
                      </a:r>
                    </a:p>
                  </a:txBody>
                  <a:tcPr marL="0" marR="0" marT="42545" marB="0">
                    <a:lnL w="9525">
                      <a:solidFill>
                        <a:srgbClr val="D2D5DC"/>
                      </a:solidFill>
                      <a:prstDash val="solid"/>
                    </a:lnL>
                    <a:solidFill>
                      <a:srgbClr val="E0EED9"/>
                    </a:solidFill>
                  </a:tcPr>
                </a:tc>
                <a:tc hMerge="1">
                  <a:txBody>
                    <a:bodyPr/>
                    <a:lstStyle/>
                    <a:p>
                      <a:endParaRPr/>
                    </a:p>
                  </a:txBody>
                  <a:tcPr marL="0" marR="0" marT="0" marB="0"/>
                </a:tc>
                <a:extLst>
                  <a:ext uri="{0D108BD9-81ED-4DB2-BD59-A6C34878D82A}">
                    <a16:rowId xmlns:a16="http://schemas.microsoft.com/office/drawing/2014/main" val="10000"/>
                  </a:ext>
                </a:extLst>
              </a:tr>
              <a:tr h="286804">
                <a:tc>
                  <a:txBody>
                    <a:bodyPr/>
                    <a:lstStyle/>
                    <a:p>
                      <a:pPr marL="88900">
                        <a:lnSpc>
                          <a:spcPct val="100000"/>
                        </a:lnSpc>
                        <a:spcBef>
                          <a:spcPts val="335"/>
                        </a:spcBef>
                      </a:pPr>
                      <a:r>
                        <a:rPr sz="1300" spc="-5">
                          <a:latin typeface="Barlow"/>
                          <a:cs typeface="Barlow"/>
                        </a:rPr>
                        <a:t>F</a:t>
                      </a:r>
                      <a:r>
                        <a:rPr sz="1300" spc="25">
                          <a:latin typeface="Barlow"/>
                          <a:cs typeface="Barlow"/>
                        </a:rPr>
                        <a:t>i</a:t>
                      </a:r>
                      <a:r>
                        <a:rPr sz="1300" spc="-5">
                          <a:latin typeface="Barlow"/>
                          <a:cs typeface="Barlow"/>
                        </a:rPr>
                        <a:t>r</a:t>
                      </a:r>
                      <a:r>
                        <a:rPr sz="1300">
                          <a:latin typeface="Barlow"/>
                          <a:cs typeface="Barlow"/>
                        </a:rPr>
                        <a:t>st</a:t>
                      </a:r>
                      <a:r>
                        <a:rPr sz="1300" spc="-85">
                          <a:latin typeface="Barlow"/>
                          <a:cs typeface="Barlow"/>
                        </a:rPr>
                        <a:t> </a:t>
                      </a:r>
                      <a:r>
                        <a:rPr sz="1300">
                          <a:latin typeface="Barlow"/>
                          <a:cs typeface="Barlow"/>
                        </a:rPr>
                        <a:t>y</a:t>
                      </a:r>
                      <a:r>
                        <a:rPr sz="1300" spc="5">
                          <a:latin typeface="Barlow"/>
                          <a:cs typeface="Barlow"/>
                        </a:rPr>
                        <a:t>e</a:t>
                      </a:r>
                      <a:r>
                        <a:rPr sz="1300" spc="-5">
                          <a:latin typeface="Barlow"/>
                          <a:cs typeface="Barlow"/>
                        </a:rPr>
                        <a:t>a</a:t>
                      </a:r>
                      <a:r>
                        <a:rPr sz="1300">
                          <a:latin typeface="Barlow"/>
                          <a:cs typeface="Barlow"/>
                        </a:rPr>
                        <a:t>r</a:t>
                      </a:r>
                    </a:p>
                  </a:txBody>
                  <a:tcPr marL="0" marR="0" marT="42545" marB="0">
                    <a:lnL w="9525">
                      <a:solidFill>
                        <a:srgbClr val="D2D5DC"/>
                      </a:solidFill>
                      <a:prstDash val="solid"/>
                    </a:lnL>
                    <a:lnR w="9525">
                      <a:solidFill>
                        <a:srgbClr val="D2D5DC"/>
                      </a:solidFill>
                      <a:prstDash val="solid"/>
                    </a:lnR>
                    <a:solidFill>
                      <a:srgbClr val="F5F6F7"/>
                    </a:solidFill>
                  </a:tcPr>
                </a:tc>
                <a:tc>
                  <a:txBody>
                    <a:bodyPr/>
                    <a:lstStyle/>
                    <a:p>
                      <a:pPr marL="88900">
                        <a:lnSpc>
                          <a:spcPct val="100000"/>
                        </a:lnSpc>
                        <a:spcBef>
                          <a:spcPts val="335"/>
                        </a:spcBef>
                      </a:pPr>
                      <a:r>
                        <a:rPr sz="1300" spc="-5">
                          <a:latin typeface="Barlow"/>
                          <a:cs typeface="Barlow"/>
                        </a:rPr>
                        <a:t>$5,500</a:t>
                      </a:r>
                      <a:r>
                        <a:rPr sz="1300" spc="-50">
                          <a:latin typeface="Barlow"/>
                          <a:cs typeface="Barlow"/>
                        </a:rPr>
                        <a:t> </a:t>
                      </a:r>
                      <a:r>
                        <a:rPr sz="1300" spc="-5">
                          <a:latin typeface="Barlow"/>
                          <a:cs typeface="Barlow"/>
                        </a:rPr>
                        <a:t>overall;</a:t>
                      </a:r>
                      <a:r>
                        <a:rPr sz="1300" spc="-45">
                          <a:latin typeface="Barlow"/>
                          <a:cs typeface="Barlow"/>
                        </a:rPr>
                        <a:t> </a:t>
                      </a:r>
                      <a:r>
                        <a:rPr sz="1300">
                          <a:latin typeface="Barlow"/>
                          <a:cs typeface="Barlow"/>
                        </a:rPr>
                        <a:t>$3,500</a:t>
                      </a:r>
                      <a:r>
                        <a:rPr sz="1300" spc="-50">
                          <a:latin typeface="Barlow"/>
                          <a:cs typeface="Barlow"/>
                        </a:rPr>
                        <a:t> </a:t>
                      </a:r>
                      <a:r>
                        <a:rPr sz="1300">
                          <a:latin typeface="Barlow"/>
                          <a:cs typeface="Barlow"/>
                        </a:rPr>
                        <a:t>subsidized</a:t>
                      </a:r>
                    </a:p>
                  </a:txBody>
                  <a:tcPr marL="0" marR="0" marT="42545" marB="0">
                    <a:lnL w="9525">
                      <a:solidFill>
                        <a:srgbClr val="D2D5DC"/>
                      </a:solidFill>
                      <a:prstDash val="solid"/>
                    </a:lnL>
                    <a:solidFill>
                      <a:srgbClr val="F5F6F7"/>
                    </a:solidFill>
                  </a:tcPr>
                </a:tc>
                <a:extLst>
                  <a:ext uri="{0D108BD9-81ED-4DB2-BD59-A6C34878D82A}">
                    <a16:rowId xmlns:a16="http://schemas.microsoft.com/office/drawing/2014/main" val="10001"/>
                  </a:ext>
                </a:extLst>
              </a:tr>
              <a:tr h="286791">
                <a:tc>
                  <a:txBody>
                    <a:bodyPr/>
                    <a:lstStyle/>
                    <a:p>
                      <a:pPr marL="88900">
                        <a:lnSpc>
                          <a:spcPct val="100000"/>
                        </a:lnSpc>
                        <a:spcBef>
                          <a:spcPts val="335"/>
                        </a:spcBef>
                      </a:pPr>
                      <a:r>
                        <a:rPr sz="1300" spc="10">
                          <a:latin typeface="Barlow"/>
                          <a:cs typeface="Barlow"/>
                        </a:rPr>
                        <a:t>S</a:t>
                      </a:r>
                      <a:r>
                        <a:rPr sz="1300" spc="5">
                          <a:latin typeface="Barlow"/>
                          <a:cs typeface="Barlow"/>
                        </a:rPr>
                        <a:t>e</a:t>
                      </a:r>
                      <a:r>
                        <a:rPr sz="1300" spc="20">
                          <a:latin typeface="Barlow"/>
                          <a:cs typeface="Barlow"/>
                        </a:rPr>
                        <a:t>c</a:t>
                      </a:r>
                      <a:r>
                        <a:rPr sz="1300" spc="-15">
                          <a:latin typeface="Barlow"/>
                          <a:cs typeface="Barlow"/>
                        </a:rPr>
                        <a:t>o</a:t>
                      </a:r>
                      <a:r>
                        <a:rPr sz="1300" spc="-5">
                          <a:latin typeface="Barlow"/>
                          <a:cs typeface="Barlow"/>
                        </a:rPr>
                        <a:t>n</a:t>
                      </a:r>
                      <a:r>
                        <a:rPr sz="1300">
                          <a:latin typeface="Barlow"/>
                          <a:cs typeface="Barlow"/>
                        </a:rPr>
                        <a:t>d</a:t>
                      </a:r>
                      <a:r>
                        <a:rPr sz="1300" spc="-95">
                          <a:latin typeface="Barlow"/>
                          <a:cs typeface="Barlow"/>
                        </a:rPr>
                        <a:t> </a:t>
                      </a:r>
                      <a:r>
                        <a:rPr sz="1300">
                          <a:latin typeface="Barlow"/>
                          <a:cs typeface="Barlow"/>
                        </a:rPr>
                        <a:t>y</a:t>
                      </a:r>
                      <a:r>
                        <a:rPr sz="1300" spc="5">
                          <a:latin typeface="Barlow"/>
                          <a:cs typeface="Barlow"/>
                        </a:rPr>
                        <a:t>e</a:t>
                      </a:r>
                      <a:r>
                        <a:rPr sz="1300" spc="-5">
                          <a:latin typeface="Barlow"/>
                          <a:cs typeface="Barlow"/>
                        </a:rPr>
                        <a:t>a</a:t>
                      </a:r>
                      <a:r>
                        <a:rPr sz="1300">
                          <a:latin typeface="Barlow"/>
                          <a:cs typeface="Barlow"/>
                        </a:rPr>
                        <a:t>r</a:t>
                      </a:r>
                    </a:p>
                  </a:txBody>
                  <a:tcPr marL="0" marR="0" marT="42545" marB="0">
                    <a:lnL w="9525">
                      <a:solidFill>
                        <a:srgbClr val="D2D5DC"/>
                      </a:solidFill>
                      <a:prstDash val="solid"/>
                    </a:lnL>
                    <a:lnR w="9525">
                      <a:solidFill>
                        <a:srgbClr val="D2D5DC"/>
                      </a:solidFill>
                      <a:prstDash val="solid"/>
                    </a:lnR>
                  </a:tcPr>
                </a:tc>
                <a:tc>
                  <a:txBody>
                    <a:bodyPr/>
                    <a:lstStyle/>
                    <a:p>
                      <a:pPr marL="88900">
                        <a:lnSpc>
                          <a:spcPct val="100000"/>
                        </a:lnSpc>
                        <a:spcBef>
                          <a:spcPts val="335"/>
                        </a:spcBef>
                      </a:pPr>
                      <a:r>
                        <a:rPr sz="1300">
                          <a:latin typeface="Barlow"/>
                          <a:cs typeface="Barlow"/>
                        </a:rPr>
                        <a:t>$6,500</a:t>
                      </a:r>
                      <a:r>
                        <a:rPr sz="1300" spc="-50">
                          <a:latin typeface="Barlow"/>
                          <a:cs typeface="Barlow"/>
                        </a:rPr>
                        <a:t> </a:t>
                      </a:r>
                      <a:r>
                        <a:rPr sz="1300" spc="-5">
                          <a:latin typeface="Barlow"/>
                          <a:cs typeface="Barlow"/>
                        </a:rPr>
                        <a:t>overall;</a:t>
                      </a:r>
                      <a:r>
                        <a:rPr sz="1300" spc="-45">
                          <a:latin typeface="Barlow"/>
                          <a:cs typeface="Barlow"/>
                        </a:rPr>
                        <a:t> </a:t>
                      </a:r>
                      <a:r>
                        <a:rPr sz="1300">
                          <a:latin typeface="Barlow"/>
                          <a:cs typeface="Barlow"/>
                        </a:rPr>
                        <a:t>$4,500</a:t>
                      </a:r>
                      <a:r>
                        <a:rPr sz="1300" spc="-50">
                          <a:latin typeface="Barlow"/>
                          <a:cs typeface="Barlow"/>
                        </a:rPr>
                        <a:t> </a:t>
                      </a:r>
                      <a:r>
                        <a:rPr sz="1300">
                          <a:latin typeface="Barlow"/>
                          <a:cs typeface="Barlow"/>
                        </a:rPr>
                        <a:t>subsidized</a:t>
                      </a:r>
                    </a:p>
                  </a:txBody>
                  <a:tcPr marL="0" marR="0" marT="42545" marB="0">
                    <a:lnL w="9525">
                      <a:solidFill>
                        <a:srgbClr val="D2D5DC"/>
                      </a:solidFill>
                      <a:prstDash val="solid"/>
                    </a:lnL>
                  </a:tcPr>
                </a:tc>
                <a:extLst>
                  <a:ext uri="{0D108BD9-81ED-4DB2-BD59-A6C34878D82A}">
                    <a16:rowId xmlns:a16="http://schemas.microsoft.com/office/drawing/2014/main" val="10002"/>
                  </a:ext>
                </a:extLst>
              </a:tr>
              <a:tr h="286804">
                <a:tc>
                  <a:txBody>
                    <a:bodyPr/>
                    <a:lstStyle/>
                    <a:p>
                      <a:pPr marL="88900">
                        <a:lnSpc>
                          <a:spcPct val="100000"/>
                        </a:lnSpc>
                        <a:spcBef>
                          <a:spcPts val="335"/>
                        </a:spcBef>
                      </a:pPr>
                      <a:r>
                        <a:rPr sz="1300" spc="-10">
                          <a:latin typeface="Barlow"/>
                          <a:cs typeface="Barlow"/>
                        </a:rPr>
                        <a:t>T</a:t>
                      </a:r>
                      <a:r>
                        <a:rPr sz="1300" spc="20">
                          <a:latin typeface="Barlow"/>
                          <a:cs typeface="Barlow"/>
                        </a:rPr>
                        <a:t>h</a:t>
                      </a:r>
                      <a:r>
                        <a:rPr sz="1300" spc="5">
                          <a:latin typeface="Barlow"/>
                          <a:cs typeface="Barlow"/>
                        </a:rPr>
                        <a:t>i</a:t>
                      </a:r>
                      <a:r>
                        <a:rPr sz="1300" spc="-5">
                          <a:latin typeface="Barlow"/>
                          <a:cs typeface="Barlow"/>
                        </a:rPr>
                        <a:t>r</a:t>
                      </a:r>
                      <a:r>
                        <a:rPr sz="1300">
                          <a:latin typeface="Barlow"/>
                          <a:cs typeface="Barlow"/>
                        </a:rPr>
                        <a:t>d</a:t>
                      </a:r>
                      <a:r>
                        <a:rPr sz="1300" spc="-70">
                          <a:latin typeface="Barlow"/>
                          <a:cs typeface="Barlow"/>
                        </a:rPr>
                        <a:t> </a:t>
                      </a:r>
                      <a:r>
                        <a:rPr sz="1300">
                          <a:latin typeface="Barlow"/>
                          <a:cs typeface="Barlow"/>
                        </a:rPr>
                        <a:t>y</a:t>
                      </a:r>
                      <a:r>
                        <a:rPr sz="1300" spc="5">
                          <a:latin typeface="Barlow"/>
                          <a:cs typeface="Barlow"/>
                        </a:rPr>
                        <a:t>e</a:t>
                      </a:r>
                      <a:r>
                        <a:rPr sz="1300" spc="-5">
                          <a:latin typeface="Barlow"/>
                          <a:cs typeface="Barlow"/>
                        </a:rPr>
                        <a:t>a</a:t>
                      </a:r>
                      <a:r>
                        <a:rPr sz="1300">
                          <a:latin typeface="Barlow"/>
                          <a:cs typeface="Barlow"/>
                        </a:rPr>
                        <a:t>r</a:t>
                      </a:r>
                      <a:r>
                        <a:rPr sz="1300" spc="-50">
                          <a:latin typeface="Barlow"/>
                          <a:cs typeface="Barlow"/>
                        </a:rPr>
                        <a:t> </a:t>
                      </a:r>
                      <a:r>
                        <a:rPr sz="1300" spc="-5">
                          <a:latin typeface="Barlow"/>
                          <a:cs typeface="Barlow"/>
                        </a:rPr>
                        <a:t>a</a:t>
                      </a:r>
                      <a:r>
                        <a:rPr sz="1300" spc="20">
                          <a:latin typeface="Barlow"/>
                          <a:cs typeface="Barlow"/>
                        </a:rPr>
                        <a:t>n</a:t>
                      </a:r>
                      <a:r>
                        <a:rPr sz="1300">
                          <a:latin typeface="Barlow"/>
                          <a:cs typeface="Barlow"/>
                        </a:rPr>
                        <a:t>d</a:t>
                      </a:r>
                      <a:r>
                        <a:rPr sz="1300" spc="-70">
                          <a:latin typeface="Barlow"/>
                          <a:cs typeface="Barlow"/>
                        </a:rPr>
                        <a:t> </a:t>
                      </a:r>
                      <a:r>
                        <a:rPr sz="1300">
                          <a:latin typeface="Barlow"/>
                          <a:cs typeface="Barlow"/>
                        </a:rPr>
                        <a:t>up</a:t>
                      </a:r>
                    </a:p>
                  </a:txBody>
                  <a:tcPr marL="0" marR="0" marT="42545" marB="0">
                    <a:lnL w="9525">
                      <a:solidFill>
                        <a:srgbClr val="D2D5DC"/>
                      </a:solidFill>
                      <a:prstDash val="solid"/>
                    </a:lnL>
                    <a:lnR w="9525">
                      <a:solidFill>
                        <a:srgbClr val="D2D5DC"/>
                      </a:solidFill>
                      <a:prstDash val="solid"/>
                    </a:lnR>
                    <a:solidFill>
                      <a:srgbClr val="F5F6F7"/>
                    </a:solidFill>
                  </a:tcPr>
                </a:tc>
                <a:tc>
                  <a:txBody>
                    <a:bodyPr/>
                    <a:lstStyle/>
                    <a:p>
                      <a:pPr marL="88900">
                        <a:lnSpc>
                          <a:spcPct val="100000"/>
                        </a:lnSpc>
                        <a:spcBef>
                          <a:spcPts val="335"/>
                        </a:spcBef>
                      </a:pPr>
                      <a:r>
                        <a:rPr sz="1300">
                          <a:latin typeface="Barlow"/>
                          <a:cs typeface="Barlow"/>
                        </a:rPr>
                        <a:t>$7,500</a:t>
                      </a:r>
                      <a:r>
                        <a:rPr sz="1300" spc="-50">
                          <a:latin typeface="Barlow"/>
                          <a:cs typeface="Barlow"/>
                        </a:rPr>
                        <a:t> </a:t>
                      </a:r>
                      <a:r>
                        <a:rPr sz="1300" spc="-5">
                          <a:latin typeface="Barlow"/>
                          <a:cs typeface="Barlow"/>
                        </a:rPr>
                        <a:t>overall;</a:t>
                      </a:r>
                      <a:r>
                        <a:rPr sz="1300" spc="-45">
                          <a:latin typeface="Barlow"/>
                          <a:cs typeface="Barlow"/>
                        </a:rPr>
                        <a:t> </a:t>
                      </a:r>
                      <a:r>
                        <a:rPr sz="1300" spc="-5">
                          <a:latin typeface="Barlow"/>
                          <a:cs typeface="Barlow"/>
                        </a:rPr>
                        <a:t>$5,500</a:t>
                      </a:r>
                      <a:r>
                        <a:rPr sz="1300" spc="-40">
                          <a:latin typeface="Barlow"/>
                          <a:cs typeface="Barlow"/>
                        </a:rPr>
                        <a:t> </a:t>
                      </a:r>
                      <a:r>
                        <a:rPr sz="1300">
                          <a:latin typeface="Barlow"/>
                          <a:cs typeface="Barlow"/>
                        </a:rPr>
                        <a:t>subsidized</a:t>
                      </a:r>
                    </a:p>
                  </a:txBody>
                  <a:tcPr marL="0" marR="0" marT="42545" marB="0">
                    <a:lnL w="9525">
                      <a:solidFill>
                        <a:srgbClr val="D2D5DC"/>
                      </a:solidFill>
                      <a:prstDash val="solid"/>
                    </a:lnL>
                    <a:solidFill>
                      <a:srgbClr val="F5F6F7"/>
                    </a:solidFill>
                  </a:tcPr>
                </a:tc>
                <a:extLst>
                  <a:ext uri="{0D108BD9-81ED-4DB2-BD59-A6C34878D82A}">
                    <a16:rowId xmlns:a16="http://schemas.microsoft.com/office/drawing/2014/main" val="10003"/>
                  </a:ext>
                </a:extLst>
              </a:tr>
              <a:tr h="286804">
                <a:tc>
                  <a:txBody>
                    <a:bodyPr/>
                    <a:lstStyle/>
                    <a:p>
                      <a:pPr marL="88265">
                        <a:lnSpc>
                          <a:spcPct val="100000"/>
                        </a:lnSpc>
                        <a:spcBef>
                          <a:spcPts val="335"/>
                        </a:spcBef>
                      </a:pPr>
                      <a:r>
                        <a:rPr sz="1300" spc="-5">
                          <a:latin typeface="Barlow"/>
                          <a:cs typeface="Barlow"/>
                        </a:rPr>
                        <a:t>Total</a:t>
                      </a:r>
                      <a:r>
                        <a:rPr sz="1300" spc="-60">
                          <a:latin typeface="Barlow"/>
                          <a:cs typeface="Barlow"/>
                        </a:rPr>
                        <a:t> </a:t>
                      </a:r>
                      <a:r>
                        <a:rPr sz="1300" spc="5">
                          <a:latin typeface="Barlow"/>
                          <a:cs typeface="Barlow"/>
                        </a:rPr>
                        <a:t>limit</a:t>
                      </a:r>
                      <a:endParaRPr sz="1300">
                        <a:latin typeface="Barlow"/>
                        <a:cs typeface="Barlow"/>
                      </a:endParaRPr>
                    </a:p>
                  </a:txBody>
                  <a:tcPr marL="0" marR="0" marT="42545" marB="0">
                    <a:lnL w="9525">
                      <a:solidFill>
                        <a:srgbClr val="D2D5DC"/>
                      </a:solidFill>
                      <a:prstDash val="solid"/>
                    </a:lnL>
                    <a:lnR w="9525">
                      <a:solidFill>
                        <a:srgbClr val="D2D5DC"/>
                      </a:solidFill>
                      <a:prstDash val="solid"/>
                    </a:lnR>
                    <a:solidFill>
                      <a:srgbClr val="E0EED9"/>
                    </a:solidFill>
                  </a:tcPr>
                </a:tc>
                <a:tc>
                  <a:txBody>
                    <a:bodyPr/>
                    <a:lstStyle/>
                    <a:p>
                      <a:pPr marL="88900">
                        <a:lnSpc>
                          <a:spcPct val="100000"/>
                        </a:lnSpc>
                        <a:spcBef>
                          <a:spcPts val="335"/>
                        </a:spcBef>
                      </a:pPr>
                      <a:r>
                        <a:rPr sz="1300">
                          <a:latin typeface="Barlow"/>
                          <a:cs typeface="Barlow"/>
                        </a:rPr>
                        <a:t>$31,000</a:t>
                      </a:r>
                      <a:r>
                        <a:rPr sz="1300" spc="-55">
                          <a:latin typeface="Barlow"/>
                          <a:cs typeface="Barlow"/>
                        </a:rPr>
                        <a:t> </a:t>
                      </a:r>
                      <a:r>
                        <a:rPr sz="1300" spc="-5">
                          <a:latin typeface="Barlow"/>
                          <a:cs typeface="Barlow"/>
                        </a:rPr>
                        <a:t>overall;</a:t>
                      </a:r>
                      <a:r>
                        <a:rPr sz="1300" spc="-35">
                          <a:latin typeface="Barlow"/>
                          <a:cs typeface="Barlow"/>
                        </a:rPr>
                        <a:t> </a:t>
                      </a:r>
                      <a:r>
                        <a:rPr sz="1300">
                          <a:latin typeface="Barlow"/>
                          <a:cs typeface="Barlow"/>
                        </a:rPr>
                        <a:t>$23,000</a:t>
                      </a:r>
                      <a:r>
                        <a:rPr sz="1300" spc="-15">
                          <a:latin typeface="Barlow"/>
                          <a:cs typeface="Barlow"/>
                        </a:rPr>
                        <a:t> </a:t>
                      </a:r>
                      <a:r>
                        <a:rPr sz="1300">
                          <a:latin typeface="Barlow"/>
                          <a:cs typeface="Barlow"/>
                        </a:rPr>
                        <a:t>subsidized</a:t>
                      </a:r>
                    </a:p>
                  </a:txBody>
                  <a:tcPr marL="0" marR="0" marT="42545" marB="0">
                    <a:lnL w="9525">
                      <a:solidFill>
                        <a:srgbClr val="D2D5DC"/>
                      </a:solidFill>
                      <a:prstDash val="solid"/>
                    </a:lnL>
                    <a:solidFill>
                      <a:srgbClr val="E0EED9"/>
                    </a:solidFill>
                  </a:tcPr>
                </a:tc>
                <a:extLst>
                  <a:ext uri="{0D108BD9-81ED-4DB2-BD59-A6C34878D82A}">
                    <a16:rowId xmlns:a16="http://schemas.microsoft.com/office/drawing/2014/main" val="10004"/>
                  </a:ext>
                </a:extLst>
              </a:tr>
              <a:tr h="240639">
                <a:tc gridSpan="2">
                  <a:txBody>
                    <a:bodyPr/>
                    <a:lstStyle/>
                    <a:p>
                      <a:pPr>
                        <a:lnSpc>
                          <a:spcPct val="100000"/>
                        </a:lnSpc>
                      </a:pPr>
                      <a:endParaRPr sz="1400">
                        <a:latin typeface="Times New Roman"/>
                        <a:cs typeface="Times New Roman"/>
                      </a:endParaRPr>
                    </a:p>
                  </a:txBody>
                  <a:tcPr marL="0" marR="0" marT="0" marB="0">
                    <a:lnL w="9525">
                      <a:solidFill>
                        <a:srgbClr val="D2D5DC"/>
                      </a:solidFill>
                      <a:prstDash val="solid"/>
                    </a:lnL>
                    <a:solidFill>
                      <a:srgbClr val="F5F6F7"/>
                    </a:solidFill>
                  </a:tcPr>
                </a:tc>
                <a:tc hMerge="1">
                  <a:txBody>
                    <a:bodyPr/>
                    <a:lstStyle/>
                    <a:p>
                      <a:endParaRPr/>
                    </a:p>
                  </a:txBody>
                  <a:tcPr marL="0" marR="0" marT="0" marB="0"/>
                </a:tc>
                <a:extLst>
                  <a:ext uri="{0D108BD9-81ED-4DB2-BD59-A6C34878D82A}">
                    <a16:rowId xmlns:a16="http://schemas.microsoft.com/office/drawing/2014/main" val="10005"/>
                  </a:ext>
                </a:extLst>
              </a:tr>
              <a:tr h="286804">
                <a:tc gridSpan="2">
                  <a:txBody>
                    <a:bodyPr/>
                    <a:lstStyle/>
                    <a:p>
                      <a:pPr marL="88900">
                        <a:lnSpc>
                          <a:spcPct val="100000"/>
                        </a:lnSpc>
                        <a:spcBef>
                          <a:spcPts val="335"/>
                        </a:spcBef>
                      </a:pPr>
                      <a:r>
                        <a:rPr sz="1300" spc="20">
                          <a:latin typeface="Barlow"/>
                          <a:cs typeface="Barlow"/>
                        </a:rPr>
                        <a:t>In</a:t>
                      </a:r>
                      <a:r>
                        <a:rPr sz="1300" spc="10">
                          <a:latin typeface="Barlow"/>
                          <a:cs typeface="Barlow"/>
                        </a:rPr>
                        <a:t>d</a:t>
                      </a:r>
                      <a:r>
                        <a:rPr sz="1300" spc="-20">
                          <a:latin typeface="Barlow"/>
                          <a:cs typeface="Barlow"/>
                        </a:rPr>
                        <a:t>epe</a:t>
                      </a:r>
                      <a:r>
                        <a:rPr sz="1300" spc="-5">
                          <a:latin typeface="Barlow"/>
                          <a:cs typeface="Barlow"/>
                        </a:rPr>
                        <a:t>n</a:t>
                      </a:r>
                      <a:r>
                        <a:rPr sz="1300" spc="-15">
                          <a:latin typeface="Barlow"/>
                          <a:cs typeface="Barlow"/>
                        </a:rPr>
                        <a:t>d</a:t>
                      </a:r>
                      <a:r>
                        <a:rPr sz="1300" spc="-20">
                          <a:latin typeface="Barlow"/>
                          <a:cs typeface="Barlow"/>
                        </a:rPr>
                        <a:t>e</a:t>
                      </a:r>
                      <a:r>
                        <a:rPr sz="1300" spc="-5">
                          <a:latin typeface="Barlow"/>
                          <a:cs typeface="Barlow"/>
                        </a:rPr>
                        <a:t>n</a:t>
                      </a:r>
                      <a:r>
                        <a:rPr sz="1300">
                          <a:latin typeface="Barlow"/>
                          <a:cs typeface="Barlow"/>
                        </a:rPr>
                        <a:t>t</a:t>
                      </a:r>
                      <a:r>
                        <a:rPr sz="1300" spc="-100">
                          <a:latin typeface="Barlow"/>
                          <a:cs typeface="Barlow"/>
                        </a:rPr>
                        <a:t> </a:t>
                      </a:r>
                      <a:r>
                        <a:rPr sz="1300">
                          <a:latin typeface="Barlow"/>
                          <a:cs typeface="Barlow"/>
                        </a:rPr>
                        <a:t>u</a:t>
                      </a:r>
                      <a:r>
                        <a:rPr sz="1300" spc="20">
                          <a:latin typeface="Barlow"/>
                          <a:cs typeface="Barlow"/>
                        </a:rPr>
                        <a:t>n</a:t>
                      </a:r>
                      <a:r>
                        <a:rPr sz="1300" spc="10">
                          <a:latin typeface="Barlow"/>
                          <a:cs typeface="Barlow"/>
                        </a:rPr>
                        <a:t>d</a:t>
                      </a:r>
                      <a:r>
                        <a:rPr sz="1300" spc="-20">
                          <a:latin typeface="Barlow"/>
                          <a:cs typeface="Barlow"/>
                        </a:rPr>
                        <a:t>e</a:t>
                      </a:r>
                      <a:r>
                        <a:rPr sz="1300" spc="-30">
                          <a:latin typeface="Barlow"/>
                          <a:cs typeface="Barlow"/>
                        </a:rPr>
                        <a:t>r</a:t>
                      </a:r>
                      <a:r>
                        <a:rPr sz="1300">
                          <a:latin typeface="Barlow"/>
                          <a:cs typeface="Barlow"/>
                        </a:rPr>
                        <a:t>g</a:t>
                      </a:r>
                      <a:r>
                        <a:rPr sz="1300" spc="-30">
                          <a:latin typeface="Barlow"/>
                          <a:cs typeface="Barlow"/>
                        </a:rPr>
                        <a:t>r</a:t>
                      </a:r>
                      <a:r>
                        <a:rPr sz="1300" spc="-15">
                          <a:latin typeface="Barlow"/>
                          <a:cs typeface="Barlow"/>
                        </a:rPr>
                        <a:t>a</a:t>
                      </a:r>
                      <a:r>
                        <a:rPr sz="1300" spc="10">
                          <a:latin typeface="Barlow"/>
                          <a:cs typeface="Barlow"/>
                        </a:rPr>
                        <a:t>d</a:t>
                      </a:r>
                      <a:r>
                        <a:rPr sz="1300" spc="-25">
                          <a:latin typeface="Barlow"/>
                          <a:cs typeface="Barlow"/>
                        </a:rPr>
                        <a:t>u</a:t>
                      </a:r>
                      <a:r>
                        <a:rPr sz="1300" spc="-15">
                          <a:latin typeface="Barlow"/>
                          <a:cs typeface="Barlow"/>
                        </a:rPr>
                        <a:t>a</a:t>
                      </a:r>
                      <a:r>
                        <a:rPr sz="1300" spc="-5">
                          <a:latin typeface="Barlow"/>
                          <a:cs typeface="Barlow"/>
                        </a:rPr>
                        <a:t>t</a:t>
                      </a:r>
                      <a:r>
                        <a:rPr sz="1300">
                          <a:latin typeface="Barlow"/>
                          <a:cs typeface="Barlow"/>
                        </a:rPr>
                        <a:t>e</a:t>
                      </a:r>
                      <a:r>
                        <a:rPr sz="1300" spc="-65">
                          <a:latin typeface="Barlow"/>
                          <a:cs typeface="Barlow"/>
                        </a:rPr>
                        <a:t> </a:t>
                      </a:r>
                      <a:r>
                        <a:rPr sz="1300" spc="20">
                          <a:latin typeface="Barlow"/>
                          <a:cs typeface="Barlow"/>
                        </a:rPr>
                        <a:t>s</a:t>
                      </a:r>
                      <a:r>
                        <a:rPr sz="1300" spc="-5">
                          <a:latin typeface="Barlow"/>
                          <a:cs typeface="Barlow"/>
                        </a:rPr>
                        <a:t>t</a:t>
                      </a:r>
                      <a:r>
                        <a:rPr sz="1300">
                          <a:latin typeface="Barlow"/>
                          <a:cs typeface="Barlow"/>
                        </a:rPr>
                        <a:t>u</a:t>
                      </a:r>
                      <a:r>
                        <a:rPr sz="1300" spc="10">
                          <a:latin typeface="Barlow"/>
                          <a:cs typeface="Barlow"/>
                        </a:rPr>
                        <a:t>d</a:t>
                      </a:r>
                      <a:r>
                        <a:rPr sz="1300" spc="-20">
                          <a:latin typeface="Barlow"/>
                          <a:cs typeface="Barlow"/>
                        </a:rPr>
                        <a:t>e</a:t>
                      </a:r>
                      <a:r>
                        <a:rPr sz="1300" spc="-5">
                          <a:latin typeface="Barlow"/>
                          <a:cs typeface="Barlow"/>
                        </a:rPr>
                        <a:t>n</a:t>
                      </a:r>
                      <a:r>
                        <a:rPr sz="1300" spc="-30">
                          <a:latin typeface="Barlow"/>
                          <a:cs typeface="Barlow"/>
                        </a:rPr>
                        <a:t>t</a:t>
                      </a:r>
                      <a:r>
                        <a:rPr sz="1300">
                          <a:latin typeface="Barlow"/>
                          <a:cs typeface="Barlow"/>
                        </a:rPr>
                        <a:t>s</a:t>
                      </a:r>
                    </a:p>
                  </a:txBody>
                  <a:tcPr marL="0" marR="0" marT="42545" marB="0">
                    <a:lnL w="9525">
                      <a:solidFill>
                        <a:srgbClr val="D2D5DC"/>
                      </a:solidFill>
                      <a:prstDash val="solid"/>
                    </a:lnL>
                    <a:solidFill>
                      <a:srgbClr val="E0EED9"/>
                    </a:solidFill>
                  </a:tcPr>
                </a:tc>
                <a:tc hMerge="1">
                  <a:txBody>
                    <a:bodyPr/>
                    <a:lstStyle/>
                    <a:p>
                      <a:endParaRPr/>
                    </a:p>
                  </a:txBody>
                  <a:tcPr marL="0" marR="0" marT="0" marB="0"/>
                </a:tc>
                <a:extLst>
                  <a:ext uri="{0D108BD9-81ED-4DB2-BD59-A6C34878D82A}">
                    <a16:rowId xmlns:a16="http://schemas.microsoft.com/office/drawing/2014/main" val="10006"/>
                  </a:ext>
                </a:extLst>
              </a:tr>
              <a:tr h="286804">
                <a:tc>
                  <a:txBody>
                    <a:bodyPr/>
                    <a:lstStyle/>
                    <a:p>
                      <a:pPr marL="89535">
                        <a:lnSpc>
                          <a:spcPct val="100000"/>
                        </a:lnSpc>
                        <a:spcBef>
                          <a:spcPts val="335"/>
                        </a:spcBef>
                      </a:pPr>
                      <a:r>
                        <a:rPr sz="1300" spc="-5">
                          <a:latin typeface="Barlow"/>
                          <a:cs typeface="Barlow"/>
                        </a:rPr>
                        <a:t>F</a:t>
                      </a:r>
                      <a:r>
                        <a:rPr sz="1300" spc="25">
                          <a:latin typeface="Barlow"/>
                          <a:cs typeface="Barlow"/>
                        </a:rPr>
                        <a:t>i</a:t>
                      </a:r>
                      <a:r>
                        <a:rPr sz="1300" spc="-5">
                          <a:latin typeface="Barlow"/>
                          <a:cs typeface="Barlow"/>
                        </a:rPr>
                        <a:t>r</a:t>
                      </a:r>
                      <a:r>
                        <a:rPr sz="1300">
                          <a:latin typeface="Barlow"/>
                          <a:cs typeface="Barlow"/>
                        </a:rPr>
                        <a:t>st</a:t>
                      </a:r>
                      <a:r>
                        <a:rPr sz="1300" spc="-85">
                          <a:latin typeface="Barlow"/>
                          <a:cs typeface="Barlow"/>
                        </a:rPr>
                        <a:t> </a:t>
                      </a:r>
                      <a:r>
                        <a:rPr sz="1300">
                          <a:latin typeface="Barlow"/>
                          <a:cs typeface="Barlow"/>
                        </a:rPr>
                        <a:t>y</a:t>
                      </a:r>
                      <a:r>
                        <a:rPr sz="1300" spc="5">
                          <a:latin typeface="Barlow"/>
                          <a:cs typeface="Barlow"/>
                        </a:rPr>
                        <a:t>e</a:t>
                      </a:r>
                      <a:r>
                        <a:rPr sz="1300" spc="-5">
                          <a:latin typeface="Barlow"/>
                          <a:cs typeface="Barlow"/>
                        </a:rPr>
                        <a:t>a</a:t>
                      </a:r>
                      <a:r>
                        <a:rPr sz="1300">
                          <a:latin typeface="Barlow"/>
                          <a:cs typeface="Barlow"/>
                        </a:rPr>
                        <a:t>r</a:t>
                      </a:r>
                    </a:p>
                  </a:txBody>
                  <a:tcPr marL="0" marR="0" marT="42545" marB="0">
                    <a:lnL w="9525">
                      <a:solidFill>
                        <a:srgbClr val="D2D5DC"/>
                      </a:solidFill>
                      <a:prstDash val="solid"/>
                    </a:lnL>
                    <a:lnR w="9525">
                      <a:solidFill>
                        <a:srgbClr val="D2D5DC"/>
                      </a:solidFill>
                      <a:prstDash val="solid"/>
                    </a:lnR>
                    <a:solidFill>
                      <a:srgbClr val="F5F6F7"/>
                    </a:solidFill>
                  </a:tcPr>
                </a:tc>
                <a:tc>
                  <a:txBody>
                    <a:bodyPr/>
                    <a:lstStyle/>
                    <a:p>
                      <a:pPr marL="89535">
                        <a:lnSpc>
                          <a:spcPct val="100000"/>
                        </a:lnSpc>
                        <a:spcBef>
                          <a:spcPts val="335"/>
                        </a:spcBef>
                      </a:pPr>
                      <a:r>
                        <a:rPr sz="1300">
                          <a:latin typeface="Barlow"/>
                          <a:cs typeface="Barlow"/>
                        </a:rPr>
                        <a:t>$9,500</a:t>
                      </a:r>
                      <a:r>
                        <a:rPr sz="1300" spc="-55">
                          <a:latin typeface="Barlow"/>
                          <a:cs typeface="Barlow"/>
                        </a:rPr>
                        <a:t> </a:t>
                      </a:r>
                      <a:r>
                        <a:rPr sz="1300" spc="-5">
                          <a:latin typeface="Barlow"/>
                          <a:cs typeface="Barlow"/>
                        </a:rPr>
                        <a:t>overall;</a:t>
                      </a:r>
                      <a:r>
                        <a:rPr sz="1300" spc="-45">
                          <a:latin typeface="Barlow"/>
                          <a:cs typeface="Barlow"/>
                        </a:rPr>
                        <a:t> </a:t>
                      </a:r>
                      <a:r>
                        <a:rPr sz="1300">
                          <a:latin typeface="Barlow"/>
                          <a:cs typeface="Barlow"/>
                        </a:rPr>
                        <a:t>$3,500</a:t>
                      </a:r>
                      <a:r>
                        <a:rPr sz="1300" spc="-30">
                          <a:latin typeface="Barlow"/>
                          <a:cs typeface="Barlow"/>
                        </a:rPr>
                        <a:t> </a:t>
                      </a:r>
                      <a:r>
                        <a:rPr sz="1300">
                          <a:latin typeface="Barlow"/>
                          <a:cs typeface="Barlow"/>
                        </a:rPr>
                        <a:t>subsidized</a:t>
                      </a:r>
                    </a:p>
                  </a:txBody>
                  <a:tcPr marL="0" marR="0" marT="42545" marB="0">
                    <a:lnL w="9525">
                      <a:solidFill>
                        <a:srgbClr val="D2D5DC"/>
                      </a:solidFill>
                      <a:prstDash val="solid"/>
                    </a:lnL>
                    <a:solidFill>
                      <a:srgbClr val="F5F6F7"/>
                    </a:solidFill>
                  </a:tcPr>
                </a:tc>
                <a:extLst>
                  <a:ext uri="{0D108BD9-81ED-4DB2-BD59-A6C34878D82A}">
                    <a16:rowId xmlns:a16="http://schemas.microsoft.com/office/drawing/2014/main" val="10007"/>
                  </a:ext>
                </a:extLst>
              </a:tr>
              <a:tr h="286804">
                <a:tc>
                  <a:txBody>
                    <a:bodyPr/>
                    <a:lstStyle/>
                    <a:p>
                      <a:pPr marL="89535">
                        <a:lnSpc>
                          <a:spcPct val="100000"/>
                        </a:lnSpc>
                        <a:spcBef>
                          <a:spcPts val="340"/>
                        </a:spcBef>
                      </a:pPr>
                      <a:r>
                        <a:rPr sz="1300" spc="10">
                          <a:latin typeface="Barlow"/>
                          <a:cs typeface="Barlow"/>
                        </a:rPr>
                        <a:t>S</a:t>
                      </a:r>
                      <a:r>
                        <a:rPr sz="1300" spc="5">
                          <a:latin typeface="Barlow"/>
                          <a:cs typeface="Barlow"/>
                        </a:rPr>
                        <a:t>e</a:t>
                      </a:r>
                      <a:r>
                        <a:rPr sz="1300" spc="20">
                          <a:latin typeface="Barlow"/>
                          <a:cs typeface="Barlow"/>
                        </a:rPr>
                        <a:t>c</a:t>
                      </a:r>
                      <a:r>
                        <a:rPr sz="1300" spc="-15">
                          <a:latin typeface="Barlow"/>
                          <a:cs typeface="Barlow"/>
                        </a:rPr>
                        <a:t>o</a:t>
                      </a:r>
                      <a:r>
                        <a:rPr sz="1300" spc="-5">
                          <a:latin typeface="Barlow"/>
                          <a:cs typeface="Barlow"/>
                        </a:rPr>
                        <a:t>n</a:t>
                      </a:r>
                      <a:r>
                        <a:rPr sz="1300">
                          <a:latin typeface="Barlow"/>
                          <a:cs typeface="Barlow"/>
                        </a:rPr>
                        <a:t>d</a:t>
                      </a:r>
                      <a:r>
                        <a:rPr sz="1300" spc="-95">
                          <a:latin typeface="Barlow"/>
                          <a:cs typeface="Barlow"/>
                        </a:rPr>
                        <a:t> </a:t>
                      </a:r>
                      <a:r>
                        <a:rPr sz="1300">
                          <a:latin typeface="Barlow"/>
                          <a:cs typeface="Barlow"/>
                        </a:rPr>
                        <a:t>y</a:t>
                      </a:r>
                      <a:r>
                        <a:rPr sz="1300" spc="5">
                          <a:latin typeface="Barlow"/>
                          <a:cs typeface="Barlow"/>
                        </a:rPr>
                        <a:t>e</a:t>
                      </a:r>
                      <a:r>
                        <a:rPr sz="1300" spc="-5">
                          <a:latin typeface="Barlow"/>
                          <a:cs typeface="Barlow"/>
                        </a:rPr>
                        <a:t>a</a:t>
                      </a:r>
                      <a:r>
                        <a:rPr sz="1300">
                          <a:latin typeface="Barlow"/>
                          <a:cs typeface="Barlow"/>
                        </a:rPr>
                        <a:t>r</a:t>
                      </a:r>
                    </a:p>
                  </a:txBody>
                  <a:tcPr marL="0" marR="0" marT="43180" marB="0">
                    <a:lnL w="9525">
                      <a:solidFill>
                        <a:srgbClr val="D2D5DC"/>
                      </a:solidFill>
                      <a:prstDash val="solid"/>
                    </a:lnL>
                    <a:lnR w="9525">
                      <a:solidFill>
                        <a:srgbClr val="D2D5DC"/>
                      </a:solidFill>
                      <a:prstDash val="solid"/>
                    </a:lnR>
                  </a:tcPr>
                </a:tc>
                <a:tc>
                  <a:txBody>
                    <a:bodyPr/>
                    <a:lstStyle/>
                    <a:p>
                      <a:pPr marL="89535">
                        <a:lnSpc>
                          <a:spcPct val="100000"/>
                        </a:lnSpc>
                        <a:spcBef>
                          <a:spcPts val="340"/>
                        </a:spcBef>
                      </a:pPr>
                      <a:r>
                        <a:rPr sz="1300">
                          <a:latin typeface="Barlow"/>
                          <a:cs typeface="Barlow"/>
                        </a:rPr>
                        <a:t>$10,500</a:t>
                      </a:r>
                      <a:r>
                        <a:rPr sz="1300" spc="-65">
                          <a:latin typeface="Barlow"/>
                          <a:cs typeface="Barlow"/>
                        </a:rPr>
                        <a:t> </a:t>
                      </a:r>
                      <a:r>
                        <a:rPr sz="1300" spc="-5">
                          <a:latin typeface="Barlow"/>
                          <a:cs typeface="Barlow"/>
                        </a:rPr>
                        <a:t>overall;</a:t>
                      </a:r>
                      <a:r>
                        <a:rPr sz="1300" spc="-30">
                          <a:latin typeface="Barlow"/>
                          <a:cs typeface="Barlow"/>
                        </a:rPr>
                        <a:t> </a:t>
                      </a:r>
                      <a:r>
                        <a:rPr sz="1300" spc="-5">
                          <a:latin typeface="Barlow"/>
                          <a:cs typeface="Barlow"/>
                        </a:rPr>
                        <a:t>$4,500</a:t>
                      </a:r>
                      <a:r>
                        <a:rPr sz="1300" spc="-50">
                          <a:latin typeface="Barlow"/>
                          <a:cs typeface="Barlow"/>
                        </a:rPr>
                        <a:t> </a:t>
                      </a:r>
                      <a:r>
                        <a:rPr sz="1300">
                          <a:latin typeface="Barlow"/>
                          <a:cs typeface="Barlow"/>
                        </a:rPr>
                        <a:t>subsidized</a:t>
                      </a:r>
                    </a:p>
                  </a:txBody>
                  <a:tcPr marL="0" marR="0" marT="43180" marB="0">
                    <a:lnL w="9525">
                      <a:solidFill>
                        <a:srgbClr val="D2D5DC"/>
                      </a:solidFill>
                      <a:prstDash val="solid"/>
                    </a:lnL>
                  </a:tcPr>
                </a:tc>
                <a:extLst>
                  <a:ext uri="{0D108BD9-81ED-4DB2-BD59-A6C34878D82A}">
                    <a16:rowId xmlns:a16="http://schemas.microsoft.com/office/drawing/2014/main" val="10008"/>
                  </a:ext>
                </a:extLst>
              </a:tr>
              <a:tr h="286791">
                <a:tc>
                  <a:txBody>
                    <a:bodyPr/>
                    <a:lstStyle/>
                    <a:p>
                      <a:pPr marL="89535">
                        <a:lnSpc>
                          <a:spcPct val="100000"/>
                        </a:lnSpc>
                        <a:spcBef>
                          <a:spcPts val="340"/>
                        </a:spcBef>
                      </a:pPr>
                      <a:r>
                        <a:rPr sz="1300" spc="-10">
                          <a:latin typeface="Barlow"/>
                          <a:cs typeface="Barlow"/>
                        </a:rPr>
                        <a:t>T</a:t>
                      </a:r>
                      <a:r>
                        <a:rPr sz="1300" spc="20">
                          <a:latin typeface="Barlow"/>
                          <a:cs typeface="Barlow"/>
                        </a:rPr>
                        <a:t>h</a:t>
                      </a:r>
                      <a:r>
                        <a:rPr sz="1300" spc="5">
                          <a:latin typeface="Barlow"/>
                          <a:cs typeface="Barlow"/>
                        </a:rPr>
                        <a:t>i</a:t>
                      </a:r>
                      <a:r>
                        <a:rPr sz="1300" spc="-5">
                          <a:latin typeface="Barlow"/>
                          <a:cs typeface="Barlow"/>
                        </a:rPr>
                        <a:t>r</a:t>
                      </a:r>
                      <a:r>
                        <a:rPr sz="1300">
                          <a:latin typeface="Barlow"/>
                          <a:cs typeface="Barlow"/>
                        </a:rPr>
                        <a:t>d</a:t>
                      </a:r>
                      <a:r>
                        <a:rPr sz="1300" spc="-70">
                          <a:latin typeface="Barlow"/>
                          <a:cs typeface="Barlow"/>
                        </a:rPr>
                        <a:t> </a:t>
                      </a:r>
                      <a:r>
                        <a:rPr sz="1300">
                          <a:latin typeface="Barlow"/>
                          <a:cs typeface="Barlow"/>
                        </a:rPr>
                        <a:t>y</a:t>
                      </a:r>
                      <a:r>
                        <a:rPr sz="1300" spc="5">
                          <a:latin typeface="Barlow"/>
                          <a:cs typeface="Barlow"/>
                        </a:rPr>
                        <a:t>e</a:t>
                      </a:r>
                      <a:r>
                        <a:rPr sz="1300" spc="-5">
                          <a:latin typeface="Barlow"/>
                          <a:cs typeface="Barlow"/>
                        </a:rPr>
                        <a:t>a</a:t>
                      </a:r>
                      <a:r>
                        <a:rPr sz="1300">
                          <a:latin typeface="Barlow"/>
                          <a:cs typeface="Barlow"/>
                        </a:rPr>
                        <a:t>r</a:t>
                      </a:r>
                      <a:r>
                        <a:rPr sz="1300" spc="-50">
                          <a:latin typeface="Barlow"/>
                          <a:cs typeface="Barlow"/>
                        </a:rPr>
                        <a:t> </a:t>
                      </a:r>
                      <a:r>
                        <a:rPr sz="1300" spc="-5">
                          <a:latin typeface="Barlow"/>
                          <a:cs typeface="Barlow"/>
                        </a:rPr>
                        <a:t>a</a:t>
                      </a:r>
                      <a:r>
                        <a:rPr sz="1300" spc="20">
                          <a:latin typeface="Barlow"/>
                          <a:cs typeface="Barlow"/>
                        </a:rPr>
                        <a:t>n</a:t>
                      </a:r>
                      <a:r>
                        <a:rPr sz="1300">
                          <a:latin typeface="Barlow"/>
                          <a:cs typeface="Barlow"/>
                        </a:rPr>
                        <a:t>d</a:t>
                      </a:r>
                      <a:r>
                        <a:rPr sz="1300" spc="-70">
                          <a:latin typeface="Barlow"/>
                          <a:cs typeface="Barlow"/>
                        </a:rPr>
                        <a:t> </a:t>
                      </a:r>
                      <a:r>
                        <a:rPr sz="1300">
                          <a:latin typeface="Barlow"/>
                          <a:cs typeface="Barlow"/>
                        </a:rPr>
                        <a:t>up</a:t>
                      </a:r>
                    </a:p>
                  </a:txBody>
                  <a:tcPr marL="0" marR="0" marT="43180" marB="0">
                    <a:lnL w="9525">
                      <a:solidFill>
                        <a:srgbClr val="D2D5DC"/>
                      </a:solidFill>
                      <a:prstDash val="solid"/>
                    </a:lnL>
                    <a:lnR w="9525">
                      <a:solidFill>
                        <a:srgbClr val="D2D5DC"/>
                      </a:solidFill>
                      <a:prstDash val="solid"/>
                    </a:lnR>
                    <a:solidFill>
                      <a:srgbClr val="F5F6F7"/>
                    </a:solidFill>
                  </a:tcPr>
                </a:tc>
                <a:tc>
                  <a:txBody>
                    <a:bodyPr/>
                    <a:lstStyle/>
                    <a:p>
                      <a:pPr marL="89535">
                        <a:lnSpc>
                          <a:spcPct val="100000"/>
                        </a:lnSpc>
                        <a:spcBef>
                          <a:spcPts val="340"/>
                        </a:spcBef>
                      </a:pPr>
                      <a:r>
                        <a:rPr sz="1300" spc="-5">
                          <a:latin typeface="Barlow"/>
                          <a:cs typeface="Barlow"/>
                        </a:rPr>
                        <a:t>$12,500</a:t>
                      </a:r>
                      <a:r>
                        <a:rPr sz="1300" spc="-50">
                          <a:latin typeface="Barlow"/>
                          <a:cs typeface="Barlow"/>
                        </a:rPr>
                        <a:t> </a:t>
                      </a:r>
                      <a:r>
                        <a:rPr sz="1300" spc="-5">
                          <a:latin typeface="Barlow"/>
                          <a:cs typeface="Barlow"/>
                        </a:rPr>
                        <a:t>overall;</a:t>
                      </a:r>
                      <a:r>
                        <a:rPr sz="1300" spc="-30">
                          <a:latin typeface="Barlow"/>
                          <a:cs typeface="Barlow"/>
                        </a:rPr>
                        <a:t> </a:t>
                      </a:r>
                      <a:r>
                        <a:rPr sz="1300" spc="-5">
                          <a:latin typeface="Barlow"/>
                          <a:cs typeface="Barlow"/>
                        </a:rPr>
                        <a:t>$5,500</a:t>
                      </a:r>
                      <a:r>
                        <a:rPr sz="1300" spc="-45">
                          <a:latin typeface="Barlow"/>
                          <a:cs typeface="Barlow"/>
                        </a:rPr>
                        <a:t> </a:t>
                      </a:r>
                      <a:r>
                        <a:rPr sz="1300">
                          <a:latin typeface="Barlow"/>
                          <a:cs typeface="Barlow"/>
                        </a:rPr>
                        <a:t>subsidized</a:t>
                      </a:r>
                    </a:p>
                  </a:txBody>
                  <a:tcPr marL="0" marR="0" marT="43180" marB="0">
                    <a:lnL w="9525">
                      <a:solidFill>
                        <a:srgbClr val="D2D5DC"/>
                      </a:solidFill>
                      <a:prstDash val="solid"/>
                    </a:lnL>
                    <a:solidFill>
                      <a:srgbClr val="F5F6F7"/>
                    </a:solidFill>
                  </a:tcPr>
                </a:tc>
                <a:extLst>
                  <a:ext uri="{0D108BD9-81ED-4DB2-BD59-A6C34878D82A}">
                    <a16:rowId xmlns:a16="http://schemas.microsoft.com/office/drawing/2014/main" val="10009"/>
                  </a:ext>
                </a:extLst>
              </a:tr>
              <a:tr h="286804">
                <a:tc>
                  <a:txBody>
                    <a:bodyPr/>
                    <a:lstStyle/>
                    <a:p>
                      <a:pPr marL="89535">
                        <a:lnSpc>
                          <a:spcPct val="100000"/>
                        </a:lnSpc>
                        <a:spcBef>
                          <a:spcPts val="340"/>
                        </a:spcBef>
                      </a:pPr>
                      <a:r>
                        <a:rPr sz="1300" spc="-5">
                          <a:latin typeface="Barlow"/>
                          <a:cs typeface="Barlow"/>
                        </a:rPr>
                        <a:t>Total</a:t>
                      </a:r>
                      <a:r>
                        <a:rPr sz="1300" spc="-60">
                          <a:latin typeface="Barlow"/>
                          <a:cs typeface="Barlow"/>
                        </a:rPr>
                        <a:t> </a:t>
                      </a:r>
                      <a:r>
                        <a:rPr sz="1300" spc="5">
                          <a:latin typeface="Barlow"/>
                          <a:cs typeface="Barlow"/>
                        </a:rPr>
                        <a:t>limit</a:t>
                      </a:r>
                      <a:endParaRPr sz="1300">
                        <a:latin typeface="Barlow"/>
                        <a:cs typeface="Barlow"/>
                      </a:endParaRPr>
                    </a:p>
                  </a:txBody>
                  <a:tcPr marL="0" marR="0" marT="43180" marB="0">
                    <a:lnL w="9525">
                      <a:solidFill>
                        <a:srgbClr val="D2D5DC"/>
                      </a:solidFill>
                      <a:prstDash val="solid"/>
                    </a:lnL>
                    <a:lnR w="9525">
                      <a:solidFill>
                        <a:srgbClr val="D2D5DC"/>
                      </a:solidFill>
                      <a:prstDash val="solid"/>
                    </a:lnR>
                    <a:solidFill>
                      <a:srgbClr val="E0EED9"/>
                    </a:solidFill>
                  </a:tcPr>
                </a:tc>
                <a:tc>
                  <a:txBody>
                    <a:bodyPr/>
                    <a:lstStyle/>
                    <a:p>
                      <a:pPr marL="89535">
                        <a:lnSpc>
                          <a:spcPct val="100000"/>
                        </a:lnSpc>
                        <a:spcBef>
                          <a:spcPts val="340"/>
                        </a:spcBef>
                      </a:pPr>
                      <a:r>
                        <a:rPr sz="1300" spc="-5">
                          <a:latin typeface="Barlow"/>
                          <a:cs typeface="Barlow"/>
                        </a:rPr>
                        <a:t>$</a:t>
                      </a:r>
                      <a:r>
                        <a:rPr sz="1300" spc="5">
                          <a:latin typeface="Barlow"/>
                          <a:cs typeface="Barlow"/>
                        </a:rPr>
                        <a:t>5</a:t>
                      </a:r>
                      <a:r>
                        <a:rPr sz="1300" spc="-5">
                          <a:latin typeface="Barlow"/>
                          <a:cs typeface="Barlow"/>
                        </a:rPr>
                        <a:t>7</a:t>
                      </a:r>
                      <a:r>
                        <a:rPr sz="1300" spc="5">
                          <a:latin typeface="Barlow"/>
                          <a:cs typeface="Barlow"/>
                        </a:rPr>
                        <a:t>,5</a:t>
                      </a:r>
                      <a:r>
                        <a:rPr sz="1300" spc="-5">
                          <a:latin typeface="Barlow"/>
                          <a:cs typeface="Barlow"/>
                        </a:rPr>
                        <a:t>0</a:t>
                      </a:r>
                      <a:r>
                        <a:rPr sz="1300">
                          <a:latin typeface="Barlow"/>
                          <a:cs typeface="Barlow"/>
                        </a:rPr>
                        <a:t>0</a:t>
                      </a:r>
                      <a:r>
                        <a:rPr sz="1300" spc="-60">
                          <a:latin typeface="Barlow"/>
                          <a:cs typeface="Barlow"/>
                        </a:rPr>
                        <a:t> </a:t>
                      </a:r>
                      <a:r>
                        <a:rPr sz="1300">
                          <a:latin typeface="Barlow"/>
                          <a:cs typeface="Barlow"/>
                        </a:rPr>
                        <a:t>o</a:t>
                      </a:r>
                      <a:r>
                        <a:rPr sz="1300" spc="-5">
                          <a:latin typeface="Barlow"/>
                          <a:cs typeface="Barlow"/>
                        </a:rPr>
                        <a:t>v</a:t>
                      </a:r>
                      <a:r>
                        <a:rPr sz="1300" spc="5">
                          <a:latin typeface="Barlow"/>
                          <a:cs typeface="Barlow"/>
                        </a:rPr>
                        <a:t>e</a:t>
                      </a:r>
                      <a:r>
                        <a:rPr sz="1300" spc="-5">
                          <a:latin typeface="Barlow"/>
                          <a:cs typeface="Barlow"/>
                        </a:rPr>
                        <a:t>ra</a:t>
                      </a:r>
                      <a:r>
                        <a:rPr sz="1300">
                          <a:latin typeface="Barlow"/>
                          <a:cs typeface="Barlow"/>
                        </a:rPr>
                        <a:t>ll;</a:t>
                      </a:r>
                      <a:r>
                        <a:rPr sz="1300" spc="-40">
                          <a:latin typeface="Barlow"/>
                          <a:cs typeface="Barlow"/>
                        </a:rPr>
                        <a:t> </a:t>
                      </a:r>
                      <a:r>
                        <a:rPr sz="1300" spc="-5">
                          <a:latin typeface="Barlow"/>
                          <a:cs typeface="Barlow"/>
                        </a:rPr>
                        <a:t>$</a:t>
                      </a:r>
                      <a:r>
                        <a:rPr sz="1300">
                          <a:latin typeface="Barlow"/>
                          <a:cs typeface="Barlow"/>
                        </a:rPr>
                        <a:t>23</a:t>
                      </a:r>
                      <a:r>
                        <a:rPr sz="1300" spc="5">
                          <a:latin typeface="Barlow"/>
                          <a:cs typeface="Barlow"/>
                        </a:rPr>
                        <a:t>,</a:t>
                      </a:r>
                      <a:r>
                        <a:rPr sz="1300">
                          <a:latin typeface="Barlow"/>
                          <a:cs typeface="Barlow"/>
                        </a:rPr>
                        <a:t>000 subs</a:t>
                      </a:r>
                      <a:r>
                        <a:rPr sz="1300" spc="5">
                          <a:latin typeface="Barlow"/>
                          <a:cs typeface="Barlow"/>
                        </a:rPr>
                        <a:t>i</a:t>
                      </a:r>
                      <a:r>
                        <a:rPr sz="1300">
                          <a:latin typeface="Barlow"/>
                          <a:cs typeface="Barlow"/>
                        </a:rPr>
                        <a:t>d</a:t>
                      </a:r>
                      <a:r>
                        <a:rPr sz="1300" spc="5">
                          <a:latin typeface="Barlow"/>
                          <a:cs typeface="Barlow"/>
                        </a:rPr>
                        <a:t>i</a:t>
                      </a:r>
                      <a:r>
                        <a:rPr sz="1300" spc="-5">
                          <a:latin typeface="Barlow"/>
                          <a:cs typeface="Barlow"/>
                        </a:rPr>
                        <a:t>z</a:t>
                      </a:r>
                      <a:r>
                        <a:rPr sz="1300" spc="5">
                          <a:latin typeface="Barlow"/>
                          <a:cs typeface="Barlow"/>
                        </a:rPr>
                        <a:t>e</a:t>
                      </a:r>
                      <a:r>
                        <a:rPr sz="1300">
                          <a:latin typeface="Barlow"/>
                          <a:cs typeface="Barlow"/>
                        </a:rPr>
                        <a:t>d</a:t>
                      </a:r>
                    </a:p>
                  </a:txBody>
                  <a:tcPr marL="0" marR="0" marT="43180" marB="0">
                    <a:lnL w="9525">
                      <a:solidFill>
                        <a:srgbClr val="D2D5DC"/>
                      </a:solidFill>
                      <a:prstDash val="solid"/>
                    </a:lnL>
                    <a:solidFill>
                      <a:srgbClr val="E0EED9"/>
                    </a:solidFill>
                  </a:tcPr>
                </a:tc>
                <a:extLst>
                  <a:ext uri="{0D108BD9-81ED-4DB2-BD59-A6C34878D82A}">
                    <a16:rowId xmlns:a16="http://schemas.microsoft.com/office/drawing/2014/main" val="10010"/>
                  </a:ext>
                </a:extLst>
              </a:tr>
              <a:tr h="286804">
                <a:tc gridSpan="2">
                  <a:txBody>
                    <a:bodyPr/>
                    <a:lstStyle/>
                    <a:p>
                      <a:pPr>
                        <a:lnSpc>
                          <a:spcPct val="100000"/>
                        </a:lnSpc>
                      </a:pPr>
                      <a:endParaRPr sz="1500">
                        <a:latin typeface="Times New Roman"/>
                        <a:cs typeface="Times New Roman"/>
                      </a:endParaRPr>
                    </a:p>
                  </a:txBody>
                  <a:tcPr marL="0" marR="0" marT="0" marB="0">
                    <a:lnL w="9525">
                      <a:solidFill>
                        <a:srgbClr val="D2D5DC"/>
                      </a:solidFill>
                      <a:prstDash val="solid"/>
                    </a:lnL>
                    <a:solidFill>
                      <a:srgbClr val="F5F6F7"/>
                    </a:solidFill>
                  </a:tcPr>
                </a:tc>
                <a:tc hMerge="1">
                  <a:txBody>
                    <a:bodyPr/>
                    <a:lstStyle/>
                    <a:p>
                      <a:endParaRPr/>
                    </a:p>
                  </a:txBody>
                  <a:tcPr marL="0" marR="0" marT="0" marB="0"/>
                </a:tc>
                <a:extLst>
                  <a:ext uri="{0D108BD9-81ED-4DB2-BD59-A6C34878D82A}">
                    <a16:rowId xmlns:a16="http://schemas.microsoft.com/office/drawing/2014/main" val="10011"/>
                  </a:ext>
                </a:extLst>
              </a:tr>
              <a:tr h="286804">
                <a:tc gridSpan="2">
                  <a:txBody>
                    <a:bodyPr/>
                    <a:lstStyle/>
                    <a:p>
                      <a:pPr marL="89535">
                        <a:lnSpc>
                          <a:spcPct val="100000"/>
                        </a:lnSpc>
                        <a:spcBef>
                          <a:spcPts val="340"/>
                        </a:spcBef>
                      </a:pPr>
                      <a:r>
                        <a:rPr sz="1300" spc="-5">
                          <a:latin typeface="Barlow"/>
                          <a:cs typeface="Barlow"/>
                        </a:rPr>
                        <a:t>Graduate</a:t>
                      </a:r>
                      <a:r>
                        <a:rPr sz="1300" spc="-100">
                          <a:latin typeface="Barlow"/>
                          <a:cs typeface="Barlow"/>
                        </a:rPr>
                        <a:t> </a:t>
                      </a:r>
                      <a:r>
                        <a:rPr sz="1300" spc="-5">
                          <a:latin typeface="Barlow"/>
                          <a:cs typeface="Barlow"/>
                        </a:rPr>
                        <a:t>and</a:t>
                      </a:r>
                      <a:r>
                        <a:rPr sz="1300" spc="-45">
                          <a:latin typeface="Barlow"/>
                          <a:cs typeface="Barlow"/>
                        </a:rPr>
                        <a:t> </a:t>
                      </a:r>
                      <a:r>
                        <a:rPr sz="1300" spc="-15">
                          <a:latin typeface="Barlow"/>
                          <a:cs typeface="Barlow"/>
                        </a:rPr>
                        <a:t>professional</a:t>
                      </a:r>
                      <a:r>
                        <a:rPr sz="1300" spc="-45">
                          <a:latin typeface="Barlow"/>
                          <a:cs typeface="Barlow"/>
                        </a:rPr>
                        <a:t> </a:t>
                      </a:r>
                      <a:r>
                        <a:rPr sz="1300" spc="-20">
                          <a:latin typeface="Barlow"/>
                          <a:cs typeface="Barlow"/>
                        </a:rPr>
                        <a:t>students</a:t>
                      </a:r>
                      <a:r>
                        <a:rPr sz="1300" spc="-45">
                          <a:latin typeface="Barlow"/>
                          <a:cs typeface="Barlow"/>
                        </a:rPr>
                        <a:t> </a:t>
                      </a:r>
                      <a:r>
                        <a:rPr sz="1300" spc="-15">
                          <a:latin typeface="Barlow"/>
                          <a:cs typeface="Barlow"/>
                        </a:rPr>
                        <a:t>(unsubsidized</a:t>
                      </a:r>
                      <a:r>
                        <a:rPr sz="1300" spc="-45">
                          <a:latin typeface="Barlow"/>
                          <a:cs typeface="Barlow"/>
                        </a:rPr>
                        <a:t> </a:t>
                      </a:r>
                      <a:r>
                        <a:rPr sz="1300" spc="-5">
                          <a:latin typeface="Barlow"/>
                          <a:cs typeface="Barlow"/>
                        </a:rPr>
                        <a:t>only)</a:t>
                      </a:r>
                      <a:endParaRPr sz="1300">
                        <a:latin typeface="Barlow"/>
                        <a:cs typeface="Barlow"/>
                      </a:endParaRPr>
                    </a:p>
                  </a:txBody>
                  <a:tcPr marL="0" marR="0" marT="43180" marB="0">
                    <a:lnL w="9525">
                      <a:solidFill>
                        <a:srgbClr val="D2D5DC"/>
                      </a:solidFill>
                      <a:prstDash val="solid"/>
                    </a:lnL>
                    <a:solidFill>
                      <a:srgbClr val="E0EED9"/>
                    </a:solidFill>
                  </a:tcPr>
                </a:tc>
                <a:tc hMerge="1">
                  <a:txBody>
                    <a:bodyPr/>
                    <a:lstStyle/>
                    <a:p>
                      <a:endParaRPr/>
                    </a:p>
                  </a:txBody>
                  <a:tcPr marL="0" marR="0" marT="0" marB="0"/>
                </a:tc>
                <a:extLst>
                  <a:ext uri="{0D108BD9-81ED-4DB2-BD59-A6C34878D82A}">
                    <a16:rowId xmlns:a16="http://schemas.microsoft.com/office/drawing/2014/main" val="10012"/>
                  </a:ext>
                </a:extLst>
              </a:tr>
              <a:tr h="286791">
                <a:tc>
                  <a:txBody>
                    <a:bodyPr/>
                    <a:lstStyle/>
                    <a:p>
                      <a:pPr marL="89535">
                        <a:lnSpc>
                          <a:spcPct val="100000"/>
                        </a:lnSpc>
                        <a:spcBef>
                          <a:spcPts val="340"/>
                        </a:spcBef>
                      </a:pPr>
                      <a:r>
                        <a:rPr sz="1300" spc="5">
                          <a:latin typeface="Barlow"/>
                          <a:cs typeface="Barlow"/>
                        </a:rPr>
                        <a:t>A</a:t>
                      </a:r>
                      <a:r>
                        <a:rPr sz="1300" spc="20">
                          <a:latin typeface="Barlow"/>
                          <a:cs typeface="Barlow"/>
                        </a:rPr>
                        <a:t>nn</a:t>
                      </a:r>
                      <a:r>
                        <a:rPr sz="1300" spc="-25">
                          <a:latin typeface="Barlow"/>
                          <a:cs typeface="Barlow"/>
                        </a:rPr>
                        <a:t>u</a:t>
                      </a:r>
                      <a:r>
                        <a:rPr sz="1300" spc="-15">
                          <a:latin typeface="Barlow"/>
                          <a:cs typeface="Barlow"/>
                        </a:rPr>
                        <a:t>a</a:t>
                      </a:r>
                      <a:r>
                        <a:rPr sz="1300">
                          <a:latin typeface="Barlow"/>
                          <a:cs typeface="Barlow"/>
                        </a:rPr>
                        <a:t>l</a:t>
                      </a:r>
                      <a:r>
                        <a:rPr sz="1300" spc="-80">
                          <a:latin typeface="Barlow"/>
                          <a:cs typeface="Barlow"/>
                        </a:rPr>
                        <a:t> </a:t>
                      </a:r>
                      <a:r>
                        <a:rPr sz="1300" spc="10">
                          <a:latin typeface="Barlow"/>
                          <a:cs typeface="Barlow"/>
                        </a:rPr>
                        <a:t>l</a:t>
                      </a:r>
                      <a:r>
                        <a:rPr sz="1300" spc="25">
                          <a:latin typeface="Barlow"/>
                          <a:cs typeface="Barlow"/>
                        </a:rPr>
                        <a:t>i</a:t>
                      </a:r>
                      <a:r>
                        <a:rPr sz="1300" spc="-5">
                          <a:latin typeface="Barlow"/>
                          <a:cs typeface="Barlow"/>
                        </a:rPr>
                        <a:t>m</a:t>
                      </a:r>
                      <a:r>
                        <a:rPr sz="1300" spc="5">
                          <a:latin typeface="Barlow"/>
                          <a:cs typeface="Barlow"/>
                        </a:rPr>
                        <a:t>i</a:t>
                      </a:r>
                      <a:r>
                        <a:rPr sz="1300">
                          <a:latin typeface="Barlow"/>
                          <a:cs typeface="Barlow"/>
                        </a:rPr>
                        <a:t>t</a:t>
                      </a:r>
                    </a:p>
                  </a:txBody>
                  <a:tcPr marL="0" marR="0" marT="43180" marB="0">
                    <a:lnL w="9525">
                      <a:solidFill>
                        <a:srgbClr val="D2D5DC"/>
                      </a:solidFill>
                      <a:prstDash val="solid"/>
                    </a:lnL>
                    <a:lnR w="9525">
                      <a:solidFill>
                        <a:srgbClr val="D2D5DC"/>
                      </a:solidFill>
                      <a:prstDash val="solid"/>
                    </a:lnR>
                    <a:solidFill>
                      <a:srgbClr val="F5F6F7"/>
                    </a:solidFill>
                  </a:tcPr>
                </a:tc>
                <a:tc>
                  <a:txBody>
                    <a:bodyPr/>
                    <a:lstStyle/>
                    <a:p>
                      <a:pPr marL="89535">
                        <a:lnSpc>
                          <a:spcPct val="100000"/>
                        </a:lnSpc>
                        <a:spcBef>
                          <a:spcPts val="340"/>
                        </a:spcBef>
                      </a:pPr>
                      <a:r>
                        <a:rPr sz="1300">
                          <a:latin typeface="Barlow"/>
                          <a:cs typeface="Barlow"/>
                        </a:rPr>
                        <a:t>$20,500</a:t>
                      </a:r>
                    </a:p>
                  </a:txBody>
                  <a:tcPr marL="0" marR="0" marT="43180" marB="0">
                    <a:lnL w="9525">
                      <a:solidFill>
                        <a:srgbClr val="D2D5DC"/>
                      </a:solidFill>
                      <a:prstDash val="solid"/>
                    </a:lnL>
                    <a:solidFill>
                      <a:srgbClr val="F5F6F7"/>
                    </a:solidFill>
                  </a:tcPr>
                </a:tc>
                <a:extLst>
                  <a:ext uri="{0D108BD9-81ED-4DB2-BD59-A6C34878D82A}">
                    <a16:rowId xmlns:a16="http://schemas.microsoft.com/office/drawing/2014/main" val="10013"/>
                  </a:ext>
                </a:extLst>
              </a:tr>
              <a:tr h="485355">
                <a:tc>
                  <a:txBody>
                    <a:bodyPr/>
                    <a:lstStyle/>
                    <a:p>
                      <a:pPr marL="89535">
                        <a:lnSpc>
                          <a:spcPct val="100000"/>
                        </a:lnSpc>
                        <a:spcBef>
                          <a:spcPts val="340"/>
                        </a:spcBef>
                      </a:pPr>
                      <a:r>
                        <a:rPr sz="1300" spc="-5">
                          <a:latin typeface="Barlow"/>
                          <a:cs typeface="Barlow"/>
                        </a:rPr>
                        <a:t>Total</a:t>
                      </a:r>
                      <a:r>
                        <a:rPr sz="1300" spc="-60">
                          <a:latin typeface="Barlow"/>
                          <a:cs typeface="Barlow"/>
                        </a:rPr>
                        <a:t> </a:t>
                      </a:r>
                      <a:r>
                        <a:rPr sz="1300" spc="5">
                          <a:latin typeface="Barlow"/>
                          <a:cs typeface="Barlow"/>
                        </a:rPr>
                        <a:t>limit</a:t>
                      </a:r>
                      <a:endParaRPr sz="1300">
                        <a:latin typeface="Barlow"/>
                        <a:cs typeface="Barlow"/>
                      </a:endParaRPr>
                    </a:p>
                  </a:txBody>
                  <a:tcPr marL="0" marR="0" marT="43180" marB="0">
                    <a:lnL w="9525">
                      <a:solidFill>
                        <a:srgbClr val="D2D5DC"/>
                      </a:solidFill>
                      <a:prstDash val="solid"/>
                    </a:lnL>
                    <a:lnR w="9525">
                      <a:solidFill>
                        <a:srgbClr val="D2D5DC"/>
                      </a:solidFill>
                      <a:prstDash val="solid"/>
                    </a:lnR>
                    <a:solidFill>
                      <a:srgbClr val="E0EED9"/>
                    </a:solidFill>
                  </a:tcPr>
                </a:tc>
                <a:tc>
                  <a:txBody>
                    <a:bodyPr/>
                    <a:lstStyle/>
                    <a:p>
                      <a:pPr marL="89535" marR="508000">
                        <a:lnSpc>
                          <a:spcPct val="100000"/>
                        </a:lnSpc>
                        <a:spcBef>
                          <a:spcPts val="340"/>
                        </a:spcBef>
                      </a:pPr>
                      <a:r>
                        <a:rPr sz="1300" spc="-5">
                          <a:latin typeface="Barlow"/>
                          <a:cs typeface="Barlow"/>
                        </a:rPr>
                        <a:t>$138,500,</a:t>
                      </a:r>
                      <a:r>
                        <a:rPr sz="1300" spc="-75">
                          <a:latin typeface="Barlow"/>
                          <a:cs typeface="Barlow"/>
                        </a:rPr>
                        <a:t> </a:t>
                      </a:r>
                      <a:r>
                        <a:rPr sz="1300" spc="-15">
                          <a:latin typeface="Barlow"/>
                          <a:cs typeface="Barlow"/>
                        </a:rPr>
                        <a:t>including</a:t>
                      </a:r>
                      <a:r>
                        <a:rPr sz="1300" spc="100">
                          <a:latin typeface="Barlow"/>
                          <a:cs typeface="Barlow"/>
                        </a:rPr>
                        <a:t> </a:t>
                      </a:r>
                      <a:r>
                        <a:rPr sz="1300" spc="-5">
                          <a:latin typeface="Barlow"/>
                          <a:cs typeface="Barlow"/>
                        </a:rPr>
                        <a:t>undergraduate </a:t>
                      </a:r>
                      <a:r>
                        <a:rPr sz="1300" spc="-245">
                          <a:latin typeface="Barlow"/>
                          <a:cs typeface="Barlow"/>
                        </a:rPr>
                        <a:t> </a:t>
                      </a:r>
                      <a:r>
                        <a:rPr sz="1300" spc="-20">
                          <a:latin typeface="Barlow"/>
                          <a:cs typeface="Barlow"/>
                        </a:rPr>
                        <a:t>loans</a:t>
                      </a:r>
                      <a:endParaRPr sz="1300">
                        <a:latin typeface="Barlow"/>
                        <a:cs typeface="Barlow"/>
                      </a:endParaRPr>
                    </a:p>
                  </a:txBody>
                  <a:tcPr marL="0" marR="0" marT="43180" marB="0">
                    <a:lnL w="9525">
                      <a:solidFill>
                        <a:srgbClr val="D2D5DC"/>
                      </a:solidFill>
                      <a:prstDash val="solid"/>
                    </a:lnL>
                    <a:solidFill>
                      <a:srgbClr val="E0EED9"/>
                    </a:solidFill>
                  </a:tcPr>
                </a:tc>
                <a:extLst>
                  <a:ext uri="{0D108BD9-81ED-4DB2-BD59-A6C34878D82A}">
                    <a16:rowId xmlns:a16="http://schemas.microsoft.com/office/drawing/2014/main" val="10014"/>
                  </a:ext>
                </a:extLst>
              </a:tr>
            </a:tbl>
          </a:graphicData>
        </a:graphic>
      </p:graphicFrame>
      <p:sp>
        <p:nvSpPr>
          <p:cNvPr id="4" name="object 4"/>
          <p:cNvSpPr txBox="1"/>
          <p:nvPr/>
        </p:nvSpPr>
        <p:spPr>
          <a:xfrm>
            <a:off x="619125" y="1641589"/>
            <a:ext cx="2690241" cy="4625492"/>
          </a:xfrm>
          <a:prstGeom prst="rect">
            <a:avLst/>
          </a:prstGeom>
        </p:spPr>
        <p:txBody>
          <a:bodyPr vert="horz" wrap="square" lIns="0" tIns="12700" rIns="0" bIns="0" rtlCol="0" anchor="t">
            <a:spAutoFit/>
          </a:bodyPr>
          <a:lstStyle/>
          <a:p>
            <a:pPr marL="182880" marR="30480" indent="-170815">
              <a:lnSpc>
                <a:spcPct val="120000"/>
              </a:lnSpc>
              <a:spcBef>
                <a:spcPts val="100"/>
              </a:spcBef>
              <a:buFont typeface="Arial"/>
              <a:buChar char="•"/>
              <a:tabLst>
                <a:tab pos="183515" algn="l"/>
              </a:tabLst>
            </a:pPr>
            <a:r>
              <a:rPr lang="en-US" sz="1700" spc="5" dirty="0">
                <a:latin typeface="Barlow"/>
                <a:cs typeface="Barlow"/>
              </a:rPr>
              <a:t>Subsidized loans</a:t>
            </a:r>
            <a:r>
              <a:rPr lang="en-US" sz="1700" spc="-50" dirty="0">
                <a:latin typeface="Barlow"/>
                <a:cs typeface="Barlow"/>
              </a:rPr>
              <a:t> </a:t>
            </a:r>
            <a:r>
              <a:rPr sz="1700" spc="-5" dirty="0">
                <a:latin typeface="Barlow"/>
                <a:cs typeface="Barlow"/>
              </a:rPr>
              <a:t>are</a:t>
            </a:r>
            <a:r>
              <a:rPr sz="1700" spc="-65" dirty="0">
                <a:latin typeface="Barlow"/>
                <a:cs typeface="Barlow"/>
              </a:rPr>
              <a:t> </a:t>
            </a:r>
            <a:r>
              <a:rPr sz="1700" spc="-10" dirty="0">
                <a:latin typeface="Barlow"/>
                <a:cs typeface="Barlow"/>
              </a:rPr>
              <a:t>for</a:t>
            </a:r>
            <a:r>
              <a:rPr lang="en-US" sz="1700" spc="-10" dirty="0">
                <a:latin typeface="Barlow"/>
                <a:cs typeface="Barlow"/>
              </a:rPr>
              <a:t> </a:t>
            </a:r>
            <a:r>
              <a:rPr sz="1700" spc="-325" dirty="0">
                <a:latin typeface="Barlow"/>
                <a:cs typeface="Barlow"/>
              </a:rPr>
              <a:t> </a:t>
            </a:r>
            <a:r>
              <a:rPr sz="1700" spc="-5" dirty="0">
                <a:latin typeface="Barlow"/>
                <a:cs typeface="Barlow"/>
              </a:rPr>
              <a:t>u</a:t>
            </a:r>
            <a:r>
              <a:rPr sz="1700" spc="5" dirty="0">
                <a:latin typeface="Barlow"/>
                <a:cs typeface="Barlow"/>
              </a:rPr>
              <a:t>n</a:t>
            </a:r>
            <a:r>
              <a:rPr sz="1700" spc="-5" dirty="0">
                <a:latin typeface="Barlow"/>
                <a:cs typeface="Barlow"/>
              </a:rPr>
              <a:t>d</a:t>
            </a:r>
            <a:r>
              <a:rPr sz="1700" spc="-10" dirty="0">
                <a:latin typeface="Barlow"/>
                <a:cs typeface="Barlow"/>
              </a:rPr>
              <a:t>e</a:t>
            </a:r>
            <a:r>
              <a:rPr sz="1700" dirty="0">
                <a:latin typeface="Barlow"/>
                <a:cs typeface="Barlow"/>
              </a:rPr>
              <a:t>rg</a:t>
            </a:r>
            <a:r>
              <a:rPr sz="1700" spc="-10" dirty="0">
                <a:latin typeface="Barlow"/>
                <a:cs typeface="Barlow"/>
              </a:rPr>
              <a:t>ra</a:t>
            </a:r>
            <a:r>
              <a:rPr sz="1700" spc="-5" dirty="0">
                <a:latin typeface="Barlow"/>
                <a:cs typeface="Barlow"/>
              </a:rPr>
              <a:t>d</a:t>
            </a:r>
            <a:r>
              <a:rPr sz="1700" spc="-15" dirty="0">
                <a:latin typeface="Barlow"/>
                <a:cs typeface="Barlow"/>
              </a:rPr>
              <a:t>u</a:t>
            </a:r>
            <a:r>
              <a:rPr sz="1700" spc="-10" dirty="0">
                <a:latin typeface="Barlow"/>
                <a:cs typeface="Barlow"/>
              </a:rPr>
              <a:t>ate</a:t>
            </a:r>
            <a:r>
              <a:rPr sz="1700" dirty="0">
                <a:latin typeface="Barlow"/>
                <a:cs typeface="Barlow"/>
              </a:rPr>
              <a:t>s</a:t>
            </a:r>
            <a:r>
              <a:rPr sz="1700" spc="-114" dirty="0">
                <a:latin typeface="Barlow"/>
                <a:cs typeface="Barlow"/>
              </a:rPr>
              <a:t> </a:t>
            </a:r>
            <a:r>
              <a:rPr sz="1700" spc="-10" dirty="0">
                <a:latin typeface="Barlow"/>
                <a:cs typeface="Barlow"/>
              </a:rPr>
              <a:t>o</a:t>
            </a:r>
            <a:r>
              <a:rPr sz="1700" spc="5" dirty="0">
                <a:latin typeface="Barlow"/>
                <a:cs typeface="Barlow"/>
              </a:rPr>
              <a:t>n</a:t>
            </a:r>
            <a:r>
              <a:rPr sz="1700" spc="-5" dirty="0">
                <a:latin typeface="Barlow"/>
                <a:cs typeface="Barlow"/>
              </a:rPr>
              <a:t>l</a:t>
            </a:r>
            <a:r>
              <a:rPr sz="1700" spc="-10" dirty="0">
                <a:latin typeface="Barlow"/>
                <a:cs typeface="Barlow"/>
              </a:rPr>
              <a:t>y.</a:t>
            </a:r>
            <a:endParaRPr sz="1700" dirty="0">
              <a:latin typeface="Barlow"/>
              <a:cs typeface="Barlow"/>
            </a:endParaRPr>
          </a:p>
          <a:p>
            <a:pPr marL="182880" marR="174625" indent="-170815">
              <a:lnSpc>
                <a:spcPct val="120000"/>
              </a:lnSpc>
              <a:spcBef>
                <a:spcPts val="600"/>
              </a:spcBef>
              <a:buFont typeface="Arial"/>
              <a:buChar char="•"/>
              <a:tabLst>
                <a:tab pos="183515" algn="l"/>
              </a:tabLst>
            </a:pPr>
            <a:r>
              <a:rPr sz="1700" dirty="0">
                <a:latin typeface="Barlow"/>
                <a:cs typeface="Barlow"/>
              </a:rPr>
              <a:t>U</a:t>
            </a:r>
            <a:r>
              <a:rPr sz="1700" spc="15" dirty="0">
                <a:latin typeface="Barlow"/>
                <a:cs typeface="Barlow"/>
              </a:rPr>
              <a:t>n</a:t>
            </a:r>
            <a:r>
              <a:rPr sz="1700" spc="-5" dirty="0">
                <a:latin typeface="Barlow"/>
                <a:cs typeface="Barlow"/>
              </a:rPr>
              <a:t>su</a:t>
            </a:r>
            <a:r>
              <a:rPr sz="1700" spc="-15" dirty="0">
                <a:latin typeface="Barlow"/>
                <a:cs typeface="Barlow"/>
              </a:rPr>
              <a:t>b</a:t>
            </a:r>
            <a:r>
              <a:rPr sz="1700" spc="-40" dirty="0">
                <a:latin typeface="Barlow"/>
                <a:cs typeface="Barlow"/>
              </a:rPr>
              <a:t>s</a:t>
            </a:r>
            <a:r>
              <a:rPr sz="1700" spc="10" dirty="0">
                <a:latin typeface="Barlow"/>
                <a:cs typeface="Barlow"/>
              </a:rPr>
              <a:t>i</a:t>
            </a:r>
            <a:r>
              <a:rPr sz="1700" spc="-15" dirty="0">
                <a:latin typeface="Barlow"/>
                <a:cs typeface="Barlow"/>
              </a:rPr>
              <a:t>d</a:t>
            </a:r>
            <a:r>
              <a:rPr sz="1700" spc="-25" dirty="0">
                <a:latin typeface="Barlow"/>
                <a:cs typeface="Barlow"/>
              </a:rPr>
              <a:t>i</a:t>
            </a:r>
            <a:r>
              <a:rPr sz="1700" spc="-5" dirty="0">
                <a:latin typeface="Barlow"/>
                <a:cs typeface="Barlow"/>
              </a:rPr>
              <a:t>z</a:t>
            </a:r>
            <a:r>
              <a:rPr sz="1700" spc="-25" dirty="0">
                <a:latin typeface="Barlow"/>
                <a:cs typeface="Barlow"/>
              </a:rPr>
              <a:t>e</a:t>
            </a:r>
            <a:r>
              <a:rPr sz="1700" spc="5" dirty="0">
                <a:latin typeface="Barlow"/>
                <a:cs typeface="Barlow"/>
              </a:rPr>
              <a:t>d</a:t>
            </a:r>
            <a:r>
              <a:rPr sz="1700" spc="-110" dirty="0">
                <a:latin typeface="Barlow"/>
                <a:cs typeface="Barlow"/>
              </a:rPr>
              <a:t> </a:t>
            </a:r>
            <a:r>
              <a:rPr sz="1700" spc="-10" dirty="0">
                <a:latin typeface="Barlow"/>
                <a:cs typeface="Barlow"/>
              </a:rPr>
              <a:t>a</a:t>
            </a:r>
            <a:r>
              <a:rPr sz="1700" dirty="0">
                <a:latin typeface="Barlow"/>
                <a:cs typeface="Barlow"/>
              </a:rPr>
              <a:t>re</a:t>
            </a:r>
            <a:r>
              <a:rPr sz="1700" spc="-75" dirty="0">
                <a:latin typeface="Barlow"/>
                <a:cs typeface="Barlow"/>
              </a:rPr>
              <a:t> </a:t>
            </a:r>
            <a:r>
              <a:rPr sz="1700" spc="-10" dirty="0">
                <a:latin typeface="Barlow"/>
                <a:cs typeface="Barlow"/>
              </a:rPr>
              <a:t>fo</a:t>
            </a:r>
            <a:r>
              <a:rPr sz="1700" dirty="0">
                <a:latin typeface="Barlow"/>
                <a:cs typeface="Barlow"/>
              </a:rPr>
              <a:t>r</a:t>
            </a:r>
            <a:r>
              <a:rPr lang="en-US" sz="1700" dirty="0">
                <a:latin typeface="Barlow"/>
                <a:cs typeface="Barlow"/>
              </a:rPr>
              <a:t> </a:t>
            </a:r>
            <a:r>
              <a:rPr sz="1700" dirty="0">
                <a:latin typeface="Barlow"/>
                <a:cs typeface="Barlow"/>
              </a:rPr>
              <a:t> both </a:t>
            </a:r>
            <a:r>
              <a:rPr sz="1700" spc="-5" dirty="0">
                <a:latin typeface="Barlow"/>
                <a:cs typeface="Barlow"/>
              </a:rPr>
              <a:t>undergraduates</a:t>
            </a:r>
            <a:r>
              <a:rPr lang="en-US" sz="1700" spc="-5" dirty="0">
                <a:latin typeface="Barlow"/>
                <a:cs typeface="Barlow"/>
              </a:rPr>
              <a:t> </a:t>
            </a:r>
            <a:r>
              <a:rPr sz="1700" dirty="0">
                <a:latin typeface="Barlow"/>
                <a:cs typeface="Barlow"/>
              </a:rPr>
              <a:t> </a:t>
            </a:r>
            <a:r>
              <a:rPr sz="1700" spc="5" dirty="0">
                <a:latin typeface="Barlow"/>
                <a:cs typeface="Barlow"/>
              </a:rPr>
              <a:t>an</a:t>
            </a:r>
            <a:r>
              <a:rPr sz="1700" dirty="0">
                <a:latin typeface="Barlow"/>
                <a:cs typeface="Barlow"/>
              </a:rPr>
              <a:t>d</a:t>
            </a:r>
            <a:r>
              <a:rPr sz="1700" spc="-60" dirty="0">
                <a:latin typeface="Barlow"/>
                <a:cs typeface="Barlow"/>
              </a:rPr>
              <a:t> </a:t>
            </a:r>
            <a:r>
              <a:rPr sz="1700" dirty="0">
                <a:latin typeface="Barlow"/>
                <a:cs typeface="Barlow"/>
              </a:rPr>
              <a:t>gr</a:t>
            </a:r>
            <a:r>
              <a:rPr sz="1700" spc="5" dirty="0">
                <a:latin typeface="Barlow"/>
                <a:cs typeface="Barlow"/>
              </a:rPr>
              <a:t>a</a:t>
            </a:r>
            <a:r>
              <a:rPr sz="1700" spc="-5" dirty="0">
                <a:latin typeface="Barlow"/>
                <a:cs typeface="Barlow"/>
              </a:rPr>
              <a:t>d</a:t>
            </a:r>
            <a:r>
              <a:rPr sz="1700" spc="-10" dirty="0">
                <a:latin typeface="Barlow"/>
                <a:cs typeface="Barlow"/>
              </a:rPr>
              <a:t>uat</a:t>
            </a:r>
            <a:r>
              <a:rPr sz="1700" dirty="0">
                <a:latin typeface="Barlow"/>
                <a:cs typeface="Barlow"/>
              </a:rPr>
              <a:t>e</a:t>
            </a:r>
            <a:r>
              <a:rPr sz="1700" spc="-50" dirty="0">
                <a:latin typeface="Barlow"/>
                <a:cs typeface="Barlow"/>
              </a:rPr>
              <a:t> </a:t>
            </a:r>
            <a:r>
              <a:rPr sz="1700" spc="-5" dirty="0">
                <a:latin typeface="Barlow"/>
                <a:cs typeface="Barlow"/>
              </a:rPr>
              <a:t>s</a:t>
            </a:r>
            <a:r>
              <a:rPr sz="1700" dirty="0">
                <a:latin typeface="Barlow"/>
                <a:cs typeface="Barlow"/>
              </a:rPr>
              <a:t>t</a:t>
            </a:r>
            <a:r>
              <a:rPr sz="1700" spc="-15" dirty="0">
                <a:latin typeface="Barlow"/>
                <a:cs typeface="Barlow"/>
              </a:rPr>
              <a:t>u</a:t>
            </a:r>
            <a:r>
              <a:rPr sz="1700" spc="-10" dirty="0">
                <a:latin typeface="Barlow"/>
                <a:cs typeface="Barlow"/>
              </a:rPr>
              <a:t>d</a:t>
            </a:r>
            <a:r>
              <a:rPr sz="1700" spc="-25" dirty="0">
                <a:latin typeface="Barlow"/>
                <a:cs typeface="Barlow"/>
              </a:rPr>
              <a:t>e</a:t>
            </a:r>
            <a:r>
              <a:rPr sz="1700" spc="-10" dirty="0">
                <a:latin typeface="Barlow"/>
                <a:cs typeface="Barlow"/>
              </a:rPr>
              <a:t>n</a:t>
            </a:r>
            <a:r>
              <a:rPr sz="1700" dirty="0">
                <a:latin typeface="Barlow"/>
                <a:cs typeface="Barlow"/>
              </a:rPr>
              <a:t>t</a:t>
            </a:r>
            <a:r>
              <a:rPr sz="1700" spc="5" dirty="0">
                <a:latin typeface="Barlow"/>
                <a:cs typeface="Barlow"/>
              </a:rPr>
              <a:t>.</a:t>
            </a:r>
            <a:endParaRPr sz="1700" dirty="0">
              <a:latin typeface="Barlow"/>
              <a:cs typeface="Barlow"/>
            </a:endParaRPr>
          </a:p>
          <a:p>
            <a:pPr marL="182880" marR="219710" indent="-170815">
              <a:lnSpc>
                <a:spcPct val="120000"/>
              </a:lnSpc>
              <a:spcBef>
                <a:spcPts val="595"/>
              </a:spcBef>
              <a:buFont typeface="Arial"/>
              <a:buChar char="•"/>
              <a:tabLst>
                <a:tab pos="183515" algn="l"/>
              </a:tabLst>
            </a:pPr>
            <a:r>
              <a:rPr sz="1700" spc="-5" dirty="0">
                <a:latin typeface="Barlow"/>
                <a:cs typeface="Barlow"/>
              </a:rPr>
              <a:t>There </a:t>
            </a:r>
            <a:r>
              <a:rPr sz="1700" dirty="0">
                <a:latin typeface="Barlow"/>
                <a:cs typeface="Barlow"/>
              </a:rPr>
              <a:t>are </a:t>
            </a:r>
            <a:r>
              <a:rPr sz="1700" spc="-10" dirty="0">
                <a:latin typeface="Barlow"/>
                <a:cs typeface="Barlow"/>
              </a:rPr>
              <a:t>annual and</a:t>
            </a:r>
            <a:r>
              <a:rPr lang="en-US" sz="1700" spc="-10" dirty="0">
                <a:latin typeface="Barlow"/>
                <a:cs typeface="Barlow"/>
              </a:rPr>
              <a:t> </a:t>
            </a:r>
            <a:r>
              <a:rPr sz="1700" spc="-5" dirty="0">
                <a:latin typeface="Barlow"/>
                <a:cs typeface="Barlow"/>
              </a:rPr>
              <a:t> </a:t>
            </a:r>
            <a:r>
              <a:rPr sz="1700" spc="5" dirty="0">
                <a:latin typeface="Barlow"/>
                <a:cs typeface="Barlow"/>
              </a:rPr>
              <a:t>a</a:t>
            </a:r>
            <a:r>
              <a:rPr sz="1700" dirty="0">
                <a:latin typeface="Barlow"/>
                <a:cs typeface="Barlow"/>
              </a:rPr>
              <a:t>ggr</a:t>
            </a:r>
            <a:r>
              <a:rPr sz="1700" spc="-10" dirty="0">
                <a:latin typeface="Barlow"/>
                <a:cs typeface="Barlow"/>
              </a:rPr>
              <a:t>e</a:t>
            </a:r>
            <a:r>
              <a:rPr sz="1700" spc="-15" dirty="0">
                <a:latin typeface="Barlow"/>
                <a:cs typeface="Barlow"/>
              </a:rPr>
              <a:t>g</a:t>
            </a:r>
            <a:r>
              <a:rPr sz="1700" spc="-10" dirty="0">
                <a:latin typeface="Barlow"/>
                <a:cs typeface="Barlow"/>
              </a:rPr>
              <a:t>at</a:t>
            </a:r>
            <a:r>
              <a:rPr sz="1700" dirty="0">
                <a:latin typeface="Barlow"/>
                <a:cs typeface="Barlow"/>
              </a:rPr>
              <a:t>e</a:t>
            </a:r>
            <a:r>
              <a:rPr sz="1700" spc="-85" dirty="0">
                <a:latin typeface="Barlow"/>
                <a:cs typeface="Barlow"/>
              </a:rPr>
              <a:t> </a:t>
            </a:r>
            <a:r>
              <a:rPr sz="1700" spc="-5" dirty="0">
                <a:latin typeface="Barlow"/>
                <a:cs typeface="Barlow"/>
              </a:rPr>
              <a:t>l</a:t>
            </a:r>
            <a:r>
              <a:rPr sz="1700" spc="-10" dirty="0">
                <a:latin typeface="Barlow"/>
                <a:cs typeface="Barlow"/>
              </a:rPr>
              <a:t>o</a:t>
            </a:r>
            <a:r>
              <a:rPr sz="1700" spc="5" dirty="0">
                <a:latin typeface="Barlow"/>
                <a:cs typeface="Barlow"/>
              </a:rPr>
              <a:t>a</a:t>
            </a:r>
            <a:r>
              <a:rPr sz="1700" dirty="0">
                <a:latin typeface="Barlow"/>
                <a:cs typeface="Barlow"/>
              </a:rPr>
              <a:t>n</a:t>
            </a:r>
            <a:r>
              <a:rPr sz="1700" spc="-70" dirty="0">
                <a:latin typeface="Barlow"/>
                <a:cs typeface="Barlow"/>
              </a:rPr>
              <a:t> </a:t>
            </a:r>
            <a:r>
              <a:rPr sz="1700" spc="-5" dirty="0">
                <a:latin typeface="Barlow"/>
                <a:cs typeface="Barlow"/>
              </a:rPr>
              <a:t>l</a:t>
            </a:r>
            <a:r>
              <a:rPr sz="1700" spc="10" dirty="0">
                <a:latin typeface="Barlow"/>
                <a:cs typeface="Barlow"/>
              </a:rPr>
              <a:t>i</a:t>
            </a:r>
            <a:r>
              <a:rPr sz="1700" spc="-10" dirty="0">
                <a:latin typeface="Barlow"/>
                <a:cs typeface="Barlow"/>
              </a:rPr>
              <a:t>m</a:t>
            </a:r>
            <a:r>
              <a:rPr sz="1700" spc="10" dirty="0">
                <a:latin typeface="Barlow"/>
                <a:cs typeface="Barlow"/>
              </a:rPr>
              <a:t>i</a:t>
            </a:r>
            <a:r>
              <a:rPr sz="1700" dirty="0">
                <a:latin typeface="Barlow"/>
                <a:cs typeface="Barlow"/>
              </a:rPr>
              <a:t>t</a:t>
            </a:r>
            <a:r>
              <a:rPr sz="1700" spc="-5" dirty="0">
                <a:latin typeface="Barlow"/>
                <a:cs typeface="Barlow"/>
              </a:rPr>
              <a:t>s</a:t>
            </a:r>
            <a:r>
              <a:rPr sz="1700" spc="5" dirty="0">
                <a:latin typeface="Barlow"/>
                <a:cs typeface="Barlow"/>
              </a:rPr>
              <a:t>.</a:t>
            </a:r>
            <a:endParaRPr sz="1700" dirty="0">
              <a:latin typeface="Barlow"/>
              <a:cs typeface="Barlow"/>
            </a:endParaRPr>
          </a:p>
          <a:p>
            <a:pPr marL="182880" marR="5080" indent="-170815">
              <a:lnSpc>
                <a:spcPct val="120000"/>
              </a:lnSpc>
              <a:spcBef>
                <a:spcPts val="600"/>
              </a:spcBef>
              <a:buFont typeface="Arial"/>
              <a:buChar char="•"/>
              <a:tabLst>
                <a:tab pos="183515" algn="l"/>
              </a:tabLst>
            </a:pPr>
            <a:r>
              <a:rPr sz="1700" dirty="0">
                <a:latin typeface="Barlow"/>
                <a:cs typeface="Barlow"/>
              </a:rPr>
              <a:t>If </a:t>
            </a:r>
            <a:r>
              <a:rPr sz="1700" spc="-10" dirty="0">
                <a:latin typeface="Barlow"/>
                <a:cs typeface="Barlow"/>
              </a:rPr>
              <a:t>you </a:t>
            </a:r>
            <a:r>
              <a:rPr sz="1700" dirty="0">
                <a:latin typeface="Barlow"/>
                <a:cs typeface="Barlow"/>
              </a:rPr>
              <a:t>reach the limit,</a:t>
            </a:r>
            <a:r>
              <a:rPr lang="en-US" sz="1700" dirty="0">
                <a:latin typeface="Barlow"/>
                <a:cs typeface="Barlow"/>
              </a:rPr>
              <a:t> </a:t>
            </a:r>
            <a:r>
              <a:rPr sz="1700" spc="5" dirty="0">
                <a:latin typeface="Barlow"/>
                <a:cs typeface="Barlow"/>
              </a:rPr>
              <a:t> </a:t>
            </a:r>
            <a:r>
              <a:rPr sz="1700" spc="-10" dirty="0">
                <a:latin typeface="Barlow"/>
                <a:cs typeface="Barlow"/>
              </a:rPr>
              <a:t>you</a:t>
            </a:r>
            <a:r>
              <a:rPr sz="1700" spc="-35" dirty="0">
                <a:latin typeface="Barlow"/>
                <a:cs typeface="Barlow"/>
              </a:rPr>
              <a:t> </a:t>
            </a:r>
            <a:r>
              <a:rPr sz="1700" dirty="0">
                <a:latin typeface="Barlow"/>
                <a:cs typeface="Barlow"/>
              </a:rPr>
              <a:t>can</a:t>
            </a:r>
            <a:r>
              <a:rPr sz="1700" spc="-85" dirty="0">
                <a:latin typeface="Barlow"/>
                <a:cs typeface="Barlow"/>
              </a:rPr>
              <a:t> </a:t>
            </a:r>
            <a:r>
              <a:rPr sz="1700" dirty="0">
                <a:latin typeface="Barlow"/>
                <a:cs typeface="Barlow"/>
              </a:rPr>
              <a:t>take</a:t>
            </a:r>
            <a:r>
              <a:rPr sz="1700" spc="-70" dirty="0">
                <a:latin typeface="Barlow"/>
                <a:cs typeface="Barlow"/>
              </a:rPr>
              <a:t> </a:t>
            </a:r>
            <a:r>
              <a:rPr sz="1700" spc="-5" dirty="0">
                <a:latin typeface="Barlow"/>
                <a:cs typeface="Barlow"/>
              </a:rPr>
              <a:t>out</a:t>
            </a:r>
            <a:r>
              <a:rPr sz="1700" spc="-15" dirty="0">
                <a:latin typeface="Barlow"/>
                <a:cs typeface="Barlow"/>
              </a:rPr>
              <a:t> </a:t>
            </a:r>
            <a:r>
              <a:rPr sz="1700" spc="-5" dirty="0">
                <a:latin typeface="Barlow"/>
                <a:cs typeface="Barlow"/>
              </a:rPr>
              <a:t>more</a:t>
            </a:r>
            <a:r>
              <a:rPr sz="1700" spc="-60" dirty="0">
                <a:latin typeface="Barlow"/>
                <a:cs typeface="Barlow"/>
              </a:rPr>
              <a:t> </a:t>
            </a:r>
            <a:r>
              <a:rPr sz="1700" spc="5" dirty="0">
                <a:latin typeface="Barlow"/>
                <a:cs typeface="Barlow"/>
              </a:rPr>
              <a:t>if</a:t>
            </a:r>
            <a:r>
              <a:rPr lang="en-US" sz="1700" spc="5" dirty="0">
                <a:latin typeface="Barlow"/>
                <a:cs typeface="Barlow"/>
              </a:rPr>
              <a:t> </a:t>
            </a:r>
            <a:r>
              <a:rPr sz="1700" spc="-325" dirty="0">
                <a:latin typeface="Barlow"/>
                <a:cs typeface="Barlow"/>
              </a:rPr>
              <a:t> </a:t>
            </a:r>
            <a:r>
              <a:rPr sz="1700" spc="-10" dirty="0">
                <a:latin typeface="Barlow"/>
                <a:cs typeface="Barlow"/>
              </a:rPr>
              <a:t>you </a:t>
            </a:r>
            <a:r>
              <a:rPr sz="1700" dirty="0">
                <a:latin typeface="Barlow"/>
                <a:cs typeface="Barlow"/>
              </a:rPr>
              <a:t>first pay </a:t>
            </a:r>
            <a:r>
              <a:rPr sz="1700" spc="-5" dirty="0">
                <a:latin typeface="Barlow"/>
                <a:cs typeface="Barlow"/>
              </a:rPr>
              <a:t>down your</a:t>
            </a:r>
            <a:r>
              <a:rPr lang="en-US" sz="1700" spc="-5" dirty="0">
                <a:latin typeface="Barlow"/>
                <a:cs typeface="Barlow"/>
              </a:rPr>
              <a:t> </a:t>
            </a:r>
            <a:r>
              <a:rPr sz="1700" dirty="0">
                <a:latin typeface="Barlow"/>
                <a:cs typeface="Barlow"/>
              </a:rPr>
              <a:t> </a:t>
            </a:r>
            <a:r>
              <a:rPr sz="1700" spc="-5" dirty="0">
                <a:latin typeface="Barlow"/>
                <a:cs typeface="Barlow"/>
              </a:rPr>
              <a:t>ou</a:t>
            </a:r>
            <a:r>
              <a:rPr sz="1700" dirty="0">
                <a:latin typeface="Barlow"/>
                <a:cs typeface="Barlow"/>
              </a:rPr>
              <a:t>t</a:t>
            </a:r>
            <a:r>
              <a:rPr sz="1700" spc="-5" dirty="0">
                <a:latin typeface="Barlow"/>
                <a:cs typeface="Barlow"/>
              </a:rPr>
              <a:t>s</a:t>
            </a:r>
            <a:r>
              <a:rPr sz="1700" dirty="0">
                <a:latin typeface="Barlow"/>
                <a:cs typeface="Barlow"/>
              </a:rPr>
              <a:t>t</a:t>
            </a:r>
            <a:r>
              <a:rPr sz="1700" spc="-5" dirty="0">
                <a:latin typeface="Barlow"/>
                <a:cs typeface="Barlow"/>
              </a:rPr>
              <a:t>and</a:t>
            </a:r>
            <a:r>
              <a:rPr sz="1700" spc="-15" dirty="0">
                <a:latin typeface="Barlow"/>
                <a:cs typeface="Barlow"/>
              </a:rPr>
              <a:t>i</a:t>
            </a:r>
            <a:r>
              <a:rPr sz="1700" spc="-10" dirty="0">
                <a:latin typeface="Barlow"/>
                <a:cs typeface="Barlow"/>
              </a:rPr>
              <a:t>n</a:t>
            </a:r>
            <a:r>
              <a:rPr sz="1700" dirty="0">
                <a:latin typeface="Barlow"/>
                <a:cs typeface="Barlow"/>
              </a:rPr>
              <a:t>g</a:t>
            </a:r>
            <a:r>
              <a:rPr sz="1700" spc="-75" dirty="0">
                <a:latin typeface="Barlow"/>
                <a:cs typeface="Barlow"/>
              </a:rPr>
              <a:t> </a:t>
            </a:r>
            <a:r>
              <a:rPr sz="1700" spc="-5" dirty="0">
                <a:latin typeface="Barlow"/>
                <a:cs typeface="Barlow"/>
              </a:rPr>
              <a:t>l</a:t>
            </a:r>
            <a:r>
              <a:rPr sz="1700" spc="-10" dirty="0">
                <a:latin typeface="Barlow"/>
                <a:cs typeface="Barlow"/>
              </a:rPr>
              <a:t>o</a:t>
            </a:r>
            <a:r>
              <a:rPr sz="1700" spc="5" dirty="0">
                <a:latin typeface="Barlow"/>
                <a:cs typeface="Barlow"/>
              </a:rPr>
              <a:t>a</a:t>
            </a:r>
            <a:r>
              <a:rPr sz="1700" dirty="0">
                <a:latin typeface="Barlow"/>
                <a:cs typeface="Barlow"/>
              </a:rPr>
              <a:t>n</a:t>
            </a:r>
            <a:r>
              <a:rPr sz="1700" spc="-70" dirty="0">
                <a:latin typeface="Barlow"/>
                <a:cs typeface="Barlow"/>
              </a:rPr>
              <a:t> </a:t>
            </a:r>
            <a:r>
              <a:rPr sz="1700" spc="10" dirty="0">
                <a:latin typeface="Barlow"/>
                <a:cs typeface="Barlow"/>
              </a:rPr>
              <a:t>d</a:t>
            </a:r>
            <a:r>
              <a:rPr sz="1700" dirty="0">
                <a:latin typeface="Barlow"/>
                <a:cs typeface="Barlow"/>
              </a:rPr>
              <a:t>e</a:t>
            </a:r>
            <a:r>
              <a:rPr sz="1700" spc="5" dirty="0">
                <a:latin typeface="Barlow"/>
                <a:cs typeface="Barlow"/>
              </a:rPr>
              <a:t>b</a:t>
            </a:r>
            <a:r>
              <a:rPr sz="1700" dirty="0">
                <a:latin typeface="Barlow"/>
                <a:cs typeface="Barlow"/>
              </a:rPr>
              <a:t>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B1629-4691-4EE4-9430-F6299C4BE61D}"/>
              </a:ext>
            </a:extLst>
          </p:cNvPr>
          <p:cNvSpPr>
            <a:spLocks noGrp="1"/>
          </p:cNvSpPr>
          <p:nvPr>
            <p:ph type="title"/>
          </p:nvPr>
        </p:nvSpPr>
        <p:spPr/>
        <p:txBody>
          <a:bodyPr/>
          <a:lstStyle/>
          <a:p>
            <a:r>
              <a:rPr lang="en-US" b="0">
                <a:latin typeface="Barlow"/>
              </a:rPr>
              <a:t>Agenda</a:t>
            </a:r>
          </a:p>
        </p:txBody>
      </p:sp>
      <p:sp>
        <p:nvSpPr>
          <p:cNvPr id="3" name="Content Placeholder 2">
            <a:extLst>
              <a:ext uri="{FF2B5EF4-FFF2-40B4-BE49-F238E27FC236}">
                <a16:creationId xmlns:a16="http://schemas.microsoft.com/office/drawing/2014/main" id="{D4486F59-7A27-4B18-B7D5-6AAF1AB7EEA2}"/>
              </a:ext>
            </a:extLst>
          </p:cNvPr>
          <p:cNvSpPr>
            <a:spLocks noGrp="1"/>
          </p:cNvSpPr>
          <p:nvPr>
            <p:ph idx="1"/>
          </p:nvPr>
        </p:nvSpPr>
        <p:spPr/>
        <p:txBody>
          <a:bodyPr vert="horz" lIns="91440" tIns="45720" rIns="91440" bIns="45720" rtlCol="0" anchor="t">
            <a:normAutofit/>
          </a:bodyPr>
          <a:lstStyle/>
          <a:p>
            <a:pPr marL="182880" indent="-170815">
              <a:lnSpc>
                <a:spcPct val="100000"/>
              </a:lnSpc>
              <a:spcBef>
                <a:spcPts val="645"/>
              </a:spcBef>
              <a:buFont typeface="Arial"/>
              <a:buChar char="•"/>
              <a:tabLst>
                <a:tab pos="183515" algn="l"/>
              </a:tabLst>
            </a:pPr>
            <a:r>
              <a:rPr lang="en-US" sz="2100" spc="15">
                <a:latin typeface="Barlow"/>
                <a:cs typeface="Barlow"/>
              </a:rPr>
              <a:t>S</a:t>
            </a:r>
            <a:r>
              <a:rPr lang="en-US" sz="2100">
                <a:latin typeface="Barlow"/>
                <a:cs typeface="Barlow"/>
              </a:rPr>
              <a:t>t</a:t>
            </a:r>
            <a:r>
              <a:rPr lang="en-US" sz="2100" spc="-25">
                <a:latin typeface="Barlow"/>
                <a:cs typeface="Barlow"/>
              </a:rPr>
              <a:t>ud</a:t>
            </a:r>
            <a:r>
              <a:rPr lang="en-US" sz="2100" spc="-20">
                <a:latin typeface="Barlow"/>
                <a:cs typeface="Barlow"/>
              </a:rPr>
              <a:t>e</a:t>
            </a:r>
            <a:r>
              <a:rPr lang="en-US" sz="2100" spc="-10">
                <a:latin typeface="Barlow"/>
                <a:cs typeface="Barlow"/>
              </a:rPr>
              <a:t>n</a:t>
            </a:r>
            <a:r>
              <a:rPr lang="en-US" sz="2100">
                <a:latin typeface="Barlow"/>
                <a:cs typeface="Barlow"/>
              </a:rPr>
              <a:t>t</a:t>
            </a:r>
            <a:r>
              <a:rPr lang="en-US" sz="2100" spc="-110">
                <a:latin typeface="Barlow"/>
                <a:cs typeface="Barlow"/>
              </a:rPr>
              <a:t> </a:t>
            </a:r>
            <a:r>
              <a:rPr lang="en-US" sz="2100" spc="5">
                <a:latin typeface="Barlow"/>
                <a:cs typeface="Barlow"/>
              </a:rPr>
              <a:t>Lo</a:t>
            </a:r>
            <a:r>
              <a:rPr lang="en-US" sz="2100" spc="-20">
                <a:latin typeface="Barlow"/>
                <a:cs typeface="Barlow"/>
              </a:rPr>
              <a:t>a</a:t>
            </a:r>
            <a:r>
              <a:rPr lang="en-US" sz="2100" spc="5">
                <a:latin typeface="Barlow"/>
                <a:cs typeface="Barlow"/>
              </a:rPr>
              <a:t>n</a:t>
            </a:r>
            <a:r>
              <a:rPr lang="en-US" sz="2100" spc="-95">
                <a:latin typeface="Barlow"/>
                <a:cs typeface="Barlow"/>
              </a:rPr>
              <a:t> </a:t>
            </a:r>
            <a:r>
              <a:rPr lang="en-US" sz="2100" spc="15">
                <a:latin typeface="Barlow"/>
                <a:cs typeface="Barlow"/>
              </a:rPr>
              <a:t>C</a:t>
            </a:r>
            <a:r>
              <a:rPr lang="en-US" sz="2100">
                <a:latin typeface="Barlow"/>
                <a:cs typeface="Barlow"/>
              </a:rPr>
              <a:t>r</a:t>
            </a:r>
            <a:r>
              <a:rPr lang="en-US" sz="2100" spc="-15">
                <a:latin typeface="Barlow"/>
                <a:cs typeface="Barlow"/>
              </a:rPr>
              <a:t>i</a:t>
            </a:r>
            <a:r>
              <a:rPr lang="en-US" sz="2100" spc="-5">
                <a:latin typeface="Barlow"/>
                <a:cs typeface="Barlow"/>
              </a:rPr>
              <a:t>s</a:t>
            </a:r>
            <a:r>
              <a:rPr lang="en-US" sz="2100" spc="-35">
                <a:latin typeface="Barlow"/>
                <a:cs typeface="Barlow"/>
              </a:rPr>
              <a:t>i</a:t>
            </a:r>
            <a:r>
              <a:rPr lang="en-US" sz="2100" spc="5">
                <a:latin typeface="Barlow"/>
                <a:cs typeface="Barlow"/>
              </a:rPr>
              <a:t>s</a:t>
            </a:r>
            <a:endParaRPr lang="en-US" sz="2100">
              <a:latin typeface="Barlow"/>
              <a:cs typeface="Barlow"/>
            </a:endParaRPr>
          </a:p>
          <a:p>
            <a:pPr marL="182880" indent="-170815">
              <a:spcBef>
                <a:spcPts val="650"/>
              </a:spcBef>
              <a:buFont typeface="Arial"/>
              <a:buChar char="•"/>
              <a:tabLst>
                <a:tab pos="183515" algn="l"/>
              </a:tabLst>
            </a:pPr>
            <a:r>
              <a:rPr lang="en-US" sz="2100" spc="-15">
                <a:latin typeface="Barlow"/>
                <a:cs typeface="Barlow"/>
              </a:rPr>
              <a:t>All About EDCAP</a:t>
            </a:r>
            <a:endParaRPr lang="en-US" sz="2100">
              <a:latin typeface="Barlow"/>
              <a:cs typeface="Barlow"/>
            </a:endParaRPr>
          </a:p>
          <a:p>
            <a:pPr marL="182880" indent="-170815">
              <a:lnSpc>
                <a:spcPct val="100000"/>
              </a:lnSpc>
              <a:spcBef>
                <a:spcPts val="650"/>
              </a:spcBef>
              <a:buFont typeface="Arial"/>
              <a:buChar char="•"/>
              <a:tabLst>
                <a:tab pos="183515" algn="l"/>
              </a:tabLst>
            </a:pPr>
            <a:r>
              <a:rPr lang="en-US" sz="2100" spc="15">
                <a:latin typeface="Barlow"/>
                <a:cs typeface="Barlow"/>
              </a:rPr>
              <a:t>S</a:t>
            </a:r>
            <a:r>
              <a:rPr lang="en-US" sz="2100" spc="-5">
                <a:latin typeface="Barlow"/>
                <a:cs typeface="Barlow"/>
              </a:rPr>
              <a:t>t</a:t>
            </a:r>
            <a:r>
              <a:rPr lang="en-US" sz="2100" spc="-25">
                <a:latin typeface="Barlow"/>
                <a:cs typeface="Barlow"/>
              </a:rPr>
              <a:t>ud</a:t>
            </a:r>
            <a:r>
              <a:rPr lang="en-US" sz="2100" spc="-20">
                <a:latin typeface="Barlow"/>
                <a:cs typeface="Barlow"/>
              </a:rPr>
              <a:t>e</a:t>
            </a:r>
            <a:r>
              <a:rPr lang="en-US" sz="2100" spc="-10">
                <a:latin typeface="Barlow"/>
                <a:cs typeface="Barlow"/>
              </a:rPr>
              <a:t>n</a:t>
            </a:r>
            <a:r>
              <a:rPr lang="en-US" sz="2100">
                <a:latin typeface="Barlow"/>
                <a:cs typeface="Barlow"/>
              </a:rPr>
              <a:t>t</a:t>
            </a:r>
            <a:r>
              <a:rPr lang="en-US" sz="2100" spc="-110">
                <a:latin typeface="Barlow"/>
                <a:cs typeface="Barlow"/>
              </a:rPr>
              <a:t> </a:t>
            </a:r>
            <a:r>
              <a:rPr lang="en-US" sz="2100" spc="5">
                <a:latin typeface="Barlow"/>
                <a:cs typeface="Barlow"/>
              </a:rPr>
              <a:t>Lo</a:t>
            </a:r>
            <a:r>
              <a:rPr lang="en-US" sz="2100" spc="-20">
                <a:latin typeface="Barlow"/>
                <a:cs typeface="Barlow"/>
              </a:rPr>
              <a:t>a</a:t>
            </a:r>
            <a:r>
              <a:rPr lang="en-US" sz="2100" spc="5">
                <a:latin typeface="Barlow"/>
                <a:cs typeface="Barlow"/>
              </a:rPr>
              <a:t>n</a:t>
            </a:r>
            <a:r>
              <a:rPr lang="en-US" sz="2100" spc="-95">
                <a:latin typeface="Barlow"/>
                <a:cs typeface="Barlow"/>
              </a:rPr>
              <a:t> </a:t>
            </a:r>
            <a:r>
              <a:rPr lang="en-US" sz="2100" spc="20">
                <a:latin typeface="Barlow"/>
                <a:cs typeface="Barlow"/>
              </a:rPr>
              <a:t>B</a:t>
            </a:r>
            <a:r>
              <a:rPr lang="en-US" sz="2100" spc="-20">
                <a:latin typeface="Barlow"/>
                <a:cs typeface="Barlow"/>
              </a:rPr>
              <a:t>a</a:t>
            </a:r>
            <a:r>
              <a:rPr lang="en-US" sz="2100" spc="-5">
                <a:latin typeface="Barlow"/>
                <a:cs typeface="Barlow"/>
              </a:rPr>
              <a:t>s</a:t>
            </a:r>
            <a:r>
              <a:rPr lang="en-US" sz="2100" spc="-15">
                <a:latin typeface="Barlow"/>
                <a:cs typeface="Barlow"/>
              </a:rPr>
              <a:t>i</a:t>
            </a:r>
            <a:r>
              <a:rPr lang="en-US" sz="2100" spc="-40">
                <a:latin typeface="Barlow"/>
                <a:cs typeface="Barlow"/>
              </a:rPr>
              <a:t>c</a:t>
            </a:r>
            <a:r>
              <a:rPr lang="en-US" sz="2100" spc="5">
                <a:latin typeface="Barlow"/>
                <a:cs typeface="Barlow"/>
              </a:rPr>
              <a:t>s</a:t>
            </a:r>
            <a:endParaRPr lang="en-US" sz="2100">
              <a:latin typeface="Barlow"/>
              <a:cs typeface="Barlow"/>
            </a:endParaRPr>
          </a:p>
          <a:p>
            <a:pPr marL="182880" indent="-170815">
              <a:lnSpc>
                <a:spcPct val="100000"/>
              </a:lnSpc>
              <a:spcBef>
                <a:spcPts val="650"/>
              </a:spcBef>
              <a:buFont typeface="Arial"/>
              <a:buChar char="•"/>
              <a:tabLst>
                <a:tab pos="183515" algn="l"/>
              </a:tabLst>
            </a:pPr>
            <a:r>
              <a:rPr lang="en-US" sz="2100" spc="15">
                <a:latin typeface="Barlow"/>
                <a:cs typeface="Barlow"/>
              </a:rPr>
              <a:t>C</a:t>
            </a:r>
            <a:r>
              <a:rPr lang="en-US" sz="2100" spc="-20">
                <a:latin typeface="Barlow"/>
                <a:cs typeface="Barlow"/>
              </a:rPr>
              <a:t>o</a:t>
            </a:r>
            <a:r>
              <a:rPr lang="en-US" sz="2100" spc="-15">
                <a:latin typeface="Barlow"/>
                <a:cs typeface="Barlow"/>
              </a:rPr>
              <a:t>m</a:t>
            </a:r>
            <a:r>
              <a:rPr lang="en-US" sz="2100" spc="-40">
                <a:latin typeface="Barlow"/>
                <a:cs typeface="Barlow"/>
              </a:rPr>
              <a:t>m</a:t>
            </a:r>
            <a:r>
              <a:rPr lang="en-US" sz="2100" spc="-20">
                <a:latin typeface="Barlow"/>
                <a:cs typeface="Barlow"/>
              </a:rPr>
              <a:t>o</a:t>
            </a:r>
            <a:r>
              <a:rPr lang="en-US" sz="2100" spc="5">
                <a:latin typeface="Barlow"/>
                <a:cs typeface="Barlow"/>
              </a:rPr>
              <a:t>n</a:t>
            </a:r>
            <a:r>
              <a:rPr lang="en-US" spc="-120">
                <a:latin typeface="Barlow"/>
                <a:cs typeface="Barlow"/>
              </a:rPr>
              <a:t> Mistakes </a:t>
            </a:r>
            <a:endParaRPr lang="en-US" sz="2100" spc="-20">
              <a:latin typeface="Barlow"/>
              <a:cs typeface="Barlow"/>
            </a:endParaRPr>
          </a:p>
          <a:p>
            <a:pPr marL="0" indent="0">
              <a:buNone/>
            </a:pPr>
            <a:endParaRPr lang="en-US"/>
          </a:p>
        </p:txBody>
      </p:sp>
      <p:sp>
        <p:nvSpPr>
          <p:cNvPr id="4" name="Slide Number Placeholder 3">
            <a:extLst>
              <a:ext uri="{FF2B5EF4-FFF2-40B4-BE49-F238E27FC236}">
                <a16:creationId xmlns:a16="http://schemas.microsoft.com/office/drawing/2014/main" id="{8B7088ED-D9BC-47AF-9913-3D5A2CF712D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7B734B-BE99-4B13-8B3B-73BDADC290B3}" type="slidenum">
              <a:rPr kumimoji="0" lang="en-US" sz="1100" b="1" i="0" u="none" strike="noStrike" kern="1200" cap="none" spc="0" normalizeH="0" baseline="0" noProof="0" smtClean="0">
                <a:ln>
                  <a:noFill/>
                </a:ln>
                <a:solidFill>
                  <a:srgbClr val="414042"/>
                </a:solidFill>
                <a:effectLst/>
                <a:uLnTx/>
                <a:uFillTx/>
                <a:latin typeface="Barlow"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100" b="1" i="0" u="none" strike="noStrike" kern="1200" cap="none" spc="0" normalizeH="0" baseline="0" noProof="0">
              <a:ln>
                <a:noFill/>
              </a:ln>
              <a:solidFill>
                <a:srgbClr val="414042"/>
              </a:solidFill>
              <a:effectLst/>
              <a:uLnTx/>
              <a:uFillTx/>
              <a:latin typeface="Barlow" panose="00000500000000000000" pitchFamily="2" charset="0"/>
              <a:ea typeface="+mn-ea"/>
              <a:cs typeface="+mn-cs"/>
            </a:endParaRPr>
          </a:p>
        </p:txBody>
      </p:sp>
    </p:spTree>
    <p:extLst>
      <p:ext uri="{BB962C8B-B14F-4D97-AF65-F5344CB8AC3E}">
        <p14:creationId xmlns:p14="http://schemas.microsoft.com/office/powerpoint/2010/main" val="14960052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09091" y="578103"/>
            <a:ext cx="6873240" cy="958850"/>
          </a:xfrm>
          <a:prstGeom prst="rect">
            <a:avLst/>
          </a:prstGeom>
        </p:spPr>
        <p:txBody>
          <a:bodyPr vert="horz" wrap="square" lIns="0" tIns="64135" rIns="0" bIns="0" rtlCol="0">
            <a:spAutoFit/>
          </a:bodyPr>
          <a:lstStyle/>
          <a:p>
            <a:pPr marL="12700" marR="5080">
              <a:lnSpc>
                <a:spcPts val="3500"/>
              </a:lnSpc>
              <a:spcBef>
                <a:spcPts val="505"/>
              </a:spcBef>
            </a:pPr>
            <a:r>
              <a:rPr b="0" spc="-45" dirty="0">
                <a:solidFill>
                  <a:srgbClr val="414042"/>
                </a:solidFill>
                <a:latin typeface="Barlow"/>
                <a:cs typeface="Barlow"/>
              </a:rPr>
              <a:t>F</a:t>
            </a:r>
            <a:r>
              <a:rPr b="0" spc="-40" dirty="0">
                <a:solidFill>
                  <a:srgbClr val="414042"/>
                </a:solidFill>
                <a:latin typeface="Barlow"/>
                <a:cs typeface="Barlow"/>
              </a:rPr>
              <a:t>ed</a:t>
            </a:r>
            <a:r>
              <a:rPr b="0" spc="-50" dirty="0">
                <a:solidFill>
                  <a:srgbClr val="414042"/>
                </a:solidFill>
                <a:latin typeface="Barlow"/>
                <a:cs typeface="Barlow"/>
              </a:rPr>
              <a:t>e</a:t>
            </a:r>
            <a:r>
              <a:rPr b="0" spc="-40" dirty="0">
                <a:solidFill>
                  <a:srgbClr val="414042"/>
                </a:solidFill>
                <a:latin typeface="Barlow"/>
                <a:cs typeface="Barlow"/>
              </a:rPr>
              <a:t>r</a:t>
            </a:r>
            <a:r>
              <a:rPr b="0" spc="-45" dirty="0">
                <a:solidFill>
                  <a:srgbClr val="414042"/>
                </a:solidFill>
                <a:latin typeface="Barlow"/>
                <a:cs typeface="Barlow"/>
              </a:rPr>
              <a:t>a</a:t>
            </a:r>
            <a:r>
              <a:rPr b="0" spc="-10" dirty="0">
                <a:solidFill>
                  <a:srgbClr val="414042"/>
                </a:solidFill>
                <a:latin typeface="Barlow"/>
                <a:cs typeface="Barlow"/>
              </a:rPr>
              <a:t>l</a:t>
            </a:r>
            <a:r>
              <a:rPr b="0" spc="-105" dirty="0">
                <a:solidFill>
                  <a:srgbClr val="414042"/>
                </a:solidFill>
                <a:latin typeface="Barlow"/>
                <a:cs typeface="Barlow"/>
              </a:rPr>
              <a:t> </a:t>
            </a:r>
            <a:r>
              <a:rPr b="0" spc="-40" dirty="0">
                <a:solidFill>
                  <a:srgbClr val="414042"/>
                </a:solidFill>
                <a:latin typeface="Barlow"/>
                <a:cs typeface="Barlow"/>
              </a:rPr>
              <a:t>D</a:t>
            </a:r>
            <a:r>
              <a:rPr b="0" spc="15" dirty="0">
                <a:solidFill>
                  <a:srgbClr val="414042"/>
                </a:solidFill>
                <a:latin typeface="Barlow"/>
                <a:cs typeface="Barlow"/>
              </a:rPr>
              <a:t>i</a:t>
            </a:r>
            <a:r>
              <a:rPr b="0" spc="-40" dirty="0">
                <a:solidFill>
                  <a:srgbClr val="414042"/>
                </a:solidFill>
                <a:latin typeface="Barlow"/>
                <a:cs typeface="Barlow"/>
              </a:rPr>
              <a:t>re</a:t>
            </a:r>
            <a:r>
              <a:rPr b="0" spc="-50" dirty="0">
                <a:solidFill>
                  <a:srgbClr val="414042"/>
                </a:solidFill>
                <a:latin typeface="Barlow"/>
                <a:cs typeface="Barlow"/>
              </a:rPr>
              <a:t>c</a:t>
            </a:r>
            <a:r>
              <a:rPr b="0" dirty="0">
                <a:solidFill>
                  <a:srgbClr val="414042"/>
                </a:solidFill>
                <a:latin typeface="Barlow"/>
                <a:cs typeface="Barlow"/>
              </a:rPr>
              <a:t>t</a:t>
            </a:r>
            <a:r>
              <a:rPr b="0" spc="-200" dirty="0">
                <a:solidFill>
                  <a:srgbClr val="414042"/>
                </a:solidFill>
                <a:latin typeface="Barlow"/>
                <a:cs typeface="Barlow"/>
              </a:rPr>
              <a:t> </a:t>
            </a:r>
            <a:r>
              <a:rPr b="0" spc="-35" dirty="0">
                <a:solidFill>
                  <a:srgbClr val="414042"/>
                </a:solidFill>
                <a:latin typeface="Barlow"/>
                <a:cs typeface="Barlow"/>
              </a:rPr>
              <a:t>P</a:t>
            </a:r>
            <a:r>
              <a:rPr b="0" spc="-15" dirty="0">
                <a:solidFill>
                  <a:srgbClr val="414042"/>
                </a:solidFill>
                <a:latin typeface="Barlow"/>
                <a:cs typeface="Barlow"/>
              </a:rPr>
              <a:t>l</a:t>
            </a:r>
            <a:r>
              <a:rPr b="0" spc="-30" dirty="0">
                <a:solidFill>
                  <a:srgbClr val="414042"/>
                </a:solidFill>
                <a:latin typeface="Barlow"/>
                <a:cs typeface="Barlow"/>
              </a:rPr>
              <a:t>u</a:t>
            </a:r>
            <a:r>
              <a:rPr b="0" dirty="0">
                <a:solidFill>
                  <a:srgbClr val="414042"/>
                </a:solidFill>
                <a:latin typeface="Barlow"/>
                <a:cs typeface="Barlow"/>
              </a:rPr>
              <a:t>s</a:t>
            </a:r>
            <a:r>
              <a:rPr b="0" spc="-200" dirty="0">
                <a:solidFill>
                  <a:srgbClr val="414042"/>
                </a:solidFill>
                <a:latin typeface="Barlow"/>
                <a:cs typeface="Barlow"/>
              </a:rPr>
              <a:t> </a:t>
            </a:r>
            <a:r>
              <a:rPr b="0" spc="-35" dirty="0">
                <a:solidFill>
                  <a:srgbClr val="414042"/>
                </a:solidFill>
                <a:latin typeface="Barlow"/>
                <a:cs typeface="Barlow"/>
              </a:rPr>
              <a:t>L</a:t>
            </a:r>
            <a:r>
              <a:rPr b="0" spc="-30" dirty="0">
                <a:solidFill>
                  <a:srgbClr val="414042"/>
                </a:solidFill>
                <a:latin typeface="Barlow"/>
                <a:cs typeface="Barlow"/>
              </a:rPr>
              <a:t>oa</a:t>
            </a:r>
            <a:r>
              <a:rPr b="0" spc="-35" dirty="0">
                <a:solidFill>
                  <a:srgbClr val="414042"/>
                </a:solidFill>
                <a:latin typeface="Barlow"/>
                <a:cs typeface="Barlow"/>
              </a:rPr>
              <a:t>n</a:t>
            </a:r>
            <a:r>
              <a:rPr b="0" spc="-5" dirty="0">
                <a:solidFill>
                  <a:srgbClr val="414042"/>
                </a:solidFill>
                <a:latin typeface="Barlow"/>
                <a:cs typeface="Barlow"/>
              </a:rPr>
              <a:t>s</a:t>
            </a:r>
            <a:r>
              <a:rPr b="0" spc="-215" dirty="0">
                <a:solidFill>
                  <a:srgbClr val="414042"/>
                </a:solidFill>
                <a:latin typeface="Barlow"/>
                <a:cs typeface="Barlow"/>
              </a:rPr>
              <a:t> </a:t>
            </a:r>
            <a:r>
              <a:rPr b="0" spc="-15" dirty="0">
                <a:solidFill>
                  <a:srgbClr val="414042"/>
                </a:solidFill>
                <a:latin typeface="Barlow"/>
                <a:cs typeface="Barlow"/>
              </a:rPr>
              <a:t>f</a:t>
            </a:r>
            <a:r>
              <a:rPr b="0" spc="-20" dirty="0">
                <a:solidFill>
                  <a:srgbClr val="414042"/>
                </a:solidFill>
                <a:latin typeface="Barlow"/>
                <a:cs typeface="Barlow"/>
              </a:rPr>
              <a:t>o</a:t>
            </a:r>
            <a:r>
              <a:rPr b="0" dirty="0">
                <a:solidFill>
                  <a:srgbClr val="414042"/>
                </a:solidFill>
                <a:latin typeface="Barlow"/>
                <a:cs typeface="Barlow"/>
              </a:rPr>
              <a:t>r</a:t>
            </a:r>
            <a:r>
              <a:rPr b="0" spc="-55" dirty="0">
                <a:solidFill>
                  <a:srgbClr val="414042"/>
                </a:solidFill>
                <a:latin typeface="Barlow"/>
                <a:cs typeface="Barlow"/>
              </a:rPr>
              <a:t> </a:t>
            </a:r>
            <a:r>
              <a:rPr b="0" spc="-25" dirty="0">
                <a:solidFill>
                  <a:srgbClr val="414042"/>
                </a:solidFill>
                <a:latin typeface="Barlow"/>
                <a:cs typeface="Barlow"/>
              </a:rPr>
              <a:t>G</a:t>
            </a:r>
            <a:r>
              <a:rPr b="0" spc="-40" dirty="0">
                <a:solidFill>
                  <a:srgbClr val="414042"/>
                </a:solidFill>
                <a:latin typeface="Barlow"/>
                <a:cs typeface="Barlow"/>
              </a:rPr>
              <a:t>ra</a:t>
            </a:r>
            <a:r>
              <a:rPr b="0" spc="-55" dirty="0">
                <a:solidFill>
                  <a:srgbClr val="414042"/>
                </a:solidFill>
                <a:latin typeface="Barlow"/>
                <a:cs typeface="Barlow"/>
              </a:rPr>
              <a:t>d</a:t>
            </a:r>
            <a:r>
              <a:rPr b="0" spc="-50" dirty="0">
                <a:solidFill>
                  <a:srgbClr val="414042"/>
                </a:solidFill>
                <a:latin typeface="Barlow"/>
                <a:cs typeface="Barlow"/>
              </a:rPr>
              <a:t>u</a:t>
            </a:r>
            <a:r>
              <a:rPr b="0" spc="-45" dirty="0">
                <a:solidFill>
                  <a:srgbClr val="414042"/>
                </a:solidFill>
                <a:latin typeface="Barlow"/>
                <a:cs typeface="Barlow"/>
              </a:rPr>
              <a:t>a</a:t>
            </a:r>
            <a:r>
              <a:rPr b="0" spc="-40" dirty="0">
                <a:solidFill>
                  <a:srgbClr val="414042"/>
                </a:solidFill>
                <a:latin typeface="Barlow"/>
                <a:cs typeface="Barlow"/>
              </a:rPr>
              <a:t>t</a:t>
            </a:r>
            <a:r>
              <a:rPr b="0" spc="-60" dirty="0">
                <a:solidFill>
                  <a:srgbClr val="414042"/>
                </a:solidFill>
                <a:latin typeface="Barlow"/>
                <a:cs typeface="Barlow"/>
              </a:rPr>
              <a:t>e</a:t>
            </a:r>
            <a:r>
              <a:rPr b="0" spc="-50" dirty="0">
                <a:solidFill>
                  <a:srgbClr val="414042"/>
                </a:solidFill>
                <a:latin typeface="Barlow"/>
                <a:cs typeface="Barlow"/>
              </a:rPr>
              <a:t>s,  P</a:t>
            </a:r>
            <a:r>
              <a:rPr b="0" spc="-40" dirty="0">
                <a:solidFill>
                  <a:srgbClr val="414042"/>
                </a:solidFill>
                <a:latin typeface="Barlow"/>
                <a:cs typeface="Barlow"/>
              </a:rPr>
              <a:t>r</a:t>
            </a:r>
            <a:r>
              <a:rPr b="0" spc="-45" dirty="0">
                <a:solidFill>
                  <a:srgbClr val="414042"/>
                </a:solidFill>
                <a:latin typeface="Barlow"/>
                <a:cs typeface="Barlow"/>
              </a:rPr>
              <a:t>o</a:t>
            </a:r>
            <a:r>
              <a:rPr b="0" spc="-40" dirty="0">
                <a:solidFill>
                  <a:srgbClr val="414042"/>
                </a:solidFill>
                <a:latin typeface="Barlow"/>
                <a:cs typeface="Barlow"/>
              </a:rPr>
              <a:t>f</a:t>
            </a:r>
            <a:r>
              <a:rPr b="0" spc="-45" dirty="0">
                <a:solidFill>
                  <a:srgbClr val="414042"/>
                </a:solidFill>
                <a:latin typeface="Barlow"/>
                <a:cs typeface="Barlow"/>
              </a:rPr>
              <a:t>e</a:t>
            </a:r>
            <a:r>
              <a:rPr b="0" spc="-50" dirty="0">
                <a:solidFill>
                  <a:srgbClr val="414042"/>
                </a:solidFill>
                <a:latin typeface="Barlow"/>
                <a:cs typeface="Barlow"/>
              </a:rPr>
              <a:t>s</a:t>
            </a:r>
            <a:r>
              <a:rPr b="0" spc="-60" dirty="0">
                <a:solidFill>
                  <a:srgbClr val="414042"/>
                </a:solidFill>
                <a:latin typeface="Barlow"/>
                <a:cs typeface="Barlow"/>
              </a:rPr>
              <a:t>s</a:t>
            </a:r>
            <a:r>
              <a:rPr b="0" spc="-10" dirty="0">
                <a:solidFill>
                  <a:srgbClr val="414042"/>
                </a:solidFill>
                <a:latin typeface="Barlow"/>
                <a:cs typeface="Barlow"/>
              </a:rPr>
              <a:t>i</a:t>
            </a:r>
            <a:r>
              <a:rPr b="0" spc="-45" dirty="0">
                <a:solidFill>
                  <a:srgbClr val="414042"/>
                </a:solidFill>
                <a:latin typeface="Barlow"/>
                <a:cs typeface="Barlow"/>
              </a:rPr>
              <a:t>o</a:t>
            </a:r>
            <a:r>
              <a:rPr b="0" spc="-50" dirty="0">
                <a:solidFill>
                  <a:srgbClr val="414042"/>
                </a:solidFill>
                <a:latin typeface="Barlow"/>
                <a:cs typeface="Barlow"/>
              </a:rPr>
              <a:t>n</a:t>
            </a:r>
            <a:r>
              <a:rPr b="0" spc="-55" dirty="0">
                <a:solidFill>
                  <a:srgbClr val="414042"/>
                </a:solidFill>
                <a:latin typeface="Barlow"/>
                <a:cs typeface="Barlow"/>
              </a:rPr>
              <a:t>a</a:t>
            </a:r>
            <a:r>
              <a:rPr b="0" spc="-40" dirty="0">
                <a:solidFill>
                  <a:srgbClr val="414042"/>
                </a:solidFill>
                <a:latin typeface="Barlow"/>
                <a:cs typeface="Barlow"/>
              </a:rPr>
              <a:t>l</a:t>
            </a:r>
            <a:r>
              <a:rPr b="0" spc="-5" dirty="0">
                <a:solidFill>
                  <a:srgbClr val="414042"/>
                </a:solidFill>
                <a:latin typeface="Barlow"/>
                <a:cs typeface="Barlow"/>
              </a:rPr>
              <a:t>s</a:t>
            </a:r>
            <a:r>
              <a:rPr b="0" spc="-229" dirty="0">
                <a:solidFill>
                  <a:srgbClr val="414042"/>
                </a:solidFill>
                <a:latin typeface="Barlow"/>
                <a:cs typeface="Barlow"/>
              </a:rPr>
              <a:t> </a:t>
            </a:r>
            <a:r>
              <a:rPr b="0" spc="-20" dirty="0">
                <a:solidFill>
                  <a:srgbClr val="414042"/>
                </a:solidFill>
                <a:latin typeface="Barlow"/>
                <a:cs typeface="Barlow"/>
              </a:rPr>
              <a:t>an</a:t>
            </a:r>
            <a:r>
              <a:rPr b="0" spc="5" dirty="0">
                <a:solidFill>
                  <a:srgbClr val="414042"/>
                </a:solidFill>
                <a:latin typeface="Barlow"/>
                <a:cs typeface="Barlow"/>
              </a:rPr>
              <a:t>d</a:t>
            </a:r>
            <a:r>
              <a:rPr b="0" spc="-160" dirty="0">
                <a:solidFill>
                  <a:srgbClr val="414042"/>
                </a:solidFill>
                <a:latin typeface="Barlow"/>
                <a:cs typeface="Barlow"/>
              </a:rPr>
              <a:t> </a:t>
            </a:r>
            <a:r>
              <a:rPr b="0" spc="-40" dirty="0">
                <a:solidFill>
                  <a:srgbClr val="414042"/>
                </a:solidFill>
                <a:latin typeface="Barlow"/>
                <a:cs typeface="Barlow"/>
              </a:rPr>
              <a:t>P</a:t>
            </a:r>
            <a:r>
              <a:rPr b="0" spc="-30" dirty="0">
                <a:solidFill>
                  <a:srgbClr val="414042"/>
                </a:solidFill>
                <a:latin typeface="Barlow"/>
                <a:cs typeface="Barlow"/>
              </a:rPr>
              <a:t>ar</a:t>
            </a:r>
            <a:r>
              <a:rPr b="0" spc="-40" dirty="0">
                <a:solidFill>
                  <a:srgbClr val="414042"/>
                </a:solidFill>
                <a:latin typeface="Barlow"/>
                <a:cs typeface="Barlow"/>
              </a:rPr>
              <a:t>e</a:t>
            </a:r>
            <a:r>
              <a:rPr b="0" spc="-50" dirty="0">
                <a:solidFill>
                  <a:srgbClr val="414042"/>
                </a:solidFill>
                <a:latin typeface="Barlow"/>
                <a:cs typeface="Barlow"/>
              </a:rPr>
              <a:t>n</a:t>
            </a:r>
            <a:r>
              <a:rPr b="0" spc="-30" dirty="0">
                <a:solidFill>
                  <a:srgbClr val="414042"/>
                </a:solidFill>
                <a:latin typeface="Barlow"/>
                <a:cs typeface="Barlow"/>
              </a:rPr>
              <a:t>ts</a:t>
            </a:r>
            <a:endParaRPr dirty="0">
              <a:latin typeface="Barlow"/>
              <a:cs typeface="Barlow"/>
            </a:endParaRPr>
          </a:p>
        </p:txBody>
      </p:sp>
      <p:sp>
        <p:nvSpPr>
          <p:cNvPr id="3" name="object 3"/>
          <p:cNvSpPr txBox="1"/>
          <p:nvPr/>
        </p:nvSpPr>
        <p:spPr>
          <a:xfrm>
            <a:off x="613854" y="1723008"/>
            <a:ext cx="7734300" cy="2375266"/>
          </a:xfrm>
          <a:prstGeom prst="rect">
            <a:avLst/>
          </a:prstGeom>
        </p:spPr>
        <p:txBody>
          <a:bodyPr vert="horz" wrap="square" lIns="0" tIns="12700" rIns="0" bIns="0" rtlCol="0">
            <a:spAutoFit/>
          </a:bodyPr>
          <a:lstStyle/>
          <a:p>
            <a:pPr marL="182880" marR="1282700" indent="-170815">
              <a:lnSpc>
                <a:spcPct val="110000"/>
              </a:lnSpc>
              <a:spcBef>
                <a:spcPts val="100"/>
              </a:spcBef>
              <a:buFont typeface="Arial"/>
              <a:buChar char="•"/>
              <a:tabLst>
                <a:tab pos="183515" algn="l"/>
              </a:tabLst>
            </a:pPr>
            <a:r>
              <a:rPr sz="2000" spc="-5" dirty="0">
                <a:latin typeface="Barlow"/>
                <a:cs typeface="Barlow"/>
              </a:rPr>
              <a:t>There are no </a:t>
            </a:r>
            <a:r>
              <a:rPr sz="2000" dirty="0">
                <a:latin typeface="Barlow"/>
                <a:cs typeface="Barlow"/>
              </a:rPr>
              <a:t>specific caps </a:t>
            </a:r>
            <a:r>
              <a:rPr sz="2000" spc="-5" dirty="0">
                <a:latin typeface="Barlow"/>
                <a:cs typeface="Barlow"/>
              </a:rPr>
              <a:t>on PLUS loan </a:t>
            </a:r>
            <a:r>
              <a:rPr sz="2000" dirty="0">
                <a:latin typeface="Barlow"/>
                <a:cs typeface="Barlow"/>
              </a:rPr>
              <a:t>borrowing and credit is </a:t>
            </a:r>
            <a:r>
              <a:rPr sz="2000" spc="-345" dirty="0">
                <a:latin typeface="Barlow"/>
                <a:cs typeface="Barlow"/>
              </a:rPr>
              <a:t> </a:t>
            </a:r>
            <a:r>
              <a:rPr sz="2000" dirty="0">
                <a:latin typeface="Barlow"/>
                <a:cs typeface="Barlow"/>
              </a:rPr>
              <a:t>considered.</a:t>
            </a:r>
          </a:p>
          <a:p>
            <a:pPr marL="182880" marR="350520" indent="-170815">
              <a:lnSpc>
                <a:spcPct val="110000"/>
              </a:lnSpc>
              <a:spcBef>
                <a:spcPts val="1390"/>
              </a:spcBef>
              <a:buFont typeface="Arial"/>
              <a:buChar char="•"/>
              <a:tabLst>
                <a:tab pos="183515" algn="l"/>
              </a:tabLst>
            </a:pPr>
            <a:r>
              <a:rPr sz="2000" dirty="0">
                <a:latin typeface="Barlow"/>
                <a:cs typeface="Barlow"/>
              </a:rPr>
              <a:t>Maximum </a:t>
            </a:r>
            <a:r>
              <a:rPr sz="2000" spc="-5" dirty="0">
                <a:latin typeface="Barlow"/>
                <a:cs typeface="Barlow"/>
              </a:rPr>
              <a:t>amount </a:t>
            </a:r>
            <a:r>
              <a:rPr sz="2000" spc="5" dirty="0">
                <a:latin typeface="Barlow"/>
                <a:cs typeface="Barlow"/>
              </a:rPr>
              <a:t>is </a:t>
            </a:r>
            <a:r>
              <a:rPr sz="2000" spc="-5" dirty="0">
                <a:latin typeface="Barlow"/>
                <a:cs typeface="Barlow"/>
              </a:rPr>
              <a:t>the school’s cost of </a:t>
            </a:r>
            <a:r>
              <a:rPr sz="2000" spc="-15" dirty="0">
                <a:latin typeface="Barlow"/>
                <a:cs typeface="Barlow"/>
              </a:rPr>
              <a:t>attendance </a:t>
            </a:r>
            <a:r>
              <a:rPr sz="2000" dirty="0">
                <a:latin typeface="Barlow"/>
                <a:cs typeface="Barlow"/>
              </a:rPr>
              <a:t>minus </a:t>
            </a:r>
            <a:r>
              <a:rPr sz="2000" spc="-5" dirty="0">
                <a:latin typeface="Barlow"/>
                <a:cs typeface="Barlow"/>
              </a:rPr>
              <a:t>other </a:t>
            </a:r>
            <a:r>
              <a:rPr sz="2000" dirty="0">
                <a:latin typeface="Barlow"/>
                <a:cs typeface="Barlow"/>
              </a:rPr>
              <a:t>financial </a:t>
            </a:r>
            <a:r>
              <a:rPr sz="2000" spc="-345" dirty="0">
                <a:latin typeface="Barlow"/>
                <a:cs typeface="Barlow"/>
              </a:rPr>
              <a:t> </a:t>
            </a:r>
            <a:r>
              <a:rPr sz="2000" spc="5" dirty="0">
                <a:latin typeface="Barlow"/>
                <a:cs typeface="Barlow"/>
              </a:rPr>
              <a:t>aid</a:t>
            </a:r>
            <a:r>
              <a:rPr sz="2000" spc="20" dirty="0">
                <a:latin typeface="Barlow"/>
                <a:cs typeface="Barlow"/>
              </a:rPr>
              <a:t> </a:t>
            </a:r>
            <a:r>
              <a:rPr sz="2000" spc="-5" dirty="0">
                <a:latin typeface="Barlow"/>
                <a:cs typeface="Barlow"/>
              </a:rPr>
              <a:t>you</a:t>
            </a:r>
            <a:r>
              <a:rPr sz="2000" spc="-45" dirty="0">
                <a:latin typeface="Barlow"/>
                <a:cs typeface="Barlow"/>
              </a:rPr>
              <a:t> </a:t>
            </a:r>
            <a:r>
              <a:rPr sz="2000" dirty="0">
                <a:latin typeface="Barlow"/>
                <a:cs typeface="Barlow"/>
              </a:rPr>
              <a:t>receive,</a:t>
            </a:r>
            <a:r>
              <a:rPr sz="2000" spc="-10" dirty="0">
                <a:latin typeface="Barlow"/>
                <a:cs typeface="Barlow"/>
              </a:rPr>
              <a:t> </a:t>
            </a:r>
            <a:r>
              <a:rPr sz="2000" spc="-5" dirty="0">
                <a:latin typeface="Barlow"/>
                <a:cs typeface="Barlow"/>
              </a:rPr>
              <a:t>or</a:t>
            </a:r>
            <a:r>
              <a:rPr sz="2000" spc="-20" dirty="0">
                <a:latin typeface="Barlow"/>
                <a:cs typeface="Barlow"/>
              </a:rPr>
              <a:t> </a:t>
            </a:r>
            <a:r>
              <a:rPr sz="2000" spc="-5" dirty="0">
                <a:latin typeface="Barlow"/>
                <a:cs typeface="Barlow"/>
              </a:rPr>
              <a:t>your</a:t>
            </a:r>
            <a:r>
              <a:rPr sz="2000" spc="-35" dirty="0">
                <a:latin typeface="Barlow"/>
                <a:cs typeface="Barlow"/>
              </a:rPr>
              <a:t> </a:t>
            </a:r>
            <a:r>
              <a:rPr sz="2000" dirty="0">
                <a:latin typeface="Barlow"/>
                <a:cs typeface="Barlow"/>
              </a:rPr>
              <a:t>child</a:t>
            </a:r>
            <a:r>
              <a:rPr sz="2000" spc="-10" dirty="0">
                <a:latin typeface="Barlow"/>
                <a:cs typeface="Barlow"/>
              </a:rPr>
              <a:t> </a:t>
            </a:r>
            <a:r>
              <a:rPr sz="2000" dirty="0">
                <a:latin typeface="Barlow"/>
                <a:cs typeface="Barlow"/>
              </a:rPr>
              <a:t>receives.</a:t>
            </a:r>
          </a:p>
          <a:p>
            <a:pPr marL="183515" marR="5080" indent="-171450">
              <a:lnSpc>
                <a:spcPct val="111100"/>
              </a:lnSpc>
              <a:spcBef>
                <a:spcPts val="1395"/>
              </a:spcBef>
              <a:buFont typeface="Arial"/>
              <a:buChar char="•"/>
              <a:tabLst>
                <a:tab pos="183515" algn="l"/>
              </a:tabLst>
            </a:pPr>
            <a:r>
              <a:rPr sz="2000" spc="-5" dirty="0">
                <a:latin typeface="Barlow"/>
                <a:cs typeface="Barlow"/>
              </a:rPr>
              <a:t>Cost of </a:t>
            </a:r>
            <a:r>
              <a:rPr sz="2000" dirty="0">
                <a:latin typeface="Barlow"/>
                <a:cs typeface="Barlow"/>
              </a:rPr>
              <a:t>attendance includes tuition and </a:t>
            </a:r>
            <a:r>
              <a:rPr sz="2000" spc="-5" dirty="0">
                <a:latin typeface="Barlow"/>
                <a:cs typeface="Barlow"/>
              </a:rPr>
              <a:t>fees, room </a:t>
            </a:r>
            <a:r>
              <a:rPr sz="2000" dirty="0">
                <a:latin typeface="Barlow"/>
                <a:cs typeface="Barlow"/>
              </a:rPr>
              <a:t>and board, and </a:t>
            </a:r>
            <a:r>
              <a:rPr sz="2000" spc="-5" dirty="0">
                <a:latin typeface="Barlow"/>
                <a:cs typeface="Barlow"/>
              </a:rPr>
              <a:t>books </a:t>
            </a:r>
            <a:r>
              <a:rPr sz="2000" dirty="0">
                <a:latin typeface="Barlow"/>
                <a:cs typeface="Barlow"/>
              </a:rPr>
              <a:t>and </a:t>
            </a:r>
            <a:r>
              <a:rPr sz="2000" spc="-345" dirty="0">
                <a:latin typeface="Barlow"/>
                <a:cs typeface="Barlow"/>
              </a:rPr>
              <a:t> </a:t>
            </a:r>
            <a:r>
              <a:rPr sz="2000" spc="-5" dirty="0">
                <a:latin typeface="Barlow"/>
                <a:cs typeface="Barlow"/>
              </a:rPr>
              <a:t>other</a:t>
            </a:r>
            <a:r>
              <a:rPr sz="2000" spc="-15" dirty="0">
                <a:latin typeface="Barlow"/>
                <a:cs typeface="Barlow"/>
              </a:rPr>
              <a:t> </a:t>
            </a:r>
            <a:r>
              <a:rPr sz="2000" dirty="0">
                <a:latin typeface="Barlow"/>
                <a:cs typeface="Barlow"/>
              </a:rPr>
              <a:t>supplies.</a:t>
            </a:r>
          </a:p>
        </p:txBody>
      </p:sp>
      <p:sp>
        <p:nvSpPr>
          <p:cNvPr id="4" name="object 4"/>
          <p:cNvSpPr/>
          <p:nvPr/>
        </p:nvSpPr>
        <p:spPr>
          <a:xfrm>
            <a:off x="152400" y="4264152"/>
            <a:ext cx="4419600" cy="1191895"/>
          </a:xfrm>
          <a:custGeom>
            <a:avLst/>
            <a:gdLst/>
            <a:ahLst/>
            <a:cxnLst/>
            <a:rect l="l" t="t" r="r" b="b"/>
            <a:pathLst>
              <a:path w="4419600" h="1191895">
                <a:moveTo>
                  <a:pt x="4220972" y="0"/>
                </a:moveTo>
                <a:lnTo>
                  <a:pt x="198627" y="0"/>
                </a:lnTo>
                <a:lnTo>
                  <a:pt x="153085" y="5245"/>
                </a:lnTo>
                <a:lnTo>
                  <a:pt x="111277" y="20180"/>
                </a:lnTo>
                <a:lnTo>
                  <a:pt x="74396" y="43624"/>
                </a:lnTo>
                <a:lnTo>
                  <a:pt x="43637" y="74383"/>
                </a:lnTo>
                <a:lnTo>
                  <a:pt x="20193" y="111264"/>
                </a:lnTo>
                <a:lnTo>
                  <a:pt x="5245" y="153060"/>
                </a:lnTo>
                <a:lnTo>
                  <a:pt x="0" y="198602"/>
                </a:lnTo>
                <a:lnTo>
                  <a:pt x="0" y="993025"/>
                </a:lnTo>
                <a:lnTo>
                  <a:pt x="5245" y="1038555"/>
                </a:lnTo>
                <a:lnTo>
                  <a:pt x="20193" y="1080363"/>
                </a:lnTo>
                <a:lnTo>
                  <a:pt x="43637" y="1117244"/>
                </a:lnTo>
                <a:lnTo>
                  <a:pt x="74396" y="1148003"/>
                </a:lnTo>
                <a:lnTo>
                  <a:pt x="111277" y="1171448"/>
                </a:lnTo>
                <a:lnTo>
                  <a:pt x="153085" y="1186395"/>
                </a:lnTo>
                <a:lnTo>
                  <a:pt x="198627" y="1191641"/>
                </a:lnTo>
                <a:lnTo>
                  <a:pt x="4220972" y="1191641"/>
                </a:lnTo>
                <a:lnTo>
                  <a:pt x="4266514" y="1186395"/>
                </a:lnTo>
                <a:lnTo>
                  <a:pt x="4308322" y="1171448"/>
                </a:lnTo>
                <a:lnTo>
                  <a:pt x="4345203" y="1148003"/>
                </a:lnTo>
                <a:lnTo>
                  <a:pt x="4375962" y="1117244"/>
                </a:lnTo>
                <a:lnTo>
                  <a:pt x="4399407" y="1080363"/>
                </a:lnTo>
                <a:lnTo>
                  <a:pt x="4414354" y="1038555"/>
                </a:lnTo>
                <a:lnTo>
                  <a:pt x="4419600" y="993025"/>
                </a:lnTo>
                <a:lnTo>
                  <a:pt x="4419600" y="198602"/>
                </a:lnTo>
                <a:lnTo>
                  <a:pt x="4414354" y="153060"/>
                </a:lnTo>
                <a:lnTo>
                  <a:pt x="4399407" y="111264"/>
                </a:lnTo>
                <a:lnTo>
                  <a:pt x="4375962" y="74383"/>
                </a:lnTo>
                <a:lnTo>
                  <a:pt x="4345203" y="43624"/>
                </a:lnTo>
                <a:lnTo>
                  <a:pt x="4308322" y="20180"/>
                </a:lnTo>
                <a:lnTo>
                  <a:pt x="4266514" y="5245"/>
                </a:lnTo>
                <a:lnTo>
                  <a:pt x="4220972" y="0"/>
                </a:lnTo>
                <a:close/>
              </a:path>
            </a:pathLst>
          </a:custGeom>
          <a:solidFill>
            <a:srgbClr val="E0EED9"/>
          </a:solidFill>
        </p:spPr>
        <p:txBody>
          <a:bodyPr wrap="square" lIns="0" tIns="0" rIns="0" bIns="0" rtlCol="0"/>
          <a:lstStyle/>
          <a:p>
            <a:endParaRPr/>
          </a:p>
        </p:txBody>
      </p:sp>
      <p:sp>
        <p:nvSpPr>
          <p:cNvPr id="5" name="object 5"/>
          <p:cNvSpPr txBox="1"/>
          <p:nvPr/>
        </p:nvSpPr>
        <p:spPr>
          <a:xfrm>
            <a:off x="261570" y="4352992"/>
            <a:ext cx="3943985" cy="984885"/>
          </a:xfrm>
          <a:prstGeom prst="rect">
            <a:avLst/>
          </a:prstGeom>
        </p:spPr>
        <p:txBody>
          <a:bodyPr vert="horz" wrap="square" lIns="0" tIns="41910" rIns="0" bIns="0" rtlCol="0">
            <a:spAutoFit/>
          </a:bodyPr>
          <a:lstStyle/>
          <a:p>
            <a:pPr marL="12700" marR="5080" indent="635">
              <a:lnSpc>
                <a:spcPts val="1839"/>
              </a:lnSpc>
              <a:spcBef>
                <a:spcPts val="330"/>
              </a:spcBef>
            </a:pPr>
            <a:r>
              <a:rPr sz="1500" spc="10" dirty="0">
                <a:latin typeface="Barlow"/>
                <a:cs typeface="Barlow"/>
              </a:rPr>
              <a:t>T</a:t>
            </a:r>
            <a:r>
              <a:rPr sz="1500" spc="35" dirty="0">
                <a:latin typeface="Barlow"/>
                <a:cs typeface="Barlow"/>
              </a:rPr>
              <a:t>i</a:t>
            </a:r>
            <a:r>
              <a:rPr sz="1500" spc="-15" dirty="0">
                <a:latin typeface="Barlow"/>
                <a:cs typeface="Barlow"/>
              </a:rPr>
              <a:t>p</a:t>
            </a:r>
            <a:r>
              <a:rPr sz="1500" dirty="0">
                <a:latin typeface="Barlow"/>
                <a:cs typeface="Barlow"/>
              </a:rPr>
              <a:t>:</a:t>
            </a:r>
            <a:r>
              <a:rPr sz="1500" spc="-114" dirty="0">
                <a:latin typeface="Barlow"/>
                <a:cs typeface="Barlow"/>
              </a:rPr>
              <a:t> </a:t>
            </a:r>
            <a:r>
              <a:rPr sz="1500" spc="10" dirty="0">
                <a:latin typeface="Barlow"/>
                <a:cs typeface="Barlow"/>
              </a:rPr>
              <a:t>M</a:t>
            </a:r>
            <a:r>
              <a:rPr sz="1500" spc="-10" dirty="0">
                <a:latin typeface="Barlow"/>
                <a:cs typeface="Barlow"/>
              </a:rPr>
              <a:t>a</a:t>
            </a:r>
            <a:r>
              <a:rPr sz="1500" dirty="0">
                <a:latin typeface="Barlow"/>
                <a:cs typeface="Barlow"/>
              </a:rPr>
              <a:t>x</a:t>
            </a:r>
            <a:r>
              <a:rPr sz="1500" spc="-25" dirty="0">
                <a:latin typeface="Barlow"/>
                <a:cs typeface="Barlow"/>
              </a:rPr>
              <a:t> </a:t>
            </a:r>
            <a:r>
              <a:rPr sz="1500" spc="-10" dirty="0">
                <a:latin typeface="Barlow"/>
                <a:cs typeface="Barlow"/>
              </a:rPr>
              <a:t>o</a:t>
            </a:r>
            <a:r>
              <a:rPr sz="1500" spc="-5" dirty="0">
                <a:latin typeface="Barlow"/>
                <a:cs typeface="Barlow"/>
              </a:rPr>
              <a:t>u</a:t>
            </a:r>
            <a:r>
              <a:rPr sz="1500" dirty="0">
                <a:latin typeface="Barlow"/>
                <a:cs typeface="Barlow"/>
              </a:rPr>
              <a:t>t</a:t>
            </a:r>
            <a:r>
              <a:rPr sz="1500" spc="-5" dirty="0">
                <a:latin typeface="Barlow"/>
                <a:cs typeface="Barlow"/>
              </a:rPr>
              <a:t> </a:t>
            </a:r>
            <a:r>
              <a:rPr sz="1500" spc="-10" dirty="0">
                <a:latin typeface="Barlow"/>
                <a:cs typeface="Barlow"/>
              </a:rPr>
              <a:t>f</a:t>
            </a:r>
            <a:r>
              <a:rPr sz="1500" dirty="0">
                <a:latin typeface="Barlow"/>
                <a:cs typeface="Barlow"/>
              </a:rPr>
              <a:t>e</a:t>
            </a:r>
            <a:r>
              <a:rPr sz="1500" spc="10" dirty="0">
                <a:latin typeface="Barlow"/>
                <a:cs typeface="Barlow"/>
              </a:rPr>
              <a:t>d</a:t>
            </a:r>
            <a:r>
              <a:rPr sz="1500" spc="-10" dirty="0">
                <a:latin typeface="Barlow"/>
                <a:cs typeface="Barlow"/>
              </a:rPr>
              <a:t>e</a:t>
            </a:r>
            <a:r>
              <a:rPr sz="1500" dirty="0">
                <a:latin typeface="Barlow"/>
                <a:cs typeface="Barlow"/>
              </a:rPr>
              <a:t>r</a:t>
            </a:r>
            <a:r>
              <a:rPr sz="1500" spc="-20" dirty="0">
                <a:latin typeface="Barlow"/>
                <a:cs typeface="Barlow"/>
              </a:rPr>
              <a:t>a</a:t>
            </a:r>
            <a:r>
              <a:rPr sz="1500" spc="-5" dirty="0">
                <a:latin typeface="Barlow"/>
                <a:cs typeface="Barlow"/>
              </a:rPr>
              <a:t>l</a:t>
            </a:r>
            <a:r>
              <a:rPr sz="1500" spc="-50" dirty="0">
                <a:latin typeface="Barlow"/>
                <a:cs typeface="Barlow"/>
              </a:rPr>
              <a:t> </a:t>
            </a:r>
            <a:r>
              <a:rPr sz="1500" spc="-5" dirty="0">
                <a:latin typeface="Barlow"/>
                <a:cs typeface="Barlow"/>
              </a:rPr>
              <a:t>su</a:t>
            </a:r>
            <a:r>
              <a:rPr sz="1500" spc="10" dirty="0">
                <a:latin typeface="Barlow"/>
                <a:cs typeface="Barlow"/>
              </a:rPr>
              <a:t>b</a:t>
            </a:r>
            <a:r>
              <a:rPr sz="1500" dirty="0">
                <a:latin typeface="Barlow"/>
                <a:cs typeface="Barlow"/>
              </a:rPr>
              <a:t>si</a:t>
            </a:r>
            <a:r>
              <a:rPr sz="1500" spc="10" dirty="0">
                <a:latin typeface="Barlow"/>
                <a:cs typeface="Barlow"/>
              </a:rPr>
              <a:t>di</a:t>
            </a:r>
            <a:r>
              <a:rPr sz="1500" spc="-5" dirty="0">
                <a:latin typeface="Barlow"/>
                <a:cs typeface="Barlow"/>
              </a:rPr>
              <a:t>z</a:t>
            </a:r>
            <a:r>
              <a:rPr sz="1500" dirty="0">
                <a:latin typeface="Barlow"/>
                <a:cs typeface="Barlow"/>
              </a:rPr>
              <a:t>ed</a:t>
            </a:r>
            <a:r>
              <a:rPr sz="1500" spc="-95" dirty="0">
                <a:latin typeface="Barlow"/>
                <a:cs typeface="Barlow"/>
              </a:rPr>
              <a:t> </a:t>
            </a:r>
            <a:r>
              <a:rPr sz="1500" spc="-10" dirty="0">
                <a:latin typeface="Barlow"/>
                <a:cs typeface="Barlow"/>
              </a:rPr>
              <a:t>an</a:t>
            </a:r>
            <a:r>
              <a:rPr sz="1500" spc="5" dirty="0">
                <a:latin typeface="Barlow"/>
                <a:cs typeface="Barlow"/>
              </a:rPr>
              <a:t>d  </a:t>
            </a:r>
            <a:r>
              <a:rPr sz="1500" spc="-5" dirty="0">
                <a:latin typeface="Barlow"/>
                <a:cs typeface="Barlow"/>
              </a:rPr>
              <a:t>unsubsidized</a:t>
            </a:r>
            <a:r>
              <a:rPr sz="1500" spc="-60" dirty="0">
                <a:latin typeface="Barlow"/>
                <a:cs typeface="Barlow"/>
              </a:rPr>
              <a:t> </a:t>
            </a:r>
            <a:r>
              <a:rPr sz="1500" spc="5" dirty="0">
                <a:latin typeface="Barlow"/>
                <a:cs typeface="Barlow"/>
              </a:rPr>
              <a:t>direct</a:t>
            </a:r>
            <a:r>
              <a:rPr sz="1500" spc="-10" dirty="0">
                <a:latin typeface="Barlow"/>
                <a:cs typeface="Barlow"/>
              </a:rPr>
              <a:t> </a:t>
            </a:r>
            <a:r>
              <a:rPr sz="1500" spc="-5" dirty="0">
                <a:latin typeface="Barlow"/>
                <a:cs typeface="Barlow"/>
              </a:rPr>
              <a:t>loan</a:t>
            </a:r>
            <a:r>
              <a:rPr sz="1500" spc="-50" dirty="0">
                <a:latin typeface="Barlow"/>
                <a:cs typeface="Barlow"/>
              </a:rPr>
              <a:t> </a:t>
            </a:r>
            <a:r>
              <a:rPr sz="1500" dirty="0">
                <a:latin typeface="Barlow"/>
                <a:cs typeface="Barlow"/>
              </a:rPr>
              <a:t>borrowing</a:t>
            </a:r>
            <a:r>
              <a:rPr sz="1500" spc="-15" dirty="0">
                <a:latin typeface="Barlow"/>
                <a:cs typeface="Barlow"/>
              </a:rPr>
              <a:t> </a:t>
            </a:r>
            <a:r>
              <a:rPr sz="1500" dirty="0">
                <a:latin typeface="Barlow"/>
                <a:cs typeface="Barlow"/>
              </a:rPr>
              <a:t>before </a:t>
            </a:r>
            <a:r>
              <a:rPr sz="1500" spc="-325" dirty="0">
                <a:latin typeface="Barlow"/>
                <a:cs typeface="Barlow"/>
              </a:rPr>
              <a:t> </a:t>
            </a:r>
            <a:r>
              <a:rPr sz="1500" dirty="0">
                <a:latin typeface="Barlow"/>
                <a:cs typeface="Barlow"/>
              </a:rPr>
              <a:t>tapping PLUS </a:t>
            </a:r>
            <a:r>
              <a:rPr sz="1500" spc="-5" dirty="0">
                <a:latin typeface="Barlow"/>
                <a:cs typeface="Barlow"/>
              </a:rPr>
              <a:t>loans. </a:t>
            </a:r>
            <a:r>
              <a:rPr sz="1500" dirty="0">
                <a:latin typeface="Barlow"/>
                <a:cs typeface="Barlow"/>
              </a:rPr>
              <a:t>PLUS </a:t>
            </a:r>
            <a:r>
              <a:rPr sz="1500" spc="-5" dirty="0">
                <a:latin typeface="Barlow"/>
                <a:cs typeface="Barlow"/>
              </a:rPr>
              <a:t>loans </a:t>
            </a:r>
            <a:r>
              <a:rPr sz="1500" dirty="0">
                <a:latin typeface="Barlow"/>
                <a:cs typeface="Barlow"/>
              </a:rPr>
              <a:t>will have </a:t>
            </a:r>
            <a:r>
              <a:rPr sz="1500" spc="5" dirty="0">
                <a:latin typeface="Barlow"/>
                <a:cs typeface="Barlow"/>
              </a:rPr>
              <a:t> </a:t>
            </a:r>
            <a:r>
              <a:rPr sz="1500" dirty="0">
                <a:latin typeface="Barlow"/>
                <a:cs typeface="Barlow"/>
              </a:rPr>
              <a:t>higher</a:t>
            </a:r>
            <a:r>
              <a:rPr sz="1500" spc="-50" dirty="0">
                <a:latin typeface="Barlow"/>
                <a:cs typeface="Barlow"/>
              </a:rPr>
              <a:t> </a:t>
            </a:r>
            <a:r>
              <a:rPr sz="1500" dirty="0">
                <a:latin typeface="Barlow"/>
                <a:cs typeface="Barlow"/>
              </a:rPr>
              <a:t>interest</a:t>
            </a:r>
            <a:r>
              <a:rPr sz="1500" spc="-50" dirty="0">
                <a:latin typeface="Barlow"/>
                <a:cs typeface="Barlow"/>
              </a:rPr>
              <a:t> </a:t>
            </a:r>
            <a:r>
              <a:rPr sz="1500" spc="-5" dirty="0">
                <a:latin typeface="Barlow"/>
                <a:cs typeface="Barlow"/>
              </a:rPr>
              <a:t>rate.</a:t>
            </a:r>
            <a:r>
              <a:rPr sz="1500" spc="-40" dirty="0">
                <a:latin typeface="Barlow"/>
                <a:cs typeface="Barlow"/>
              </a:rPr>
              <a:t> </a:t>
            </a:r>
            <a:r>
              <a:rPr sz="1500" dirty="0">
                <a:latin typeface="Barlow"/>
                <a:cs typeface="Barlow"/>
              </a:rPr>
              <a:t>Current</a:t>
            </a:r>
            <a:r>
              <a:rPr sz="1500" spc="-45" dirty="0">
                <a:latin typeface="Barlow"/>
                <a:cs typeface="Barlow"/>
              </a:rPr>
              <a:t> </a:t>
            </a:r>
            <a:r>
              <a:rPr sz="1500" spc="-5" dirty="0">
                <a:latin typeface="Barlow"/>
                <a:cs typeface="Barlow"/>
              </a:rPr>
              <a:t>rate</a:t>
            </a:r>
            <a:r>
              <a:rPr sz="1500" spc="-55" dirty="0">
                <a:latin typeface="Barlow"/>
                <a:cs typeface="Barlow"/>
              </a:rPr>
              <a:t> </a:t>
            </a:r>
            <a:r>
              <a:rPr sz="1500" spc="5" dirty="0">
                <a:latin typeface="Barlow"/>
                <a:cs typeface="Barlow"/>
              </a:rPr>
              <a:t>is</a:t>
            </a:r>
            <a:r>
              <a:rPr sz="1500" spc="-20" dirty="0">
                <a:latin typeface="Barlow"/>
                <a:cs typeface="Barlow"/>
              </a:rPr>
              <a:t> </a:t>
            </a:r>
            <a:r>
              <a:rPr lang="en-US" sz="1500" spc="-5" dirty="0">
                <a:latin typeface="Barlow"/>
                <a:cs typeface="Barlow"/>
              </a:rPr>
              <a:t>5.30</a:t>
            </a:r>
            <a:r>
              <a:rPr sz="1500" spc="-5" dirty="0">
                <a:latin typeface="Barlow"/>
                <a:cs typeface="Barlow"/>
              </a:rPr>
              <a:t>%.</a:t>
            </a:r>
            <a:endParaRPr sz="1500" dirty="0">
              <a:latin typeface="Barlow"/>
              <a:cs typeface="Barlow"/>
            </a:endParaRPr>
          </a:p>
        </p:txBody>
      </p:sp>
      <p:sp>
        <p:nvSpPr>
          <p:cNvPr id="6" name="object 6"/>
          <p:cNvSpPr/>
          <p:nvPr/>
        </p:nvSpPr>
        <p:spPr>
          <a:xfrm>
            <a:off x="4648200" y="4285488"/>
            <a:ext cx="4334510" cy="1191895"/>
          </a:xfrm>
          <a:custGeom>
            <a:avLst/>
            <a:gdLst/>
            <a:ahLst/>
            <a:cxnLst/>
            <a:rect l="l" t="t" r="r" b="b"/>
            <a:pathLst>
              <a:path w="4334509" h="1191895">
                <a:moveTo>
                  <a:pt x="4135386" y="0"/>
                </a:moveTo>
                <a:lnTo>
                  <a:pt x="198615" y="0"/>
                </a:lnTo>
                <a:lnTo>
                  <a:pt x="153073" y="5245"/>
                </a:lnTo>
                <a:lnTo>
                  <a:pt x="111264" y="20180"/>
                </a:lnTo>
                <a:lnTo>
                  <a:pt x="74383" y="43624"/>
                </a:lnTo>
                <a:lnTo>
                  <a:pt x="43637" y="74383"/>
                </a:lnTo>
                <a:lnTo>
                  <a:pt x="20192" y="111264"/>
                </a:lnTo>
                <a:lnTo>
                  <a:pt x="5245" y="153060"/>
                </a:lnTo>
                <a:lnTo>
                  <a:pt x="0" y="198602"/>
                </a:lnTo>
                <a:lnTo>
                  <a:pt x="0" y="993038"/>
                </a:lnTo>
                <a:lnTo>
                  <a:pt x="5245" y="1038567"/>
                </a:lnTo>
                <a:lnTo>
                  <a:pt x="20192" y="1080376"/>
                </a:lnTo>
                <a:lnTo>
                  <a:pt x="43637" y="1117244"/>
                </a:lnTo>
                <a:lnTo>
                  <a:pt x="74383" y="1148003"/>
                </a:lnTo>
                <a:lnTo>
                  <a:pt x="111264" y="1171448"/>
                </a:lnTo>
                <a:lnTo>
                  <a:pt x="153073" y="1186395"/>
                </a:lnTo>
                <a:lnTo>
                  <a:pt x="198615" y="1191641"/>
                </a:lnTo>
                <a:lnTo>
                  <a:pt x="4135386" y="1191641"/>
                </a:lnTo>
                <a:lnTo>
                  <a:pt x="4180928" y="1186395"/>
                </a:lnTo>
                <a:lnTo>
                  <a:pt x="4222737" y="1171448"/>
                </a:lnTo>
                <a:lnTo>
                  <a:pt x="4259618" y="1148003"/>
                </a:lnTo>
                <a:lnTo>
                  <a:pt x="4290364" y="1117244"/>
                </a:lnTo>
                <a:lnTo>
                  <a:pt x="4313808" y="1080376"/>
                </a:lnTo>
                <a:lnTo>
                  <a:pt x="4328756" y="1038567"/>
                </a:lnTo>
                <a:lnTo>
                  <a:pt x="4334002" y="993038"/>
                </a:lnTo>
                <a:lnTo>
                  <a:pt x="4334002" y="198602"/>
                </a:lnTo>
                <a:lnTo>
                  <a:pt x="4328756" y="153060"/>
                </a:lnTo>
                <a:lnTo>
                  <a:pt x="4313808" y="111264"/>
                </a:lnTo>
                <a:lnTo>
                  <a:pt x="4290364" y="74383"/>
                </a:lnTo>
                <a:lnTo>
                  <a:pt x="4259618" y="43624"/>
                </a:lnTo>
                <a:lnTo>
                  <a:pt x="4222737" y="20180"/>
                </a:lnTo>
                <a:lnTo>
                  <a:pt x="4180928" y="5245"/>
                </a:lnTo>
                <a:lnTo>
                  <a:pt x="4135386" y="0"/>
                </a:lnTo>
                <a:close/>
              </a:path>
            </a:pathLst>
          </a:custGeom>
          <a:solidFill>
            <a:srgbClr val="F9E3D4"/>
          </a:solidFill>
        </p:spPr>
        <p:txBody>
          <a:bodyPr wrap="square" lIns="0" tIns="0" rIns="0" bIns="0" rtlCol="0"/>
          <a:lstStyle/>
          <a:p>
            <a:endParaRPr/>
          </a:p>
        </p:txBody>
      </p:sp>
      <p:sp>
        <p:nvSpPr>
          <p:cNvPr id="7" name="object 7"/>
          <p:cNvSpPr txBox="1"/>
          <p:nvPr/>
        </p:nvSpPr>
        <p:spPr>
          <a:xfrm>
            <a:off x="4757802" y="4374894"/>
            <a:ext cx="3927475" cy="984885"/>
          </a:xfrm>
          <a:prstGeom prst="rect">
            <a:avLst/>
          </a:prstGeom>
        </p:spPr>
        <p:txBody>
          <a:bodyPr vert="horz" wrap="square" lIns="0" tIns="41910" rIns="0" bIns="0" rtlCol="0">
            <a:spAutoFit/>
          </a:bodyPr>
          <a:lstStyle/>
          <a:p>
            <a:pPr marL="12700" marR="5080">
              <a:lnSpc>
                <a:spcPts val="1839"/>
              </a:lnSpc>
              <a:spcBef>
                <a:spcPts val="330"/>
              </a:spcBef>
            </a:pPr>
            <a:r>
              <a:rPr sz="1500" dirty="0">
                <a:latin typeface="Barlow"/>
                <a:cs typeface="Barlow"/>
              </a:rPr>
              <a:t>Caution: Because </a:t>
            </a:r>
            <a:r>
              <a:rPr sz="1500" spc="-5" dirty="0">
                <a:latin typeface="Barlow"/>
                <a:cs typeface="Barlow"/>
              </a:rPr>
              <a:t>the </a:t>
            </a:r>
            <a:r>
              <a:rPr sz="1500" dirty="0">
                <a:latin typeface="Barlow"/>
                <a:cs typeface="Barlow"/>
              </a:rPr>
              <a:t>limits are </a:t>
            </a:r>
            <a:r>
              <a:rPr sz="1500" spc="5" dirty="0">
                <a:latin typeface="Barlow"/>
                <a:cs typeface="Barlow"/>
              </a:rPr>
              <a:t>high, it is </a:t>
            </a:r>
            <a:r>
              <a:rPr sz="1500" spc="10" dirty="0">
                <a:latin typeface="Barlow"/>
                <a:cs typeface="Barlow"/>
              </a:rPr>
              <a:t> </a:t>
            </a:r>
            <a:r>
              <a:rPr sz="1500" spc="-5" dirty="0">
                <a:latin typeface="Barlow"/>
                <a:cs typeface="Barlow"/>
              </a:rPr>
              <a:t>easy </a:t>
            </a:r>
            <a:r>
              <a:rPr sz="1500" dirty="0">
                <a:latin typeface="Barlow"/>
                <a:cs typeface="Barlow"/>
              </a:rPr>
              <a:t>to borrow </a:t>
            </a:r>
            <a:r>
              <a:rPr sz="1500" spc="-5" dirty="0">
                <a:latin typeface="Barlow"/>
                <a:cs typeface="Barlow"/>
              </a:rPr>
              <a:t>large amounts of Plus </a:t>
            </a:r>
            <a:r>
              <a:rPr sz="1500" dirty="0">
                <a:latin typeface="Barlow"/>
                <a:cs typeface="Barlow"/>
              </a:rPr>
              <a:t> </a:t>
            </a:r>
            <a:r>
              <a:rPr sz="1500" spc="-5" dirty="0">
                <a:latin typeface="Barlow"/>
                <a:cs typeface="Barlow"/>
              </a:rPr>
              <a:t>Loans.</a:t>
            </a:r>
            <a:r>
              <a:rPr sz="1500" spc="-65" dirty="0">
                <a:latin typeface="Barlow"/>
                <a:cs typeface="Barlow"/>
              </a:rPr>
              <a:t> </a:t>
            </a:r>
            <a:r>
              <a:rPr sz="1500" dirty="0">
                <a:latin typeface="Barlow"/>
                <a:cs typeface="Barlow"/>
              </a:rPr>
              <a:t>Know</a:t>
            </a:r>
            <a:r>
              <a:rPr sz="1500" spc="-60" dirty="0">
                <a:latin typeface="Barlow"/>
                <a:cs typeface="Barlow"/>
              </a:rPr>
              <a:t> </a:t>
            </a:r>
            <a:r>
              <a:rPr sz="1500" dirty="0">
                <a:latin typeface="Barlow"/>
                <a:cs typeface="Barlow"/>
              </a:rPr>
              <a:t>what</a:t>
            </a:r>
            <a:r>
              <a:rPr sz="1500" spc="-60" dirty="0">
                <a:latin typeface="Barlow"/>
                <a:cs typeface="Barlow"/>
              </a:rPr>
              <a:t> </a:t>
            </a:r>
            <a:r>
              <a:rPr sz="1500" spc="-5" dirty="0">
                <a:latin typeface="Barlow"/>
                <a:cs typeface="Barlow"/>
              </a:rPr>
              <a:t>your monthly</a:t>
            </a:r>
            <a:r>
              <a:rPr sz="1500" spc="-60" dirty="0">
                <a:latin typeface="Barlow"/>
                <a:cs typeface="Barlow"/>
              </a:rPr>
              <a:t> </a:t>
            </a:r>
            <a:r>
              <a:rPr sz="1500" dirty="0">
                <a:latin typeface="Barlow"/>
                <a:cs typeface="Barlow"/>
              </a:rPr>
              <a:t>payments </a:t>
            </a:r>
            <a:r>
              <a:rPr sz="1500" spc="-325" dirty="0">
                <a:latin typeface="Barlow"/>
                <a:cs typeface="Barlow"/>
              </a:rPr>
              <a:t> </a:t>
            </a:r>
            <a:r>
              <a:rPr sz="1500" dirty="0">
                <a:latin typeface="Barlow"/>
                <a:cs typeface="Barlow"/>
              </a:rPr>
              <a:t>will</a:t>
            </a:r>
            <a:r>
              <a:rPr sz="1500" spc="-30" dirty="0">
                <a:latin typeface="Barlow"/>
                <a:cs typeface="Barlow"/>
              </a:rPr>
              <a:t> </a:t>
            </a:r>
            <a:r>
              <a:rPr sz="1500" spc="5" dirty="0">
                <a:latin typeface="Barlow"/>
                <a:cs typeface="Barlow"/>
              </a:rPr>
              <a:t>be</a:t>
            </a:r>
            <a:r>
              <a:rPr sz="1500" spc="-50" dirty="0">
                <a:latin typeface="Barlow"/>
                <a:cs typeface="Barlow"/>
              </a:rPr>
              <a:t> </a:t>
            </a:r>
            <a:r>
              <a:rPr sz="1500" spc="5" dirty="0">
                <a:latin typeface="Barlow"/>
                <a:cs typeface="Barlow"/>
              </a:rPr>
              <a:t>and</a:t>
            </a:r>
            <a:r>
              <a:rPr sz="1500" spc="-30" dirty="0">
                <a:latin typeface="Barlow"/>
                <a:cs typeface="Barlow"/>
              </a:rPr>
              <a:t> </a:t>
            </a:r>
            <a:r>
              <a:rPr sz="1500" dirty="0">
                <a:latin typeface="Barlow"/>
                <a:cs typeface="Barlow"/>
              </a:rPr>
              <a:t>borrow</a:t>
            </a:r>
            <a:r>
              <a:rPr sz="1500" spc="-70" dirty="0">
                <a:latin typeface="Barlow"/>
                <a:cs typeface="Barlow"/>
              </a:rPr>
              <a:t> </a:t>
            </a:r>
            <a:r>
              <a:rPr sz="1500" dirty="0">
                <a:latin typeface="Barlow"/>
                <a:cs typeface="Barlow"/>
              </a:rPr>
              <a:t>with</a:t>
            </a:r>
            <a:r>
              <a:rPr sz="1500" spc="-20" dirty="0">
                <a:latin typeface="Barlow"/>
                <a:cs typeface="Barlow"/>
              </a:rPr>
              <a:t> </a:t>
            </a:r>
            <a:r>
              <a:rPr sz="1500" dirty="0">
                <a:latin typeface="Barlow"/>
                <a:cs typeface="Barlow"/>
              </a:rPr>
              <a:t>caution.</a:t>
            </a:r>
          </a:p>
        </p:txBody>
      </p:sp>
      <p:sp>
        <p:nvSpPr>
          <p:cNvPr id="8" name="object 8"/>
          <p:cNvSpPr txBox="1"/>
          <p:nvPr/>
        </p:nvSpPr>
        <p:spPr>
          <a:xfrm>
            <a:off x="8474964" y="6408266"/>
            <a:ext cx="204470" cy="193675"/>
          </a:xfrm>
          <a:prstGeom prst="rect">
            <a:avLst/>
          </a:prstGeom>
        </p:spPr>
        <p:txBody>
          <a:bodyPr vert="horz" wrap="square" lIns="0" tIns="12700" rIns="0" bIns="0" rtlCol="0">
            <a:spAutoFit/>
          </a:bodyPr>
          <a:lstStyle/>
          <a:p>
            <a:pPr marL="38100">
              <a:lnSpc>
                <a:spcPct val="100000"/>
              </a:lnSpc>
              <a:spcBef>
                <a:spcPts val="100"/>
              </a:spcBef>
            </a:pPr>
            <a:fld id="{81D60167-4931-47E6-BA6A-407CBD079E47}" type="slidenum">
              <a:rPr sz="1100" spc="5" dirty="0">
                <a:solidFill>
                  <a:srgbClr val="414042"/>
                </a:solidFill>
                <a:latin typeface="Barlow"/>
                <a:cs typeface="Barlow"/>
              </a:rPr>
              <a:t>20</a:t>
            </a:fld>
            <a:endParaRPr sz="1100">
              <a:latin typeface="Barlow"/>
              <a:cs typeface="Barlow"/>
            </a:endParaRPr>
          </a:p>
        </p:txBody>
      </p:sp>
      <p:sp>
        <p:nvSpPr>
          <p:cNvPr id="9" name="object 9"/>
          <p:cNvSpPr txBox="1"/>
          <p:nvPr/>
        </p:nvSpPr>
        <p:spPr>
          <a:xfrm>
            <a:off x="4193032" y="6545172"/>
            <a:ext cx="1611630" cy="177800"/>
          </a:xfrm>
          <a:prstGeom prst="rect">
            <a:avLst/>
          </a:prstGeom>
        </p:spPr>
        <p:txBody>
          <a:bodyPr vert="horz" wrap="square" lIns="0" tIns="0" rIns="0" bIns="0" rtlCol="0">
            <a:spAutoFit/>
          </a:bodyPr>
          <a:lstStyle/>
          <a:p>
            <a:pPr marL="12700">
              <a:lnSpc>
                <a:spcPts val="1240"/>
              </a:lnSpc>
            </a:pPr>
            <a:r>
              <a:rPr sz="1200" spc="-15">
                <a:latin typeface="Calibri"/>
                <a:cs typeface="Calibri"/>
              </a:rPr>
              <a:t>Source:</a:t>
            </a:r>
            <a:r>
              <a:rPr sz="1200" spc="-5">
                <a:latin typeface="Calibri"/>
                <a:cs typeface="Calibri"/>
              </a:rPr>
              <a:t> </a:t>
            </a:r>
            <a:r>
              <a:rPr sz="1200">
                <a:latin typeface="Calibri"/>
                <a:cs typeface="Calibri"/>
              </a:rPr>
              <a:t>34</a:t>
            </a:r>
            <a:r>
              <a:rPr sz="1200" spc="-5">
                <a:latin typeface="Calibri"/>
                <a:cs typeface="Calibri"/>
              </a:rPr>
              <a:t> CFR</a:t>
            </a:r>
            <a:r>
              <a:rPr sz="1200" spc="-35">
                <a:latin typeface="Calibri"/>
                <a:cs typeface="Calibri"/>
              </a:rPr>
              <a:t> </a:t>
            </a:r>
            <a:r>
              <a:rPr sz="1200">
                <a:latin typeface="Calibri"/>
                <a:cs typeface="Calibri"/>
              </a:rPr>
              <a:t>§</a:t>
            </a:r>
            <a:r>
              <a:rPr sz="1200" spc="-25">
                <a:latin typeface="Calibri"/>
                <a:cs typeface="Calibri"/>
              </a:rPr>
              <a:t> </a:t>
            </a:r>
            <a:r>
              <a:rPr sz="1200" spc="-15">
                <a:latin typeface="Calibri"/>
                <a:cs typeface="Calibri"/>
              </a:rPr>
              <a:t>685.203.</a:t>
            </a:r>
            <a:endParaRPr sz="1200">
              <a:latin typeface="Calibri"/>
              <a:cs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694046" y="4018661"/>
            <a:ext cx="4128770" cy="1600200"/>
          </a:xfrm>
          <a:custGeom>
            <a:avLst/>
            <a:gdLst/>
            <a:ahLst/>
            <a:cxnLst/>
            <a:rect l="l" t="t" r="r" b="b"/>
            <a:pathLst>
              <a:path w="4128770" h="1600200">
                <a:moveTo>
                  <a:pt x="3895458" y="0"/>
                </a:moveTo>
                <a:lnTo>
                  <a:pt x="233070" y="0"/>
                </a:lnTo>
                <a:lnTo>
                  <a:pt x="191173" y="4292"/>
                </a:lnTo>
                <a:lnTo>
                  <a:pt x="151739" y="16687"/>
                </a:lnTo>
                <a:lnTo>
                  <a:pt x="115430" y="36410"/>
                </a:lnTo>
                <a:lnTo>
                  <a:pt x="82905" y="62725"/>
                </a:lnTo>
                <a:lnTo>
                  <a:pt x="54813" y="94868"/>
                </a:lnTo>
                <a:lnTo>
                  <a:pt x="31826" y="132092"/>
                </a:lnTo>
                <a:lnTo>
                  <a:pt x="14579" y="173634"/>
                </a:lnTo>
                <a:lnTo>
                  <a:pt x="3759" y="218757"/>
                </a:lnTo>
                <a:lnTo>
                  <a:pt x="0" y="266699"/>
                </a:lnTo>
                <a:lnTo>
                  <a:pt x="0" y="1333487"/>
                </a:lnTo>
                <a:lnTo>
                  <a:pt x="3759" y="1381429"/>
                </a:lnTo>
                <a:lnTo>
                  <a:pt x="14579" y="1426552"/>
                </a:lnTo>
                <a:lnTo>
                  <a:pt x="31826" y="1468107"/>
                </a:lnTo>
                <a:lnTo>
                  <a:pt x="54813" y="1505330"/>
                </a:lnTo>
                <a:lnTo>
                  <a:pt x="82905" y="1537474"/>
                </a:lnTo>
                <a:lnTo>
                  <a:pt x="115430" y="1563789"/>
                </a:lnTo>
                <a:lnTo>
                  <a:pt x="151739" y="1583512"/>
                </a:lnTo>
                <a:lnTo>
                  <a:pt x="191173" y="1595907"/>
                </a:lnTo>
                <a:lnTo>
                  <a:pt x="233070" y="1600199"/>
                </a:lnTo>
                <a:lnTo>
                  <a:pt x="3895458" y="1600199"/>
                </a:lnTo>
                <a:lnTo>
                  <a:pt x="3937355" y="1595907"/>
                </a:lnTo>
                <a:lnTo>
                  <a:pt x="3976776" y="1583512"/>
                </a:lnTo>
                <a:lnTo>
                  <a:pt x="4013085" y="1563789"/>
                </a:lnTo>
                <a:lnTo>
                  <a:pt x="4045610" y="1537474"/>
                </a:lnTo>
                <a:lnTo>
                  <a:pt x="4073702" y="1505330"/>
                </a:lnTo>
                <a:lnTo>
                  <a:pt x="4096702" y="1468107"/>
                </a:lnTo>
                <a:lnTo>
                  <a:pt x="4113936" y="1426552"/>
                </a:lnTo>
                <a:lnTo>
                  <a:pt x="4124769" y="1381429"/>
                </a:lnTo>
                <a:lnTo>
                  <a:pt x="4128516" y="1333487"/>
                </a:lnTo>
                <a:lnTo>
                  <a:pt x="4128516" y="266699"/>
                </a:lnTo>
                <a:lnTo>
                  <a:pt x="4124769" y="218757"/>
                </a:lnTo>
                <a:lnTo>
                  <a:pt x="4113936" y="173634"/>
                </a:lnTo>
                <a:lnTo>
                  <a:pt x="4096702" y="132092"/>
                </a:lnTo>
                <a:lnTo>
                  <a:pt x="4073702" y="94868"/>
                </a:lnTo>
                <a:lnTo>
                  <a:pt x="4045610" y="62725"/>
                </a:lnTo>
                <a:lnTo>
                  <a:pt x="4013085" y="36410"/>
                </a:lnTo>
                <a:lnTo>
                  <a:pt x="3976776" y="16687"/>
                </a:lnTo>
                <a:lnTo>
                  <a:pt x="3937355" y="4292"/>
                </a:lnTo>
                <a:lnTo>
                  <a:pt x="3895458" y="0"/>
                </a:lnTo>
                <a:close/>
              </a:path>
            </a:pathLst>
          </a:custGeom>
          <a:solidFill>
            <a:srgbClr val="E0EED9"/>
          </a:solidFill>
        </p:spPr>
        <p:txBody>
          <a:bodyPr wrap="square" lIns="0" tIns="0" rIns="0" bIns="0" rtlCol="0"/>
          <a:lstStyle/>
          <a:p>
            <a:endParaRPr/>
          </a:p>
        </p:txBody>
      </p:sp>
      <p:sp>
        <p:nvSpPr>
          <p:cNvPr id="3" name="object 3"/>
          <p:cNvSpPr txBox="1">
            <a:spLocks noGrp="1"/>
          </p:cNvSpPr>
          <p:nvPr>
            <p:ph type="title"/>
          </p:nvPr>
        </p:nvSpPr>
        <p:spPr>
          <a:xfrm>
            <a:off x="611631" y="957033"/>
            <a:ext cx="2453640" cy="474489"/>
          </a:xfrm>
          <a:prstGeom prst="rect">
            <a:avLst/>
          </a:prstGeom>
        </p:spPr>
        <p:txBody>
          <a:bodyPr vert="horz" wrap="square" lIns="0" tIns="12700" rIns="0" bIns="0" rtlCol="0">
            <a:spAutoFit/>
          </a:bodyPr>
          <a:lstStyle/>
          <a:p>
            <a:pPr marL="12700">
              <a:lnSpc>
                <a:spcPct val="100000"/>
              </a:lnSpc>
              <a:spcBef>
                <a:spcPts val="100"/>
              </a:spcBef>
            </a:pPr>
            <a:r>
              <a:rPr b="0" spc="-35" dirty="0">
                <a:solidFill>
                  <a:srgbClr val="414042"/>
                </a:solidFill>
                <a:latin typeface="Barlow"/>
                <a:cs typeface="Barlow"/>
              </a:rPr>
              <a:t>P</a:t>
            </a:r>
            <a:r>
              <a:rPr b="0" spc="-30" dirty="0">
                <a:solidFill>
                  <a:srgbClr val="414042"/>
                </a:solidFill>
                <a:latin typeface="Barlow"/>
                <a:cs typeface="Barlow"/>
              </a:rPr>
              <a:t>r</a:t>
            </a:r>
            <a:r>
              <a:rPr b="0" spc="15" dirty="0">
                <a:solidFill>
                  <a:srgbClr val="414042"/>
                </a:solidFill>
                <a:latin typeface="Barlow"/>
                <a:cs typeface="Barlow"/>
              </a:rPr>
              <a:t>i</a:t>
            </a:r>
            <a:r>
              <a:rPr b="0" spc="-35" dirty="0">
                <a:solidFill>
                  <a:srgbClr val="414042"/>
                </a:solidFill>
                <a:latin typeface="Barlow"/>
                <a:cs typeface="Barlow"/>
              </a:rPr>
              <a:t>v</a:t>
            </a:r>
            <a:r>
              <a:rPr b="0" spc="-30" dirty="0">
                <a:solidFill>
                  <a:srgbClr val="414042"/>
                </a:solidFill>
                <a:latin typeface="Barlow"/>
                <a:cs typeface="Barlow"/>
              </a:rPr>
              <a:t>at</a:t>
            </a:r>
            <a:r>
              <a:rPr b="0" spc="-5" dirty="0">
                <a:solidFill>
                  <a:srgbClr val="414042"/>
                </a:solidFill>
                <a:latin typeface="Barlow"/>
                <a:cs typeface="Barlow"/>
              </a:rPr>
              <a:t>e</a:t>
            </a:r>
            <a:r>
              <a:rPr b="0" spc="-225" dirty="0">
                <a:solidFill>
                  <a:srgbClr val="414042"/>
                </a:solidFill>
                <a:latin typeface="Barlow"/>
                <a:cs typeface="Barlow"/>
              </a:rPr>
              <a:t> </a:t>
            </a:r>
            <a:r>
              <a:rPr b="0" spc="-35" dirty="0">
                <a:solidFill>
                  <a:srgbClr val="414042"/>
                </a:solidFill>
                <a:latin typeface="Barlow"/>
                <a:cs typeface="Barlow"/>
              </a:rPr>
              <a:t>L</a:t>
            </a:r>
            <a:r>
              <a:rPr b="0" spc="-30" dirty="0">
                <a:solidFill>
                  <a:srgbClr val="414042"/>
                </a:solidFill>
                <a:latin typeface="Barlow"/>
                <a:cs typeface="Barlow"/>
              </a:rPr>
              <a:t>o</a:t>
            </a:r>
            <a:r>
              <a:rPr b="0" spc="-20" dirty="0">
                <a:solidFill>
                  <a:srgbClr val="414042"/>
                </a:solidFill>
                <a:latin typeface="Barlow"/>
                <a:cs typeface="Barlow"/>
              </a:rPr>
              <a:t>a</a:t>
            </a:r>
            <a:r>
              <a:rPr b="0" spc="-30" dirty="0">
                <a:solidFill>
                  <a:srgbClr val="414042"/>
                </a:solidFill>
                <a:latin typeface="Barlow"/>
                <a:cs typeface="Barlow"/>
              </a:rPr>
              <a:t>n</a:t>
            </a:r>
            <a:r>
              <a:rPr b="0" spc="-5" dirty="0">
                <a:solidFill>
                  <a:srgbClr val="414042"/>
                </a:solidFill>
                <a:latin typeface="Barlow"/>
                <a:cs typeface="Barlow"/>
              </a:rPr>
              <a:t>s</a:t>
            </a:r>
            <a:endParaRPr dirty="0">
              <a:latin typeface="Barlow"/>
              <a:cs typeface="Barlow"/>
            </a:endParaRPr>
          </a:p>
        </p:txBody>
      </p:sp>
      <p:sp>
        <p:nvSpPr>
          <p:cNvPr id="4" name="object 4"/>
          <p:cNvSpPr/>
          <p:nvPr/>
        </p:nvSpPr>
        <p:spPr>
          <a:xfrm>
            <a:off x="611631" y="4018660"/>
            <a:ext cx="3971290" cy="1600199"/>
          </a:xfrm>
          <a:custGeom>
            <a:avLst/>
            <a:gdLst/>
            <a:ahLst/>
            <a:cxnLst/>
            <a:rect l="l" t="t" r="r" b="b"/>
            <a:pathLst>
              <a:path w="3971290" h="1195070">
                <a:moveTo>
                  <a:pt x="3806812" y="0"/>
                </a:moveTo>
                <a:lnTo>
                  <a:pt x="164426" y="0"/>
                </a:lnTo>
                <a:lnTo>
                  <a:pt x="126720" y="5257"/>
                </a:lnTo>
                <a:lnTo>
                  <a:pt x="61582" y="43738"/>
                </a:lnTo>
                <a:lnTo>
                  <a:pt x="36118" y="74574"/>
                </a:lnTo>
                <a:lnTo>
                  <a:pt x="16713" y="111531"/>
                </a:lnTo>
                <a:lnTo>
                  <a:pt x="4343" y="153441"/>
                </a:lnTo>
                <a:lnTo>
                  <a:pt x="0" y="199097"/>
                </a:lnTo>
                <a:lnTo>
                  <a:pt x="0" y="995464"/>
                </a:lnTo>
                <a:lnTo>
                  <a:pt x="4343" y="1041120"/>
                </a:lnTo>
                <a:lnTo>
                  <a:pt x="16713" y="1083030"/>
                </a:lnTo>
                <a:lnTo>
                  <a:pt x="36118" y="1119987"/>
                </a:lnTo>
                <a:lnTo>
                  <a:pt x="61582" y="1150823"/>
                </a:lnTo>
                <a:lnTo>
                  <a:pt x="92113" y="1174330"/>
                </a:lnTo>
                <a:lnTo>
                  <a:pt x="164426" y="1194562"/>
                </a:lnTo>
                <a:lnTo>
                  <a:pt x="3806812" y="1194562"/>
                </a:lnTo>
                <a:lnTo>
                  <a:pt x="3879126" y="1174330"/>
                </a:lnTo>
                <a:lnTo>
                  <a:pt x="3909644" y="1150823"/>
                </a:lnTo>
                <a:lnTo>
                  <a:pt x="3935107" y="1119987"/>
                </a:lnTo>
                <a:lnTo>
                  <a:pt x="3954513" y="1083030"/>
                </a:lnTo>
                <a:lnTo>
                  <a:pt x="3966883" y="1041120"/>
                </a:lnTo>
                <a:lnTo>
                  <a:pt x="3971226" y="995464"/>
                </a:lnTo>
                <a:lnTo>
                  <a:pt x="3971226" y="199097"/>
                </a:lnTo>
                <a:lnTo>
                  <a:pt x="3966883" y="153441"/>
                </a:lnTo>
                <a:lnTo>
                  <a:pt x="3954513" y="111531"/>
                </a:lnTo>
                <a:lnTo>
                  <a:pt x="3935107" y="74574"/>
                </a:lnTo>
                <a:lnTo>
                  <a:pt x="3909644" y="43738"/>
                </a:lnTo>
                <a:lnTo>
                  <a:pt x="3879126" y="20231"/>
                </a:lnTo>
                <a:lnTo>
                  <a:pt x="3806812" y="0"/>
                </a:lnTo>
                <a:close/>
              </a:path>
            </a:pathLst>
          </a:custGeom>
          <a:solidFill>
            <a:srgbClr val="F9E3D4"/>
          </a:solidFill>
        </p:spPr>
        <p:txBody>
          <a:bodyPr wrap="square" lIns="0" tIns="0" rIns="0" bIns="0" rtlCol="0"/>
          <a:lstStyle/>
          <a:p>
            <a:endParaRPr/>
          </a:p>
        </p:txBody>
      </p:sp>
      <p:sp>
        <p:nvSpPr>
          <p:cNvPr id="5" name="object 5"/>
          <p:cNvSpPr txBox="1"/>
          <p:nvPr/>
        </p:nvSpPr>
        <p:spPr>
          <a:xfrm>
            <a:off x="611631" y="1863267"/>
            <a:ext cx="7172959" cy="1962076"/>
          </a:xfrm>
          <a:prstGeom prst="rect">
            <a:avLst/>
          </a:prstGeom>
        </p:spPr>
        <p:txBody>
          <a:bodyPr vert="horz" wrap="square" lIns="0" tIns="12700" rIns="0" bIns="0" rtlCol="0">
            <a:spAutoFit/>
          </a:bodyPr>
          <a:lstStyle/>
          <a:p>
            <a:pPr marL="182880" indent="-170815">
              <a:lnSpc>
                <a:spcPct val="100000"/>
              </a:lnSpc>
              <a:spcBef>
                <a:spcPts val="100"/>
              </a:spcBef>
              <a:buFont typeface="Arial"/>
              <a:buChar char="•"/>
              <a:tabLst>
                <a:tab pos="183515" algn="l"/>
              </a:tabLst>
            </a:pPr>
            <a:r>
              <a:rPr sz="2000" dirty="0">
                <a:latin typeface="Barlow"/>
                <a:cs typeface="Barlow"/>
              </a:rPr>
              <a:t>Limits</a:t>
            </a:r>
            <a:r>
              <a:rPr sz="2000" spc="-15" dirty="0">
                <a:latin typeface="Barlow"/>
                <a:cs typeface="Barlow"/>
              </a:rPr>
              <a:t> </a:t>
            </a:r>
            <a:r>
              <a:rPr sz="2000" spc="-5" dirty="0">
                <a:latin typeface="Barlow"/>
                <a:cs typeface="Barlow"/>
              </a:rPr>
              <a:t>vary</a:t>
            </a:r>
            <a:r>
              <a:rPr sz="2000" spc="-30" dirty="0">
                <a:latin typeface="Barlow"/>
                <a:cs typeface="Barlow"/>
              </a:rPr>
              <a:t> </a:t>
            </a:r>
            <a:r>
              <a:rPr sz="2000" dirty="0">
                <a:latin typeface="Barlow"/>
                <a:cs typeface="Barlow"/>
              </a:rPr>
              <a:t>by lender.</a:t>
            </a:r>
            <a:r>
              <a:rPr sz="2000" spc="-10" dirty="0">
                <a:latin typeface="Barlow"/>
                <a:cs typeface="Barlow"/>
              </a:rPr>
              <a:t> </a:t>
            </a:r>
            <a:r>
              <a:rPr sz="2000" dirty="0">
                <a:latin typeface="Barlow"/>
                <a:cs typeface="Barlow"/>
              </a:rPr>
              <a:t>Typically,</a:t>
            </a:r>
            <a:r>
              <a:rPr sz="2000" spc="-50" dirty="0">
                <a:latin typeface="Barlow"/>
                <a:cs typeface="Barlow"/>
              </a:rPr>
              <a:t> </a:t>
            </a:r>
            <a:r>
              <a:rPr sz="2000" spc="5" dirty="0">
                <a:latin typeface="Barlow"/>
                <a:cs typeface="Barlow"/>
              </a:rPr>
              <a:t>it </a:t>
            </a:r>
            <a:r>
              <a:rPr sz="2000" dirty="0">
                <a:latin typeface="Barlow"/>
                <a:cs typeface="Barlow"/>
              </a:rPr>
              <a:t>can’t</a:t>
            </a:r>
            <a:r>
              <a:rPr sz="2000" spc="-5" dirty="0">
                <a:latin typeface="Barlow"/>
                <a:cs typeface="Barlow"/>
              </a:rPr>
              <a:t> </a:t>
            </a:r>
            <a:r>
              <a:rPr sz="2000" dirty="0">
                <a:latin typeface="Barlow"/>
                <a:cs typeface="Barlow"/>
              </a:rPr>
              <a:t>exceed </a:t>
            </a:r>
            <a:r>
              <a:rPr sz="2000" spc="-5" dirty="0">
                <a:latin typeface="Barlow"/>
                <a:cs typeface="Barlow"/>
              </a:rPr>
              <a:t>the</a:t>
            </a:r>
            <a:r>
              <a:rPr sz="2000" spc="15" dirty="0">
                <a:latin typeface="Barlow"/>
                <a:cs typeface="Barlow"/>
              </a:rPr>
              <a:t> </a:t>
            </a:r>
            <a:r>
              <a:rPr sz="2000" spc="-5" dirty="0">
                <a:latin typeface="Barlow"/>
                <a:cs typeface="Barlow"/>
              </a:rPr>
              <a:t>cost</a:t>
            </a:r>
            <a:r>
              <a:rPr sz="2000" spc="-130" dirty="0">
                <a:latin typeface="Barlow"/>
                <a:cs typeface="Barlow"/>
              </a:rPr>
              <a:t> </a:t>
            </a:r>
            <a:r>
              <a:rPr sz="2000" spc="-5" dirty="0">
                <a:latin typeface="Barlow"/>
                <a:cs typeface="Barlow"/>
              </a:rPr>
              <a:t>of</a:t>
            </a:r>
            <a:r>
              <a:rPr sz="2000" spc="10" dirty="0">
                <a:latin typeface="Barlow"/>
                <a:cs typeface="Barlow"/>
              </a:rPr>
              <a:t> </a:t>
            </a:r>
            <a:r>
              <a:rPr sz="2000" spc="-15" dirty="0">
                <a:latin typeface="Barlow"/>
                <a:cs typeface="Barlow"/>
              </a:rPr>
              <a:t>attendance.</a:t>
            </a:r>
            <a:endParaRPr sz="2000" dirty="0">
              <a:latin typeface="Barlow"/>
              <a:cs typeface="Barlow"/>
            </a:endParaRPr>
          </a:p>
          <a:p>
            <a:pPr marL="182880" indent="-170815">
              <a:lnSpc>
                <a:spcPct val="100000"/>
              </a:lnSpc>
              <a:spcBef>
                <a:spcPts val="1605"/>
              </a:spcBef>
              <a:buFont typeface="Arial"/>
              <a:buChar char="•"/>
              <a:tabLst>
                <a:tab pos="183515" algn="l"/>
              </a:tabLst>
            </a:pPr>
            <a:r>
              <a:rPr sz="2000" dirty="0">
                <a:latin typeface="Barlow"/>
                <a:cs typeface="Barlow"/>
              </a:rPr>
              <a:t>Credit </a:t>
            </a:r>
            <a:r>
              <a:rPr sz="2000" spc="-10" dirty="0">
                <a:latin typeface="Barlow"/>
                <a:cs typeface="Barlow"/>
              </a:rPr>
              <a:t>will</a:t>
            </a:r>
            <a:r>
              <a:rPr sz="2000" spc="-15" dirty="0">
                <a:latin typeface="Barlow"/>
                <a:cs typeface="Barlow"/>
              </a:rPr>
              <a:t> </a:t>
            </a:r>
            <a:r>
              <a:rPr sz="2000" dirty="0">
                <a:latin typeface="Barlow"/>
                <a:cs typeface="Barlow"/>
              </a:rPr>
              <a:t>be</a:t>
            </a:r>
            <a:r>
              <a:rPr sz="2000" spc="25" dirty="0">
                <a:latin typeface="Barlow"/>
                <a:cs typeface="Barlow"/>
              </a:rPr>
              <a:t> </a:t>
            </a:r>
            <a:r>
              <a:rPr sz="2000" dirty="0">
                <a:latin typeface="Barlow"/>
                <a:cs typeface="Barlow"/>
              </a:rPr>
              <a:t>considered,</a:t>
            </a:r>
            <a:r>
              <a:rPr sz="2000" spc="-10" dirty="0">
                <a:latin typeface="Barlow"/>
                <a:cs typeface="Barlow"/>
              </a:rPr>
              <a:t> </a:t>
            </a:r>
            <a:r>
              <a:rPr sz="2000" dirty="0">
                <a:latin typeface="Barlow"/>
                <a:cs typeface="Barlow"/>
              </a:rPr>
              <a:t>which</a:t>
            </a:r>
            <a:r>
              <a:rPr sz="2000" spc="5" dirty="0">
                <a:latin typeface="Barlow"/>
                <a:cs typeface="Barlow"/>
              </a:rPr>
              <a:t> </a:t>
            </a:r>
            <a:r>
              <a:rPr sz="2000" spc="-5" dirty="0">
                <a:latin typeface="Barlow"/>
                <a:cs typeface="Barlow"/>
              </a:rPr>
              <a:t>means</a:t>
            </a:r>
            <a:r>
              <a:rPr sz="2000" spc="15" dirty="0">
                <a:latin typeface="Barlow"/>
                <a:cs typeface="Barlow"/>
              </a:rPr>
              <a:t> </a:t>
            </a:r>
            <a:r>
              <a:rPr sz="2000" spc="5" dirty="0">
                <a:latin typeface="Barlow"/>
                <a:cs typeface="Barlow"/>
              </a:rPr>
              <a:t>it</a:t>
            </a:r>
            <a:r>
              <a:rPr sz="2000" spc="-20" dirty="0">
                <a:latin typeface="Barlow"/>
                <a:cs typeface="Barlow"/>
              </a:rPr>
              <a:t> </a:t>
            </a:r>
            <a:r>
              <a:rPr sz="2000" spc="-10" dirty="0">
                <a:latin typeface="Barlow"/>
                <a:cs typeface="Barlow"/>
              </a:rPr>
              <a:t>will</a:t>
            </a:r>
            <a:r>
              <a:rPr sz="2000" spc="30" dirty="0">
                <a:latin typeface="Barlow"/>
                <a:cs typeface="Barlow"/>
              </a:rPr>
              <a:t> </a:t>
            </a:r>
            <a:r>
              <a:rPr sz="2000" dirty="0">
                <a:latin typeface="Barlow"/>
                <a:cs typeface="Barlow"/>
              </a:rPr>
              <a:t>likely</a:t>
            </a:r>
            <a:r>
              <a:rPr sz="2000" spc="-10" dirty="0">
                <a:latin typeface="Barlow"/>
                <a:cs typeface="Barlow"/>
              </a:rPr>
              <a:t> </a:t>
            </a:r>
            <a:r>
              <a:rPr sz="2000" dirty="0">
                <a:latin typeface="Barlow"/>
                <a:cs typeface="Barlow"/>
              </a:rPr>
              <a:t>require</a:t>
            </a:r>
            <a:r>
              <a:rPr sz="2000" spc="-40" dirty="0">
                <a:latin typeface="Barlow"/>
                <a:cs typeface="Barlow"/>
              </a:rPr>
              <a:t> </a:t>
            </a:r>
            <a:r>
              <a:rPr sz="2000" dirty="0">
                <a:latin typeface="Barlow"/>
                <a:cs typeface="Barlow"/>
              </a:rPr>
              <a:t>a</a:t>
            </a:r>
            <a:r>
              <a:rPr sz="2000" spc="30" dirty="0">
                <a:latin typeface="Barlow"/>
                <a:cs typeface="Barlow"/>
              </a:rPr>
              <a:t> </a:t>
            </a:r>
            <a:r>
              <a:rPr sz="2000" spc="-5" dirty="0">
                <a:latin typeface="Barlow"/>
                <a:cs typeface="Barlow"/>
              </a:rPr>
              <a:t>co-</a:t>
            </a:r>
            <a:r>
              <a:rPr sz="2000" spc="15" dirty="0">
                <a:latin typeface="Barlow"/>
                <a:cs typeface="Barlow"/>
              </a:rPr>
              <a:t> </a:t>
            </a:r>
            <a:r>
              <a:rPr sz="2000" dirty="0">
                <a:latin typeface="Barlow"/>
                <a:cs typeface="Barlow"/>
              </a:rPr>
              <a:t>signer.</a:t>
            </a:r>
          </a:p>
          <a:p>
            <a:pPr marL="182880" indent="-170815">
              <a:lnSpc>
                <a:spcPct val="100000"/>
              </a:lnSpc>
              <a:spcBef>
                <a:spcPts val="1620"/>
              </a:spcBef>
              <a:buFont typeface="Arial"/>
              <a:buChar char="•"/>
              <a:tabLst>
                <a:tab pos="183515" algn="l"/>
              </a:tabLst>
            </a:pPr>
            <a:r>
              <a:rPr sz="2000" spc="-5" dirty="0">
                <a:latin typeface="Barlow"/>
                <a:cs typeface="Barlow"/>
              </a:rPr>
              <a:t>Interest</a:t>
            </a:r>
            <a:r>
              <a:rPr sz="2000" spc="-50" dirty="0">
                <a:latin typeface="Barlow"/>
                <a:cs typeface="Barlow"/>
              </a:rPr>
              <a:t> </a:t>
            </a:r>
            <a:r>
              <a:rPr sz="2000" dirty="0">
                <a:latin typeface="Barlow"/>
                <a:cs typeface="Barlow"/>
              </a:rPr>
              <a:t>rates</a:t>
            </a:r>
            <a:r>
              <a:rPr sz="2000" spc="-55" dirty="0">
                <a:latin typeface="Barlow"/>
                <a:cs typeface="Barlow"/>
              </a:rPr>
              <a:t> </a:t>
            </a:r>
            <a:r>
              <a:rPr sz="2000" dirty="0">
                <a:latin typeface="Barlow"/>
                <a:cs typeface="Barlow"/>
              </a:rPr>
              <a:t>will</a:t>
            </a:r>
            <a:r>
              <a:rPr sz="2000" spc="-25" dirty="0">
                <a:latin typeface="Barlow"/>
                <a:cs typeface="Barlow"/>
              </a:rPr>
              <a:t> </a:t>
            </a:r>
            <a:r>
              <a:rPr sz="2000" dirty="0">
                <a:latin typeface="Barlow"/>
                <a:cs typeface="Barlow"/>
              </a:rPr>
              <a:t>be</a:t>
            </a:r>
            <a:r>
              <a:rPr sz="2000" spc="-20" dirty="0">
                <a:latin typeface="Barlow"/>
                <a:cs typeface="Barlow"/>
              </a:rPr>
              <a:t> </a:t>
            </a:r>
            <a:r>
              <a:rPr sz="2000" dirty="0">
                <a:latin typeface="Barlow"/>
                <a:cs typeface="Barlow"/>
              </a:rPr>
              <a:t>higher.</a:t>
            </a:r>
          </a:p>
        </p:txBody>
      </p:sp>
      <p:grpSp>
        <p:nvGrpSpPr>
          <p:cNvPr id="6" name="object 6"/>
          <p:cNvGrpSpPr/>
          <p:nvPr/>
        </p:nvGrpSpPr>
        <p:grpSpPr>
          <a:xfrm>
            <a:off x="6765032" y="243845"/>
            <a:ext cx="1343660" cy="1001394"/>
            <a:chOff x="6765032" y="243845"/>
            <a:chExt cx="1343660" cy="1001394"/>
          </a:xfrm>
        </p:grpSpPr>
        <p:sp>
          <p:nvSpPr>
            <p:cNvPr id="7" name="object 7"/>
            <p:cNvSpPr/>
            <p:nvPr/>
          </p:nvSpPr>
          <p:spPr>
            <a:xfrm>
              <a:off x="6765023" y="243852"/>
              <a:ext cx="1343660" cy="1001394"/>
            </a:xfrm>
            <a:custGeom>
              <a:avLst/>
              <a:gdLst/>
              <a:ahLst/>
              <a:cxnLst/>
              <a:rect l="l" t="t" r="r" b="b"/>
              <a:pathLst>
                <a:path w="1343659" h="1001394">
                  <a:moveTo>
                    <a:pt x="1342821" y="344690"/>
                  </a:moveTo>
                  <a:lnTo>
                    <a:pt x="1285646" y="316217"/>
                  </a:lnTo>
                  <a:lnTo>
                    <a:pt x="1252753" y="320573"/>
                  </a:lnTo>
                  <a:lnTo>
                    <a:pt x="1219847" y="330263"/>
                  </a:lnTo>
                  <a:lnTo>
                    <a:pt x="1188732" y="344690"/>
                  </a:lnTo>
                  <a:lnTo>
                    <a:pt x="1342821" y="344690"/>
                  </a:lnTo>
                  <a:close/>
                </a:path>
                <a:path w="1343659" h="1001394">
                  <a:moveTo>
                    <a:pt x="1343634" y="354190"/>
                  </a:moveTo>
                  <a:lnTo>
                    <a:pt x="1342821" y="344703"/>
                  </a:lnTo>
                  <a:lnTo>
                    <a:pt x="1188732" y="344703"/>
                  </a:lnTo>
                  <a:lnTo>
                    <a:pt x="1158278" y="340398"/>
                  </a:lnTo>
                  <a:lnTo>
                    <a:pt x="1122934" y="339953"/>
                  </a:lnTo>
                  <a:lnTo>
                    <a:pt x="1084922" y="344258"/>
                  </a:lnTo>
                  <a:lnTo>
                    <a:pt x="1046467" y="354190"/>
                  </a:lnTo>
                  <a:lnTo>
                    <a:pt x="1025207" y="310972"/>
                  </a:lnTo>
                  <a:lnTo>
                    <a:pt x="998918" y="270065"/>
                  </a:lnTo>
                  <a:lnTo>
                    <a:pt x="968095" y="231762"/>
                  </a:lnTo>
                  <a:lnTo>
                    <a:pt x="933234" y="196316"/>
                  </a:lnTo>
                  <a:lnTo>
                    <a:pt x="894842" y="164007"/>
                  </a:lnTo>
                  <a:lnTo>
                    <a:pt x="853414" y="135128"/>
                  </a:lnTo>
                  <a:lnTo>
                    <a:pt x="813396" y="112191"/>
                  </a:lnTo>
                  <a:lnTo>
                    <a:pt x="774471" y="93802"/>
                  </a:lnTo>
                  <a:lnTo>
                    <a:pt x="774471" y="183781"/>
                  </a:lnTo>
                  <a:lnTo>
                    <a:pt x="771410" y="196011"/>
                  </a:lnTo>
                  <a:lnTo>
                    <a:pt x="766521" y="203657"/>
                  </a:lnTo>
                  <a:lnTo>
                    <a:pt x="759561" y="209664"/>
                  </a:lnTo>
                  <a:lnTo>
                    <a:pt x="751408" y="213588"/>
                  </a:lnTo>
                  <a:lnTo>
                    <a:pt x="742950" y="214998"/>
                  </a:lnTo>
                  <a:lnTo>
                    <a:pt x="738212" y="214998"/>
                  </a:lnTo>
                  <a:lnTo>
                    <a:pt x="733475" y="213423"/>
                  </a:lnTo>
                  <a:lnTo>
                    <a:pt x="730313" y="211836"/>
                  </a:lnTo>
                  <a:lnTo>
                    <a:pt x="691603" y="196151"/>
                  </a:lnTo>
                  <a:lnTo>
                    <a:pt x="667042" y="189103"/>
                  </a:lnTo>
                  <a:lnTo>
                    <a:pt x="651865" y="184746"/>
                  </a:lnTo>
                  <a:lnTo>
                    <a:pt x="611835" y="177812"/>
                  </a:lnTo>
                  <a:lnTo>
                    <a:pt x="572236" y="175463"/>
                  </a:lnTo>
                  <a:lnTo>
                    <a:pt x="549719" y="176326"/>
                  </a:lnTo>
                  <a:lnTo>
                    <a:pt x="527189" y="178816"/>
                  </a:lnTo>
                  <a:lnTo>
                    <a:pt x="504659" y="182803"/>
                  </a:lnTo>
                  <a:lnTo>
                    <a:pt x="482142" y="188112"/>
                  </a:lnTo>
                  <a:lnTo>
                    <a:pt x="469290" y="189103"/>
                  </a:lnTo>
                  <a:lnTo>
                    <a:pt x="457631" y="185343"/>
                  </a:lnTo>
                  <a:lnTo>
                    <a:pt x="448348" y="177444"/>
                  </a:lnTo>
                  <a:lnTo>
                    <a:pt x="442607" y="165976"/>
                  </a:lnTo>
                  <a:lnTo>
                    <a:pt x="441629" y="153123"/>
                  </a:lnTo>
                  <a:lnTo>
                    <a:pt x="453288" y="132168"/>
                  </a:lnTo>
                  <a:lnTo>
                    <a:pt x="491070" y="120205"/>
                  </a:lnTo>
                  <a:lnTo>
                    <a:pt x="544322" y="113080"/>
                  </a:lnTo>
                  <a:lnTo>
                    <a:pt x="570649" y="112191"/>
                  </a:lnTo>
                  <a:lnTo>
                    <a:pt x="616419" y="114833"/>
                  </a:lnTo>
                  <a:lnTo>
                    <a:pt x="662927" y="122669"/>
                  </a:lnTo>
                  <a:lnTo>
                    <a:pt x="709142" y="135547"/>
                  </a:lnTo>
                  <a:lnTo>
                    <a:pt x="772198" y="171704"/>
                  </a:lnTo>
                  <a:lnTo>
                    <a:pt x="774471" y="183781"/>
                  </a:lnTo>
                  <a:lnTo>
                    <a:pt x="774471" y="93802"/>
                  </a:lnTo>
                  <a:lnTo>
                    <a:pt x="715911" y="71716"/>
                  </a:lnTo>
                  <a:lnTo>
                    <a:pt x="667346" y="59245"/>
                  </a:lnTo>
                  <a:lnTo>
                    <a:pt x="618236" y="51549"/>
                  </a:lnTo>
                  <a:lnTo>
                    <a:pt x="569074" y="48933"/>
                  </a:lnTo>
                  <a:lnTo>
                    <a:pt x="518198" y="51841"/>
                  </a:lnTo>
                  <a:lnTo>
                    <a:pt x="467906" y="60401"/>
                  </a:lnTo>
                  <a:lnTo>
                    <a:pt x="418807" y="74282"/>
                  </a:lnTo>
                  <a:lnTo>
                    <a:pt x="371487" y="93218"/>
                  </a:lnTo>
                  <a:lnTo>
                    <a:pt x="177050" y="1473"/>
                  </a:lnTo>
                  <a:lnTo>
                    <a:pt x="167589" y="0"/>
                  </a:lnTo>
                  <a:lnTo>
                    <a:pt x="159461" y="3848"/>
                  </a:lnTo>
                  <a:lnTo>
                    <a:pt x="154597" y="11264"/>
                  </a:lnTo>
                  <a:lnTo>
                    <a:pt x="154914" y="20459"/>
                  </a:lnTo>
                  <a:lnTo>
                    <a:pt x="218147" y="199186"/>
                  </a:lnTo>
                  <a:lnTo>
                    <a:pt x="190931" y="230009"/>
                  </a:lnTo>
                  <a:lnTo>
                    <a:pt x="166382" y="263042"/>
                  </a:lnTo>
                  <a:lnTo>
                    <a:pt x="144792" y="298157"/>
                  </a:lnTo>
                  <a:lnTo>
                    <a:pt x="123228" y="341731"/>
                  </a:lnTo>
                  <a:lnTo>
                    <a:pt x="118364" y="347065"/>
                  </a:lnTo>
                  <a:lnTo>
                    <a:pt x="112014" y="351218"/>
                  </a:lnTo>
                  <a:lnTo>
                    <a:pt x="104330" y="354190"/>
                  </a:lnTo>
                  <a:lnTo>
                    <a:pt x="47421" y="368427"/>
                  </a:lnTo>
                  <a:lnTo>
                    <a:pt x="13042" y="390372"/>
                  </a:lnTo>
                  <a:lnTo>
                    <a:pt x="0" y="430110"/>
                  </a:lnTo>
                  <a:lnTo>
                    <a:pt x="0" y="553478"/>
                  </a:lnTo>
                  <a:lnTo>
                    <a:pt x="13042" y="592035"/>
                  </a:lnTo>
                  <a:lnTo>
                    <a:pt x="47421" y="615162"/>
                  </a:lnTo>
                  <a:lnTo>
                    <a:pt x="105918" y="629399"/>
                  </a:lnTo>
                  <a:lnTo>
                    <a:pt x="112712" y="632358"/>
                  </a:lnTo>
                  <a:lnTo>
                    <a:pt x="118757" y="636511"/>
                  </a:lnTo>
                  <a:lnTo>
                    <a:pt x="123913" y="641858"/>
                  </a:lnTo>
                  <a:lnTo>
                    <a:pt x="128041" y="648385"/>
                  </a:lnTo>
                  <a:lnTo>
                    <a:pt x="150787" y="693407"/>
                  </a:lnTo>
                  <a:lnTo>
                    <a:pt x="178435" y="735761"/>
                  </a:lnTo>
                  <a:lnTo>
                    <a:pt x="210515" y="775157"/>
                  </a:lnTo>
                  <a:lnTo>
                    <a:pt x="251345" y="816038"/>
                  </a:lnTo>
                  <a:lnTo>
                    <a:pt x="256082" y="822363"/>
                  </a:lnTo>
                  <a:lnTo>
                    <a:pt x="257670" y="830275"/>
                  </a:lnTo>
                  <a:lnTo>
                    <a:pt x="281381" y="974204"/>
                  </a:lnTo>
                  <a:lnTo>
                    <a:pt x="285432" y="985075"/>
                  </a:lnTo>
                  <a:lnTo>
                    <a:pt x="292442" y="993571"/>
                  </a:lnTo>
                  <a:lnTo>
                    <a:pt x="301828" y="999109"/>
                  </a:lnTo>
                  <a:lnTo>
                    <a:pt x="312991" y="1001090"/>
                  </a:lnTo>
                  <a:lnTo>
                    <a:pt x="417322" y="1001090"/>
                  </a:lnTo>
                  <a:lnTo>
                    <a:pt x="448932" y="974204"/>
                  </a:lnTo>
                  <a:lnTo>
                    <a:pt x="456844" y="923594"/>
                  </a:lnTo>
                  <a:lnTo>
                    <a:pt x="685279" y="923594"/>
                  </a:lnTo>
                  <a:lnTo>
                    <a:pt x="698690" y="920419"/>
                  </a:lnTo>
                  <a:lnTo>
                    <a:pt x="884593" y="920419"/>
                  </a:lnTo>
                  <a:lnTo>
                    <a:pt x="899452" y="830275"/>
                  </a:lnTo>
                  <a:lnTo>
                    <a:pt x="901026" y="822363"/>
                  </a:lnTo>
                  <a:lnTo>
                    <a:pt x="904189" y="816038"/>
                  </a:lnTo>
                  <a:lnTo>
                    <a:pt x="910513" y="811288"/>
                  </a:lnTo>
                  <a:lnTo>
                    <a:pt x="945261" y="778624"/>
                  </a:lnTo>
                  <a:lnTo>
                    <a:pt x="976884" y="743572"/>
                  </a:lnTo>
                  <a:lnTo>
                    <a:pt x="1004912" y="706310"/>
                  </a:lnTo>
                  <a:lnTo>
                    <a:pt x="1028877" y="666965"/>
                  </a:lnTo>
                  <a:lnTo>
                    <a:pt x="1048321" y="625690"/>
                  </a:lnTo>
                  <a:lnTo>
                    <a:pt x="1062786" y="582637"/>
                  </a:lnTo>
                  <a:lnTo>
                    <a:pt x="1071803" y="537959"/>
                  </a:lnTo>
                  <a:lnTo>
                    <a:pt x="1074889" y="491096"/>
                  </a:lnTo>
                  <a:lnTo>
                    <a:pt x="1074318" y="471893"/>
                  </a:lnTo>
                  <a:lnTo>
                    <a:pt x="1072540" y="452450"/>
                  </a:lnTo>
                  <a:lnTo>
                    <a:pt x="1069581" y="433298"/>
                  </a:lnTo>
                  <a:lnTo>
                    <a:pt x="1065428" y="414286"/>
                  </a:lnTo>
                  <a:lnTo>
                    <a:pt x="1079906" y="409892"/>
                  </a:lnTo>
                  <a:lnTo>
                    <a:pt x="1094676" y="406387"/>
                  </a:lnTo>
                  <a:lnTo>
                    <a:pt x="1109446" y="404063"/>
                  </a:lnTo>
                  <a:lnTo>
                    <a:pt x="1123911" y="403225"/>
                  </a:lnTo>
                  <a:lnTo>
                    <a:pt x="1278890" y="403225"/>
                  </a:lnTo>
                  <a:lnTo>
                    <a:pt x="1277543" y="400799"/>
                  </a:lnTo>
                  <a:lnTo>
                    <a:pt x="1263027" y="384238"/>
                  </a:lnTo>
                  <a:lnTo>
                    <a:pt x="1274610" y="382193"/>
                  </a:lnTo>
                  <a:lnTo>
                    <a:pt x="1285748" y="380885"/>
                  </a:lnTo>
                  <a:lnTo>
                    <a:pt x="1296593" y="380453"/>
                  </a:lnTo>
                  <a:lnTo>
                    <a:pt x="1307287" y="381076"/>
                  </a:lnTo>
                  <a:lnTo>
                    <a:pt x="1319860" y="380644"/>
                  </a:lnTo>
                  <a:lnTo>
                    <a:pt x="1320266" y="380453"/>
                  </a:lnTo>
                  <a:lnTo>
                    <a:pt x="1330794" y="375348"/>
                  </a:lnTo>
                  <a:lnTo>
                    <a:pt x="1339075" y="366179"/>
                  </a:lnTo>
                  <a:lnTo>
                    <a:pt x="1343634" y="354190"/>
                  </a:lnTo>
                  <a:close/>
                </a:path>
              </a:pathLst>
            </a:custGeom>
            <a:solidFill>
              <a:srgbClr val="6EAC46"/>
            </a:solidFill>
          </p:spPr>
          <p:txBody>
            <a:bodyPr wrap="square" lIns="0" tIns="0" rIns="0" bIns="0" rtlCol="0"/>
            <a:lstStyle/>
            <a:p>
              <a:endParaRPr/>
            </a:p>
          </p:txBody>
        </p:sp>
        <p:pic>
          <p:nvPicPr>
            <p:cNvPr id="8" name="object 8"/>
            <p:cNvPicPr/>
            <p:nvPr/>
          </p:nvPicPr>
          <p:blipFill>
            <a:blip r:embed="rId2" cstate="print"/>
            <a:stretch>
              <a:fillRect/>
            </a:stretch>
          </p:blipFill>
          <p:spPr>
            <a:xfrm>
              <a:off x="7871561" y="647063"/>
              <a:ext cx="189684" cy="169240"/>
            </a:xfrm>
            <a:prstGeom prst="rect">
              <a:avLst/>
            </a:prstGeom>
          </p:spPr>
        </p:pic>
        <p:sp>
          <p:nvSpPr>
            <p:cNvPr id="9" name="object 9"/>
            <p:cNvSpPr/>
            <p:nvPr/>
          </p:nvSpPr>
          <p:spPr>
            <a:xfrm>
              <a:off x="7221867" y="1164272"/>
              <a:ext cx="427990" cy="81280"/>
            </a:xfrm>
            <a:custGeom>
              <a:avLst/>
              <a:gdLst/>
              <a:ahLst/>
              <a:cxnLst/>
              <a:rect l="l" t="t" r="r" b="b"/>
              <a:pathLst>
                <a:path w="427990" h="81280">
                  <a:moveTo>
                    <a:pt x="228434" y="3162"/>
                  </a:moveTo>
                  <a:lnTo>
                    <a:pt x="0" y="3162"/>
                  </a:lnTo>
                  <a:lnTo>
                    <a:pt x="27571" y="9398"/>
                  </a:lnTo>
                  <a:lnTo>
                    <a:pt x="55727" y="13843"/>
                  </a:lnTo>
                  <a:lnTo>
                    <a:pt x="84480" y="16510"/>
                  </a:lnTo>
                  <a:lnTo>
                    <a:pt x="113817" y="17399"/>
                  </a:lnTo>
                  <a:lnTo>
                    <a:pt x="146050" y="16243"/>
                  </a:lnTo>
                  <a:lnTo>
                    <a:pt x="178435" y="12852"/>
                  </a:lnTo>
                  <a:lnTo>
                    <a:pt x="210515" y="7391"/>
                  </a:lnTo>
                  <a:lnTo>
                    <a:pt x="228434" y="3162"/>
                  </a:lnTo>
                  <a:close/>
                </a:path>
                <a:path w="427990" h="81280">
                  <a:moveTo>
                    <a:pt x="427761" y="0"/>
                  </a:moveTo>
                  <a:lnTo>
                    <a:pt x="241858" y="0"/>
                  </a:lnTo>
                  <a:lnTo>
                    <a:pt x="251345" y="53784"/>
                  </a:lnTo>
                  <a:lnTo>
                    <a:pt x="255397" y="64655"/>
                  </a:lnTo>
                  <a:lnTo>
                    <a:pt x="262407" y="73152"/>
                  </a:lnTo>
                  <a:lnTo>
                    <a:pt x="271792" y="78689"/>
                  </a:lnTo>
                  <a:lnTo>
                    <a:pt x="282956" y="80670"/>
                  </a:lnTo>
                  <a:lnTo>
                    <a:pt x="387286" y="80670"/>
                  </a:lnTo>
                  <a:lnTo>
                    <a:pt x="418896" y="53784"/>
                  </a:lnTo>
                  <a:lnTo>
                    <a:pt x="427761" y="0"/>
                  </a:lnTo>
                  <a:close/>
                </a:path>
              </a:pathLst>
            </a:custGeom>
            <a:solidFill>
              <a:srgbClr val="6EAC46"/>
            </a:solidFill>
          </p:spPr>
          <p:txBody>
            <a:bodyPr wrap="square" lIns="0" tIns="0" rIns="0" bIns="0" rtlCol="0"/>
            <a:lstStyle/>
            <a:p>
              <a:endParaRPr/>
            </a:p>
          </p:txBody>
        </p:sp>
      </p:grpSp>
      <p:sp>
        <p:nvSpPr>
          <p:cNvPr id="10" name="object 10"/>
          <p:cNvSpPr txBox="1"/>
          <p:nvPr/>
        </p:nvSpPr>
        <p:spPr>
          <a:xfrm>
            <a:off x="4945892" y="4119851"/>
            <a:ext cx="3672840" cy="1397819"/>
          </a:xfrm>
          <a:prstGeom prst="rect">
            <a:avLst/>
          </a:prstGeom>
        </p:spPr>
        <p:txBody>
          <a:bodyPr vert="horz" wrap="square" lIns="0" tIns="12700" rIns="0" bIns="0" rtlCol="0">
            <a:spAutoFit/>
          </a:bodyPr>
          <a:lstStyle/>
          <a:p>
            <a:pPr marL="12700" marR="5080" indent="-635">
              <a:lnSpc>
                <a:spcPct val="100000"/>
              </a:lnSpc>
              <a:spcBef>
                <a:spcPts val="100"/>
              </a:spcBef>
            </a:pPr>
            <a:r>
              <a:rPr sz="1500" dirty="0">
                <a:latin typeface="Barlow"/>
                <a:cs typeface="Barlow"/>
              </a:rPr>
              <a:t>Tip: Max out federal student loan borrowing </a:t>
            </a:r>
            <a:r>
              <a:rPr sz="1500" spc="5" dirty="0">
                <a:latin typeface="Barlow"/>
                <a:cs typeface="Barlow"/>
              </a:rPr>
              <a:t> </a:t>
            </a:r>
            <a:r>
              <a:rPr sz="1500" dirty="0">
                <a:latin typeface="Barlow"/>
                <a:cs typeface="Barlow"/>
              </a:rPr>
              <a:t>before</a:t>
            </a:r>
            <a:r>
              <a:rPr sz="1500" spc="-30" dirty="0">
                <a:latin typeface="Barlow"/>
                <a:cs typeface="Barlow"/>
              </a:rPr>
              <a:t> </a:t>
            </a:r>
            <a:r>
              <a:rPr sz="1500" dirty="0">
                <a:latin typeface="Barlow"/>
                <a:cs typeface="Barlow"/>
              </a:rPr>
              <a:t>taking</a:t>
            </a:r>
            <a:r>
              <a:rPr sz="1500" spc="-30" dirty="0">
                <a:latin typeface="Barlow"/>
                <a:cs typeface="Barlow"/>
              </a:rPr>
              <a:t> </a:t>
            </a:r>
            <a:r>
              <a:rPr sz="1500" dirty="0">
                <a:latin typeface="Barlow"/>
                <a:cs typeface="Barlow"/>
              </a:rPr>
              <a:t>out</a:t>
            </a:r>
            <a:r>
              <a:rPr sz="1500" spc="-20" dirty="0">
                <a:latin typeface="Barlow"/>
                <a:cs typeface="Barlow"/>
              </a:rPr>
              <a:t> </a:t>
            </a:r>
            <a:r>
              <a:rPr sz="1500" spc="5" dirty="0">
                <a:latin typeface="Barlow"/>
                <a:cs typeface="Barlow"/>
              </a:rPr>
              <a:t>private</a:t>
            </a:r>
            <a:r>
              <a:rPr sz="1500" spc="-40" dirty="0">
                <a:latin typeface="Barlow"/>
                <a:cs typeface="Barlow"/>
              </a:rPr>
              <a:t> </a:t>
            </a:r>
            <a:r>
              <a:rPr sz="1500" dirty="0">
                <a:latin typeface="Barlow"/>
                <a:cs typeface="Barlow"/>
              </a:rPr>
              <a:t>student</a:t>
            </a:r>
            <a:r>
              <a:rPr sz="1500" spc="-30" dirty="0">
                <a:latin typeface="Barlow"/>
                <a:cs typeface="Barlow"/>
              </a:rPr>
              <a:t> </a:t>
            </a:r>
            <a:r>
              <a:rPr sz="1500" dirty="0">
                <a:latin typeface="Barlow"/>
                <a:cs typeface="Barlow"/>
              </a:rPr>
              <a:t>loans.</a:t>
            </a:r>
            <a:r>
              <a:rPr sz="1500" spc="-30" dirty="0">
                <a:latin typeface="Barlow"/>
                <a:cs typeface="Barlow"/>
              </a:rPr>
              <a:t> </a:t>
            </a:r>
            <a:r>
              <a:rPr sz="1500" spc="-5" dirty="0">
                <a:latin typeface="Barlow"/>
                <a:cs typeface="Barlow"/>
              </a:rPr>
              <a:t>Federal </a:t>
            </a:r>
            <a:r>
              <a:rPr sz="1500" spc="-265" dirty="0">
                <a:latin typeface="Barlow"/>
                <a:cs typeface="Barlow"/>
              </a:rPr>
              <a:t> </a:t>
            </a:r>
            <a:r>
              <a:rPr sz="1500" spc="-5" dirty="0">
                <a:latin typeface="Barlow"/>
                <a:cs typeface="Barlow"/>
              </a:rPr>
              <a:t>loans </a:t>
            </a:r>
            <a:r>
              <a:rPr sz="1500" dirty="0">
                <a:latin typeface="Barlow"/>
                <a:cs typeface="Barlow"/>
              </a:rPr>
              <a:t>have protections that </a:t>
            </a:r>
            <a:r>
              <a:rPr sz="1500" spc="5" dirty="0">
                <a:latin typeface="Barlow"/>
                <a:cs typeface="Barlow"/>
              </a:rPr>
              <a:t>private </a:t>
            </a:r>
            <a:r>
              <a:rPr sz="1500" spc="-5" dirty="0">
                <a:latin typeface="Barlow"/>
                <a:cs typeface="Barlow"/>
              </a:rPr>
              <a:t>loans </a:t>
            </a:r>
            <a:r>
              <a:rPr sz="1500" dirty="0">
                <a:latin typeface="Barlow"/>
                <a:cs typeface="Barlow"/>
              </a:rPr>
              <a:t>don’t, </a:t>
            </a:r>
            <a:r>
              <a:rPr sz="1500" spc="5" dirty="0">
                <a:latin typeface="Barlow"/>
                <a:cs typeface="Barlow"/>
              </a:rPr>
              <a:t> </a:t>
            </a:r>
            <a:r>
              <a:rPr sz="1500" dirty="0">
                <a:latin typeface="Barlow"/>
                <a:cs typeface="Barlow"/>
              </a:rPr>
              <a:t>including income-driven repayment</a:t>
            </a:r>
            <a:r>
              <a:rPr sz="1500" spc="5" dirty="0">
                <a:latin typeface="Barlow"/>
                <a:cs typeface="Barlow"/>
              </a:rPr>
              <a:t> </a:t>
            </a:r>
            <a:r>
              <a:rPr sz="1500" dirty="0">
                <a:latin typeface="Barlow"/>
                <a:cs typeface="Barlow"/>
              </a:rPr>
              <a:t>plans and </a:t>
            </a:r>
            <a:r>
              <a:rPr sz="1500" spc="5" dirty="0">
                <a:latin typeface="Barlow"/>
                <a:cs typeface="Barlow"/>
              </a:rPr>
              <a:t> </a:t>
            </a:r>
            <a:r>
              <a:rPr sz="1500" dirty="0">
                <a:latin typeface="Barlow"/>
                <a:cs typeface="Barlow"/>
              </a:rPr>
              <a:t>loan</a:t>
            </a:r>
            <a:r>
              <a:rPr sz="1500" spc="-35" dirty="0">
                <a:latin typeface="Barlow"/>
                <a:cs typeface="Barlow"/>
              </a:rPr>
              <a:t> </a:t>
            </a:r>
            <a:r>
              <a:rPr sz="1500" dirty="0">
                <a:latin typeface="Barlow"/>
                <a:cs typeface="Barlow"/>
              </a:rPr>
              <a:t>forgiveness</a:t>
            </a:r>
            <a:r>
              <a:rPr sz="1500" spc="-20" dirty="0">
                <a:latin typeface="Barlow"/>
                <a:cs typeface="Barlow"/>
              </a:rPr>
              <a:t> </a:t>
            </a:r>
            <a:r>
              <a:rPr sz="1500" dirty="0">
                <a:latin typeface="Barlow"/>
                <a:cs typeface="Barlow"/>
              </a:rPr>
              <a:t>programs.</a:t>
            </a:r>
          </a:p>
        </p:txBody>
      </p:sp>
      <p:sp>
        <p:nvSpPr>
          <p:cNvPr id="12" name="object 12"/>
          <p:cNvSpPr txBox="1"/>
          <p:nvPr/>
        </p:nvSpPr>
        <p:spPr>
          <a:xfrm>
            <a:off x="8481059" y="6408266"/>
            <a:ext cx="229235" cy="193675"/>
          </a:xfrm>
          <a:prstGeom prst="rect">
            <a:avLst/>
          </a:prstGeom>
        </p:spPr>
        <p:txBody>
          <a:bodyPr vert="horz" wrap="square" lIns="0" tIns="12700" rIns="0" bIns="0" rtlCol="0">
            <a:spAutoFit/>
          </a:bodyPr>
          <a:lstStyle/>
          <a:p>
            <a:pPr marL="38100">
              <a:lnSpc>
                <a:spcPct val="100000"/>
              </a:lnSpc>
              <a:spcBef>
                <a:spcPts val="100"/>
              </a:spcBef>
            </a:pPr>
            <a:fld id="{81D60167-4931-47E6-BA6A-407CBD079E47}" type="slidenum">
              <a:rPr sz="1100" spc="5" dirty="0">
                <a:solidFill>
                  <a:srgbClr val="414042"/>
                </a:solidFill>
                <a:latin typeface="Barlow"/>
                <a:cs typeface="Barlow"/>
              </a:rPr>
              <a:t>21</a:t>
            </a:fld>
            <a:endParaRPr sz="1100">
              <a:latin typeface="Barlow"/>
              <a:cs typeface="Barlow"/>
            </a:endParaRPr>
          </a:p>
        </p:txBody>
      </p:sp>
      <p:sp>
        <p:nvSpPr>
          <p:cNvPr id="11" name="object 11"/>
          <p:cNvSpPr txBox="1"/>
          <p:nvPr/>
        </p:nvSpPr>
        <p:spPr>
          <a:xfrm>
            <a:off x="946691" y="4119851"/>
            <a:ext cx="3475354" cy="1166986"/>
          </a:xfrm>
          <a:prstGeom prst="rect">
            <a:avLst/>
          </a:prstGeom>
        </p:spPr>
        <p:txBody>
          <a:bodyPr vert="horz" wrap="square" lIns="0" tIns="12700" rIns="0" bIns="0" rtlCol="0">
            <a:spAutoFit/>
          </a:bodyPr>
          <a:lstStyle/>
          <a:p>
            <a:pPr marL="12700" marR="5080">
              <a:lnSpc>
                <a:spcPct val="100000"/>
              </a:lnSpc>
              <a:spcBef>
                <a:spcPts val="100"/>
              </a:spcBef>
            </a:pPr>
            <a:r>
              <a:rPr sz="1500" spc="-10" dirty="0">
                <a:latin typeface="Barlow"/>
                <a:cs typeface="Barlow"/>
              </a:rPr>
              <a:t>Caution: </a:t>
            </a:r>
            <a:r>
              <a:rPr sz="1500" dirty="0">
                <a:latin typeface="Barlow"/>
                <a:cs typeface="Barlow"/>
              </a:rPr>
              <a:t>Stop before you sign. Consider your </a:t>
            </a:r>
            <a:r>
              <a:rPr sz="1500" spc="5" dirty="0">
                <a:latin typeface="Barlow"/>
                <a:cs typeface="Barlow"/>
              </a:rPr>
              <a:t> </a:t>
            </a:r>
            <a:r>
              <a:rPr sz="1500" dirty="0">
                <a:latin typeface="Barlow"/>
                <a:cs typeface="Barlow"/>
              </a:rPr>
              <a:t>current and total education debt. </a:t>
            </a:r>
            <a:r>
              <a:rPr sz="1500" spc="-5" dirty="0">
                <a:latin typeface="Barlow"/>
                <a:cs typeface="Barlow"/>
              </a:rPr>
              <a:t>Know what </a:t>
            </a:r>
            <a:r>
              <a:rPr sz="1500" spc="-265" dirty="0">
                <a:latin typeface="Barlow"/>
                <a:cs typeface="Barlow"/>
              </a:rPr>
              <a:t> </a:t>
            </a:r>
            <a:r>
              <a:rPr sz="1500" dirty="0">
                <a:latin typeface="Barlow"/>
                <a:cs typeface="Barlow"/>
              </a:rPr>
              <a:t>your</a:t>
            </a:r>
            <a:r>
              <a:rPr sz="1500" spc="-20" dirty="0">
                <a:latin typeface="Barlow"/>
                <a:cs typeface="Barlow"/>
              </a:rPr>
              <a:t> </a:t>
            </a:r>
            <a:r>
              <a:rPr sz="1500" dirty="0">
                <a:latin typeface="Barlow"/>
                <a:cs typeface="Barlow"/>
              </a:rPr>
              <a:t>payments</a:t>
            </a:r>
            <a:r>
              <a:rPr sz="1500" spc="-20" dirty="0">
                <a:latin typeface="Barlow"/>
                <a:cs typeface="Barlow"/>
              </a:rPr>
              <a:t> </a:t>
            </a:r>
            <a:r>
              <a:rPr sz="1500" dirty="0">
                <a:latin typeface="Barlow"/>
                <a:cs typeface="Barlow"/>
              </a:rPr>
              <a:t>will</a:t>
            </a:r>
            <a:r>
              <a:rPr sz="1500" spc="-5" dirty="0">
                <a:latin typeface="Barlow"/>
                <a:cs typeface="Barlow"/>
              </a:rPr>
              <a:t> </a:t>
            </a:r>
            <a:r>
              <a:rPr sz="1500" dirty="0">
                <a:latin typeface="Barlow"/>
                <a:cs typeface="Barlow"/>
              </a:rPr>
              <a:t>be</a:t>
            </a:r>
            <a:r>
              <a:rPr sz="1500" spc="-10" dirty="0">
                <a:latin typeface="Barlow"/>
                <a:cs typeface="Barlow"/>
              </a:rPr>
              <a:t> </a:t>
            </a:r>
            <a:r>
              <a:rPr sz="1500" dirty="0">
                <a:latin typeface="Barlow"/>
                <a:cs typeface="Barlow"/>
              </a:rPr>
              <a:t>upon</a:t>
            </a:r>
            <a:r>
              <a:rPr sz="1500" spc="-30" dirty="0">
                <a:latin typeface="Barlow"/>
                <a:cs typeface="Barlow"/>
              </a:rPr>
              <a:t> </a:t>
            </a:r>
            <a:r>
              <a:rPr sz="1500" dirty="0">
                <a:latin typeface="Barlow"/>
                <a:cs typeface="Barlow"/>
              </a:rPr>
              <a:t>graduation.</a:t>
            </a:r>
            <a:r>
              <a:rPr sz="1500" spc="-35" dirty="0">
                <a:latin typeface="Barlow"/>
                <a:cs typeface="Barlow"/>
              </a:rPr>
              <a:t> </a:t>
            </a:r>
            <a:r>
              <a:rPr sz="1500" spc="-5" dirty="0">
                <a:latin typeface="Barlow"/>
                <a:cs typeface="Barlow"/>
              </a:rPr>
              <a:t>If</a:t>
            </a:r>
            <a:r>
              <a:rPr sz="1500" spc="-15" dirty="0">
                <a:latin typeface="Barlow"/>
                <a:cs typeface="Barlow"/>
              </a:rPr>
              <a:t> </a:t>
            </a:r>
            <a:r>
              <a:rPr sz="1500" dirty="0">
                <a:latin typeface="Barlow"/>
                <a:cs typeface="Barlow"/>
              </a:rPr>
              <a:t>you </a:t>
            </a:r>
            <a:r>
              <a:rPr sz="1500" spc="-265" dirty="0">
                <a:latin typeface="Barlow"/>
                <a:cs typeface="Barlow"/>
              </a:rPr>
              <a:t> </a:t>
            </a:r>
            <a:r>
              <a:rPr sz="1500" dirty="0">
                <a:latin typeface="Barlow"/>
                <a:cs typeface="Barlow"/>
              </a:rPr>
              <a:t>co-</a:t>
            </a:r>
            <a:r>
              <a:rPr sz="1500" spc="5" dirty="0">
                <a:latin typeface="Barlow"/>
                <a:cs typeface="Barlow"/>
              </a:rPr>
              <a:t> </a:t>
            </a:r>
            <a:r>
              <a:rPr sz="1500" dirty="0">
                <a:latin typeface="Barlow"/>
                <a:cs typeface="Barlow"/>
              </a:rPr>
              <a:t>sign, you are 100% liable for </a:t>
            </a:r>
            <a:r>
              <a:rPr sz="1500" spc="-5" dirty="0">
                <a:latin typeface="Barlow"/>
                <a:cs typeface="Barlow"/>
              </a:rPr>
              <a:t>the </a:t>
            </a:r>
            <a:r>
              <a:rPr sz="1500" spc="5" dirty="0">
                <a:latin typeface="Barlow"/>
                <a:cs typeface="Barlow"/>
              </a:rPr>
              <a:t>private </a:t>
            </a:r>
            <a:r>
              <a:rPr sz="1500" spc="10" dirty="0">
                <a:latin typeface="Barlow"/>
                <a:cs typeface="Barlow"/>
              </a:rPr>
              <a:t> </a:t>
            </a:r>
            <a:r>
              <a:rPr sz="1500" dirty="0">
                <a:latin typeface="Barlow"/>
                <a:cs typeface="Barlow"/>
              </a:rPr>
              <a:t>loan.</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40713" y="701675"/>
            <a:ext cx="7952740" cy="475771"/>
          </a:xfrm>
          <a:prstGeom prst="rect">
            <a:avLst/>
          </a:prstGeom>
        </p:spPr>
        <p:txBody>
          <a:bodyPr vert="horz" wrap="square" lIns="0" tIns="13970" rIns="0" bIns="0" rtlCol="0">
            <a:spAutoFit/>
          </a:bodyPr>
          <a:lstStyle/>
          <a:p>
            <a:pPr marL="12700">
              <a:lnSpc>
                <a:spcPct val="100000"/>
              </a:lnSpc>
              <a:spcBef>
                <a:spcPts val="110"/>
              </a:spcBef>
            </a:pPr>
            <a:r>
              <a:rPr lang="en-US" b="0" spc="-15">
                <a:latin typeface="Barlow"/>
              </a:rPr>
              <a:t>Student</a:t>
            </a:r>
            <a:r>
              <a:rPr lang="en-US" b="0" spc="-125">
                <a:latin typeface="Barlow"/>
              </a:rPr>
              <a:t> </a:t>
            </a:r>
            <a:r>
              <a:rPr lang="en-US" b="0" spc="-5">
                <a:latin typeface="Barlow"/>
              </a:rPr>
              <a:t>Loan</a:t>
            </a:r>
            <a:r>
              <a:rPr lang="en-US" b="0" spc="-130">
                <a:latin typeface="Barlow"/>
              </a:rPr>
              <a:t> </a:t>
            </a:r>
            <a:r>
              <a:rPr lang="en-US" b="0" spc="-25">
                <a:latin typeface="Barlow"/>
              </a:rPr>
              <a:t>Repayment</a:t>
            </a:r>
            <a:r>
              <a:rPr lang="en-US" b="0" spc="-95">
                <a:latin typeface="Barlow"/>
              </a:rPr>
              <a:t> </a:t>
            </a:r>
            <a:r>
              <a:rPr lang="en-US" b="0" spc="-15">
                <a:latin typeface="Barlow"/>
              </a:rPr>
              <a:t>Process</a:t>
            </a:r>
          </a:p>
        </p:txBody>
      </p:sp>
      <p:grpSp>
        <p:nvGrpSpPr>
          <p:cNvPr id="3" name="object 3"/>
          <p:cNvGrpSpPr/>
          <p:nvPr/>
        </p:nvGrpSpPr>
        <p:grpSpPr>
          <a:xfrm>
            <a:off x="176403" y="3785234"/>
            <a:ext cx="1668145" cy="741680"/>
            <a:chOff x="176403" y="3785234"/>
            <a:chExt cx="1668145" cy="741680"/>
          </a:xfrm>
        </p:grpSpPr>
        <p:sp>
          <p:nvSpPr>
            <p:cNvPr id="4" name="object 4"/>
            <p:cNvSpPr/>
            <p:nvPr/>
          </p:nvSpPr>
          <p:spPr>
            <a:xfrm>
              <a:off x="185928" y="3794759"/>
              <a:ext cx="1649095" cy="722630"/>
            </a:xfrm>
            <a:custGeom>
              <a:avLst/>
              <a:gdLst/>
              <a:ahLst/>
              <a:cxnLst/>
              <a:rect l="l" t="t" r="r" b="b"/>
              <a:pathLst>
                <a:path w="1649095" h="722629">
                  <a:moveTo>
                    <a:pt x="1576730" y="0"/>
                  </a:moveTo>
                  <a:lnTo>
                    <a:pt x="72237" y="0"/>
                  </a:lnTo>
                  <a:lnTo>
                    <a:pt x="44121" y="5677"/>
                  </a:lnTo>
                  <a:lnTo>
                    <a:pt x="21159" y="21159"/>
                  </a:lnTo>
                  <a:lnTo>
                    <a:pt x="5677" y="44121"/>
                  </a:lnTo>
                  <a:lnTo>
                    <a:pt x="0" y="72237"/>
                  </a:lnTo>
                  <a:lnTo>
                    <a:pt x="0" y="650138"/>
                  </a:lnTo>
                  <a:lnTo>
                    <a:pt x="5677" y="678254"/>
                  </a:lnTo>
                  <a:lnTo>
                    <a:pt x="21159" y="701216"/>
                  </a:lnTo>
                  <a:lnTo>
                    <a:pt x="44121" y="716698"/>
                  </a:lnTo>
                  <a:lnTo>
                    <a:pt x="72237" y="722375"/>
                  </a:lnTo>
                  <a:lnTo>
                    <a:pt x="1576730" y="722375"/>
                  </a:lnTo>
                  <a:lnTo>
                    <a:pt x="1604846" y="716698"/>
                  </a:lnTo>
                  <a:lnTo>
                    <a:pt x="1627808" y="701216"/>
                  </a:lnTo>
                  <a:lnTo>
                    <a:pt x="1643290" y="678254"/>
                  </a:lnTo>
                  <a:lnTo>
                    <a:pt x="1648968" y="650138"/>
                  </a:lnTo>
                  <a:lnTo>
                    <a:pt x="1648968" y="72237"/>
                  </a:lnTo>
                  <a:lnTo>
                    <a:pt x="1643290" y="44121"/>
                  </a:lnTo>
                  <a:lnTo>
                    <a:pt x="1627808" y="21159"/>
                  </a:lnTo>
                  <a:lnTo>
                    <a:pt x="1604846" y="5677"/>
                  </a:lnTo>
                  <a:lnTo>
                    <a:pt x="1576730" y="0"/>
                  </a:lnTo>
                  <a:close/>
                </a:path>
              </a:pathLst>
            </a:custGeom>
            <a:solidFill>
              <a:srgbClr val="4471C4">
                <a:alpha val="79998"/>
              </a:srgbClr>
            </a:solidFill>
          </p:spPr>
          <p:txBody>
            <a:bodyPr wrap="square" lIns="0" tIns="0" rIns="0" bIns="0" rtlCol="0"/>
            <a:lstStyle/>
            <a:p>
              <a:endParaRPr/>
            </a:p>
          </p:txBody>
        </p:sp>
        <p:sp>
          <p:nvSpPr>
            <p:cNvPr id="5" name="object 5"/>
            <p:cNvSpPr/>
            <p:nvPr/>
          </p:nvSpPr>
          <p:spPr>
            <a:xfrm>
              <a:off x="185928" y="3794759"/>
              <a:ext cx="1649095" cy="722630"/>
            </a:xfrm>
            <a:custGeom>
              <a:avLst/>
              <a:gdLst/>
              <a:ahLst/>
              <a:cxnLst/>
              <a:rect l="l" t="t" r="r" b="b"/>
              <a:pathLst>
                <a:path w="1649095" h="722629">
                  <a:moveTo>
                    <a:pt x="0" y="72237"/>
                  </a:moveTo>
                  <a:lnTo>
                    <a:pt x="5677" y="44121"/>
                  </a:lnTo>
                  <a:lnTo>
                    <a:pt x="21159" y="21159"/>
                  </a:lnTo>
                  <a:lnTo>
                    <a:pt x="44121" y="5677"/>
                  </a:lnTo>
                  <a:lnTo>
                    <a:pt x="72237" y="0"/>
                  </a:lnTo>
                  <a:lnTo>
                    <a:pt x="1576730" y="0"/>
                  </a:lnTo>
                  <a:lnTo>
                    <a:pt x="1604846" y="5677"/>
                  </a:lnTo>
                  <a:lnTo>
                    <a:pt x="1627808" y="21159"/>
                  </a:lnTo>
                  <a:lnTo>
                    <a:pt x="1643290" y="44121"/>
                  </a:lnTo>
                  <a:lnTo>
                    <a:pt x="1648968" y="72237"/>
                  </a:lnTo>
                  <a:lnTo>
                    <a:pt x="1648968" y="650138"/>
                  </a:lnTo>
                  <a:lnTo>
                    <a:pt x="1643290" y="678254"/>
                  </a:lnTo>
                  <a:lnTo>
                    <a:pt x="1627808" y="701216"/>
                  </a:lnTo>
                  <a:lnTo>
                    <a:pt x="1604846" y="716698"/>
                  </a:lnTo>
                  <a:lnTo>
                    <a:pt x="1576730" y="722375"/>
                  </a:lnTo>
                  <a:lnTo>
                    <a:pt x="72237" y="722375"/>
                  </a:lnTo>
                  <a:lnTo>
                    <a:pt x="44121" y="716698"/>
                  </a:lnTo>
                  <a:lnTo>
                    <a:pt x="21159" y="701216"/>
                  </a:lnTo>
                  <a:lnTo>
                    <a:pt x="5677" y="678254"/>
                  </a:lnTo>
                  <a:lnTo>
                    <a:pt x="0" y="650138"/>
                  </a:lnTo>
                  <a:lnTo>
                    <a:pt x="0" y="72237"/>
                  </a:lnTo>
                  <a:close/>
                </a:path>
              </a:pathLst>
            </a:custGeom>
            <a:ln w="19050">
              <a:solidFill>
                <a:srgbClr val="001F5F"/>
              </a:solidFill>
            </a:ln>
          </p:spPr>
          <p:txBody>
            <a:bodyPr wrap="square" lIns="0" tIns="0" rIns="0" bIns="0" rtlCol="0"/>
            <a:lstStyle/>
            <a:p>
              <a:endParaRPr/>
            </a:p>
          </p:txBody>
        </p:sp>
      </p:grpSp>
      <p:sp>
        <p:nvSpPr>
          <p:cNvPr id="6" name="object 6"/>
          <p:cNvSpPr txBox="1"/>
          <p:nvPr/>
        </p:nvSpPr>
        <p:spPr>
          <a:xfrm>
            <a:off x="219586" y="3889026"/>
            <a:ext cx="1581150" cy="514350"/>
          </a:xfrm>
          <a:prstGeom prst="rect">
            <a:avLst/>
          </a:prstGeom>
        </p:spPr>
        <p:txBody>
          <a:bodyPr vert="horz" wrap="square" lIns="0" tIns="11430" rIns="0" bIns="0" rtlCol="0">
            <a:spAutoFit/>
          </a:bodyPr>
          <a:lstStyle/>
          <a:p>
            <a:pPr marL="635" algn="ctr">
              <a:lnSpc>
                <a:spcPts val="1630"/>
              </a:lnSpc>
              <a:spcBef>
                <a:spcPts val="90"/>
              </a:spcBef>
            </a:pPr>
            <a:r>
              <a:rPr sz="1400" spc="-5">
                <a:latin typeface="Barlow"/>
                <a:cs typeface="Barlow"/>
              </a:rPr>
              <a:t>Loan</a:t>
            </a:r>
            <a:r>
              <a:rPr sz="1400" spc="-10">
                <a:latin typeface="Barlow"/>
                <a:cs typeface="Barlow"/>
              </a:rPr>
              <a:t> Issued</a:t>
            </a:r>
            <a:endParaRPr sz="1400">
              <a:latin typeface="Barlow"/>
              <a:cs typeface="Barlow"/>
            </a:endParaRPr>
          </a:p>
          <a:p>
            <a:pPr marL="12700" marR="5080" algn="ctr">
              <a:lnSpc>
                <a:spcPts val="1080"/>
              </a:lnSpc>
              <a:spcBef>
                <a:spcPts val="85"/>
              </a:spcBef>
            </a:pPr>
            <a:r>
              <a:rPr sz="1000">
                <a:latin typeface="Barlow"/>
                <a:cs typeface="Barlow"/>
              </a:rPr>
              <a:t>(I</a:t>
            </a:r>
            <a:r>
              <a:rPr sz="1000" spc="5">
                <a:latin typeface="Barlow"/>
                <a:cs typeface="Barlow"/>
              </a:rPr>
              <a:t>n</a:t>
            </a:r>
            <a:r>
              <a:rPr sz="1000" spc="10">
                <a:latin typeface="Barlow"/>
                <a:cs typeface="Barlow"/>
              </a:rPr>
              <a:t>-S</a:t>
            </a:r>
            <a:r>
              <a:rPr sz="1000">
                <a:latin typeface="Barlow"/>
                <a:cs typeface="Barlow"/>
              </a:rPr>
              <a:t>c</a:t>
            </a:r>
            <a:r>
              <a:rPr sz="1000" spc="5">
                <a:latin typeface="Barlow"/>
                <a:cs typeface="Barlow"/>
              </a:rPr>
              <a:t>h</a:t>
            </a:r>
            <a:r>
              <a:rPr sz="1000">
                <a:latin typeface="Barlow"/>
                <a:cs typeface="Barlow"/>
              </a:rPr>
              <a:t>o</a:t>
            </a:r>
            <a:r>
              <a:rPr sz="1000" spc="-25">
                <a:latin typeface="Barlow"/>
                <a:cs typeface="Barlow"/>
              </a:rPr>
              <a:t>o</a:t>
            </a:r>
            <a:r>
              <a:rPr sz="1000">
                <a:latin typeface="Barlow"/>
                <a:cs typeface="Barlow"/>
              </a:rPr>
              <a:t>l</a:t>
            </a:r>
            <a:r>
              <a:rPr sz="1000" spc="-75">
                <a:latin typeface="Barlow"/>
                <a:cs typeface="Barlow"/>
              </a:rPr>
              <a:t> </a:t>
            </a:r>
            <a:r>
              <a:rPr sz="1000">
                <a:latin typeface="Barlow"/>
                <a:cs typeface="Barlow"/>
              </a:rPr>
              <a:t>D</a:t>
            </a:r>
            <a:r>
              <a:rPr sz="1000" spc="-10">
                <a:latin typeface="Barlow"/>
                <a:cs typeface="Barlow"/>
              </a:rPr>
              <a:t>e</a:t>
            </a:r>
            <a:r>
              <a:rPr sz="1000">
                <a:latin typeface="Barlow"/>
                <a:cs typeface="Barlow"/>
              </a:rPr>
              <a:t>f</a:t>
            </a:r>
            <a:r>
              <a:rPr sz="1000" spc="-10">
                <a:latin typeface="Barlow"/>
                <a:cs typeface="Barlow"/>
              </a:rPr>
              <a:t>er</a:t>
            </a:r>
            <a:r>
              <a:rPr sz="1000" spc="10">
                <a:latin typeface="Barlow"/>
                <a:cs typeface="Barlow"/>
              </a:rPr>
              <a:t>m</a:t>
            </a:r>
            <a:r>
              <a:rPr sz="1000" spc="-10">
                <a:latin typeface="Barlow"/>
                <a:cs typeface="Barlow"/>
              </a:rPr>
              <a:t>e</a:t>
            </a:r>
            <a:r>
              <a:rPr sz="1000" spc="5">
                <a:latin typeface="Barlow"/>
                <a:cs typeface="Barlow"/>
              </a:rPr>
              <a:t>n</a:t>
            </a:r>
            <a:r>
              <a:rPr sz="1000" spc="-10">
                <a:latin typeface="Barlow"/>
                <a:cs typeface="Barlow"/>
              </a:rPr>
              <a:t>t</a:t>
            </a:r>
            <a:r>
              <a:rPr sz="1000">
                <a:latin typeface="Barlow"/>
                <a:cs typeface="Barlow"/>
              </a:rPr>
              <a:t>/</a:t>
            </a:r>
            <a:r>
              <a:rPr sz="1000" spc="5">
                <a:latin typeface="Barlow"/>
                <a:cs typeface="Barlow"/>
              </a:rPr>
              <a:t>G</a:t>
            </a:r>
            <a:r>
              <a:rPr sz="1000" spc="-10">
                <a:latin typeface="Barlow"/>
                <a:cs typeface="Barlow"/>
              </a:rPr>
              <a:t>r</a:t>
            </a:r>
            <a:r>
              <a:rPr sz="1000" spc="-15">
                <a:latin typeface="Barlow"/>
                <a:cs typeface="Barlow"/>
              </a:rPr>
              <a:t>a</a:t>
            </a:r>
            <a:r>
              <a:rPr sz="1000">
                <a:latin typeface="Barlow"/>
                <a:cs typeface="Barlow"/>
              </a:rPr>
              <a:t>ce  Period)</a:t>
            </a:r>
          </a:p>
        </p:txBody>
      </p:sp>
      <p:grpSp>
        <p:nvGrpSpPr>
          <p:cNvPr id="7" name="object 7"/>
          <p:cNvGrpSpPr/>
          <p:nvPr/>
        </p:nvGrpSpPr>
        <p:grpSpPr>
          <a:xfrm>
            <a:off x="1826187" y="3821810"/>
            <a:ext cx="1798320" cy="656590"/>
            <a:chOff x="1826187" y="3821810"/>
            <a:chExt cx="1798320" cy="656590"/>
          </a:xfrm>
        </p:grpSpPr>
        <p:sp>
          <p:nvSpPr>
            <p:cNvPr id="8" name="object 8"/>
            <p:cNvSpPr/>
            <p:nvPr/>
          </p:nvSpPr>
          <p:spPr>
            <a:xfrm>
              <a:off x="1835712" y="4149288"/>
              <a:ext cx="509270" cy="6985"/>
            </a:xfrm>
            <a:custGeom>
              <a:avLst/>
              <a:gdLst/>
              <a:ahLst/>
              <a:cxnLst/>
              <a:rect l="l" t="t" r="r" b="b"/>
              <a:pathLst>
                <a:path w="509269" h="6985">
                  <a:moveTo>
                    <a:pt x="0" y="6946"/>
                  </a:moveTo>
                  <a:lnTo>
                    <a:pt x="508660" y="0"/>
                  </a:lnTo>
                </a:path>
              </a:pathLst>
            </a:custGeom>
            <a:ln w="19050">
              <a:solidFill>
                <a:srgbClr val="000000"/>
              </a:solidFill>
            </a:ln>
          </p:spPr>
          <p:txBody>
            <a:bodyPr wrap="square" lIns="0" tIns="0" rIns="0" bIns="0" rtlCol="0"/>
            <a:lstStyle/>
            <a:p>
              <a:endParaRPr/>
            </a:p>
          </p:txBody>
        </p:sp>
        <p:sp>
          <p:nvSpPr>
            <p:cNvPr id="9" name="object 9"/>
            <p:cNvSpPr/>
            <p:nvPr/>
          </p:nvSpPr>
          <p:spPr>
            <a:xfrm>
              <a:off x="2343911" y="3831335"/>
              <a:ext cx="1271270" cy="637540"/>
            </a:xfrm>
            <a:custGeom>
              <a:avLst/>
              <a:gdLst/>
              <a:ahLst/>
              <a:cxnLst/>
              <a:rect l="l" t="t" r="r" b="b"/>
              <a:pathLst>
                <a:path w="1271270" h="637539">
                  <a:moveTo>
                    <a:pt x="1207312" y="0"/>
                  </a:moveTo>
                  <a:lnTo>
                    <a:pt x="63703" y="0"/>
                  </a:lnTo>
                  <a:lnTo>
                    <a:pt x="38908" y="5006"/>
                  </a:lnTo>
                  <a:lnTo>
                    <a:pt x="18659" y="18659"/>
                  </a:lnTo>
                  <a:lnTo>
                    <a:pt x="5006" y="38908"/>
                  </a:lnTo>
                  <a:lnTo>
                    <a:pt x="0" y="63703"/>
                  </a:lnTo>
                  <a:lnTo>
                    <a:pt x="0" y="573328"/>
                  </a:lnTo>
                  <a:lnTo>
                    <a:pt x="5006" y="598123"/>
                  </a:lnTo>
                  <a:lnTo>
                    <a:pt x="18659" y="618372"/>
                  </a:lnTo>
                  <a:lnTo>
                    <a:pt x="38908" y="632025"/>
                  </a:lnTo>
                  <a:lnTo>
                    <a:pt x="63703" y="637031"/>
                  </a:lnTo>
                  <a:lnTo>
                    <a:pt x="1207312" y="637031"/>
                  </a:lnTo>
                  <a:lnTo>
                    <a:pt x="1232107" y="632025"/>
                  </a:lnTo>
                  <a:lnTo>
                    <a:pt x="1252356" y="618372"/>
                  </a:lnTo>
                  <a:lnTo>
                    <a:pt x="1266009" y="598123"/>
                  </a:lnTo>
                  <a:lnTo>
                    <a:pt x="1271016" y="573328"/>
                  </a:lnTo>
                  <a:lnTo>
                    <a:pt x="1271016" y="63703"/>
                  </a:lnTo>
                  <a:lnTo>
                    <a:pt x="1266009" y="38908"/>
                  </a:lnTo>
                  <a:lnTo>
                    <a:pt x="1252356" y="18659"/>
                  </a:lnTo>
                  <a:lnTo>
                    <a:pt x="1232107" y="5006"/>
                  </a:lnTo>
                  <a:lnTo>
                    <a:pt x="1207312" y="0"/>
                  </a:lnTo>
                  <a:close/>
                </a:path>
              </a:pathLst>
            </a:custGeom>
            <a:solidFill>
              <a:srgbClr val="4471C4">
                <a:alpha val="70195"/>
              </a:srgbClr>
            </a:solidFill>
          </p:spPr>
          <p:txBody>
            <a:bodyPr wrap="square" lIns="0" tIns="0" rIns="0" bIns="0" rtlCol="0"/>
            <a:lstStyle/>
            <a:p>
              <a:endParaRPr/>
            </a:p>
          </p:txBody>
        </p:sp>
        <p:sp>
          <p:nvSpPr>
            <p:cNvPr id="10" name="object 10"/>
            <p:cNvSpPr/>
            <p:nvPr/>
          </p:nvSpPr>
          <p:spPr>
            <a:xfrm>
              <a:off x="2343911" y="3831335"/>
              <a:ext cx="1271270" cy="637540"/>
            </a:xfrm>
            <a:custGeom>
              <a:avLst/>
              <a:gdLst/>
              <a:ahLst/>
              <a:cxnLst/>
              <a:rect l="l" t="t" r="r" b="b"/>
              <a:pathLst>
                <a:path w="1271270" h="637539">
                  <a:moveTo>
                    <a:pt x="0" y="63703"/>
                  </a:moveTo>
                  <a:lnTo>
                    <a:pt x="5006" y="38908"/>
                  </a:lnTo>
                  <a:lnTo>
                    <a:pt x="18659" y="18659"/>
                  </a:lnTo>
                  <a:lnTo>
                    <a:pt x="38908" y="5006"/>
                  </a:lnTo>
                  <a:lnTo>
                    <a:pt x="63703" y="0"/>
                  </a:lnTo>
                  <a:lnTo>
                    <a:pt x="1207312" y="0"/>
                  </a:lnTo>
                  <a:lnTo>
                    <a:pt x="1232107" y="5006"/>
                  </a:lnTo>
                  <a:lnTo>
                    <a:pt x="1252356" y="18659"/>
                  </a:lnTo>
                  <a:lnTo>
                    <a:pt x="1266009" y="38908"/>
                  </a:lnTo>
                  <a:lnTo>
                    <a:pt x="1271016" y="63703"/>
                  </a:lnTo>
                  <a:lnTo>
                    <a:pt x="1271016" y="573328"/>
                  </a:lnTo>
                  <a:lnTo>
                    <a:pt x="1266009" y="598123"/>
                  </a:lnTo>
                  <a:lnTo>
                    <a:pt x="1252356" y="618372"/>
                  </a:lnTo>
                  <a:lnTo>
                    <a:pt x="1232107" y="632025"/>
                  </a:lnTo>
                  <a:lnTo>
                    <a:pt x="1207312" y="637031"/>
                  </a:lnTo>
                  <a:lnTo>
                    <a:pt x="63703" y="637031"/>
                  </a:lnTo>
                  <a:lnTo>
                    <a:pt x="38908" y="632025"/>
                  </a:lnTo>
                  <a:lnTo>
                    <a:pt x="18659" y="618372"/>
                  </a:lnTo>
                  <a:lnTo>
                    <a:pt x="5006" y="598123"/>
                  </a:lnTo>
                  <a:lnTo>
                    <a:pt x="0" y="573328"/>
                  </a:lnTo>
                  <a:lnTo>
                    <a:pt x="0" y="63703"/>
                  </a:lnTo>
                  <a:close/>
                </a:path>
              </a:pathLst>
            </a:custGeom>
            <a:ln w="19050">
              <a:solidFill>
                <a:srgbClr val="000000"/>
              </a:solidFill>
            </a:ln>
          </p:spPr>
          <p:txBody>
            <a:bodyPr wrap="square" lIns="0" tIns="0" rIns="0" bIns="0" rtlCol="0"/>
            <a:lstStyle/>
            <a:p>
              <a:endParaRPr/>
            </a:p>
          </p:txBody>
        </p:sp>
      </p:grpSp>
      <p:sp>
        <p:nvSpPr>
          <p:cNvPr id="11" name="object 11"/>
          <p:cNvSpPr txBox="1"/>
          <p:nvPr/>
        </p:nvSpPr>
        <p:spPr>
          <a:xfrm>
            <a:off x="2441529" y="4019243"/>
            <a:ext cx="1077595" cy="238125"/>
          </a:xfrm>
          <a:prstGeom prst="rect">
            <a:avLst/>
          </a:prstGeom>
        </p:spPr>
        <p:txBody>
          <a:bodyPr vert="horz" wrap="square" lIns="0" tIns="11430" rIns="0" bIns="0" rtlCol="0">
            <a:spAutoFit/>
          </a:bodyPr>
          <a:lstStyle/>
          <a:p>
            <a:pPr marL="12700">
              <a:lnSpc>
                <a:spcPct val="100000"/>
              </a:lnSpc>
              <a:spcBef>
                <a:spcPts val="90"/>
              </a:spcBef>
            </a:pPr>
            <a:r>
              <a:rPr sz="1400" spc="-10">
                <a:latin typeface="Barlow"/>
                <a:cs typeface="Barlow"/>
              </a:rPr>
              <a:t>In</a:t>
            </a:r>
            <a:r>
              <a:rPr sz="1400" spc="-60">
                <a:latin typeface="Barlow"/>
                <a:cs typeface="Barlow"/>
              </a:rPr>
              <a:t> </a:t>
            </a:r>
            <a:r>
              <a:rPr sz="1400" spc="-5">
                <a:latin typeface="Barlow"/>
                <a:cs typeface="Barlow"/>
              </a:rPr>
              <a:t>Repayment</a:t>
            </a:r>
            <a:endParaRPr sz="1400">
              <a:latin typeface="Barlow"/>
              <a:cs typeface="Barlow"/>
            </a:endParaRPr>
          </a:p>
        </p:txBody>
      </p:sp>
      <p:grpSp>
        <p:nvGrpSpPr>
          <p:cNvPr id="12" name="object 12"/>
          <p:cNvGrpSpPr/>
          <p:nvPr/>
        </p:nvGrpSpPr>
        <p:grpSpPr>
          <a:xfrm>
            <a:off x="3606501" y="2910268"/>
            <a:ext cx="3587750" cy="1249045"/>
            <a:chOff x="3606501" y="2910268"/>
            <a:chExt cx="3587750" cy="1249045"/>
          </a:xfrm>
        </p:grpSpPr>
        <p:sp>
          <p:nvSpPr>
            <p:cNvPr id="13" name="object 13"/>
            <p:cNvSpPr/>
            <p:nvPr/>
          </p:nvSpPr>
          <p:spPr>
            <a:xfrm>
              <a:off x="3616026" y="3607840"/>
              <a:ext cx="509270" cy="541655"/>
            </a:xfrm>
            <a:custGeom>
              <a:avLst/>
              <a:gdLst/>
              <a:ahLst/>
              <a:cxnLst/>
              <a:rect l="l" t="t" r="r" b="b"/>
              <a:pathLst>
                <a:path w="509270" h="541654">
                  <a:moveTo>
                    <a:pt x="0" y="541451"/>
                  </a:moveTo>
                  <a:lnTo>
                    <a:pt x="508660" y="0"/>
                  </a:lnTo>
                </a:path>
              </a:pathLst>
            </a:custGeom>
            <a:ln w="19049">
              <a:solidFill>
                <a:srgbClr val="000000"/>
              </a:solidFill>
            </a:ln>
          </p:spPr>
          <p:txBody>
            <a:bodyPr wrap="square" lIns="0" tIns="0" rIns="0" bIns="0" rtlCol="0"/>
            <a:lstStyle/>
            <a:p>
              <a:endParaRPr/>
            </a:p>
          </p:txBody>
        </p:sp>
        <p:sp>
          <p:nvSpPr>
            <p:cNvPr id="14" name="object 14"/>
            <p:cNvSpPr/>
            <p:nvPr/>
          </p:nvSpPr>
          <p:spPr>
            <a:xfrm>
              <a:off x="4123944" y="3288791"/>
              <a:ext cx="1271270" cy="637540"/>
            </a:xfrm>
            <a:custGeom>
              <a:avLst/>
              <a:gdLst/>
              <a:ahLst/>
              <a:cxnLst/>
              <a:rect l="l" t="t" r="r" b="b"/>
              <a:pathLst>
                <a:path w="1271270" h="637539">
                  <a:moveTo>
                    <a:pt x="1207312" y="0"/>
                  </a:moveTo>
                  <a:lnTo>
                    <a:pt x="63703" y="0"/>
                  </a:lnTo>
                  <a:lnTo>
                    <a:pt x="38908" y="5006"/>
                  </a:lnTo>
                  <a:lnTo>
                    <a:pt x="18659" y="18659"/>
                  </a:lnTo>
                  <a:lnTo>
                    <a:pt x="5006" y="38908"/>
                  </a:lnTo>
                  <a:lnTo>
                    <a:pt x="0" y="63703"/>
                  </a:lnTo>
                  <a:lnTo>
                    <a:pt x="0" y="573328"/>
                  </a:lnTo>
                  <a:lnTo>
                    <a:pt x="5006" y="598123"/>
                  </a:lnTo>
                  <a:lnTo>
                    <a:pt x="18659" y="618372"/>
                  </a:lnTo>
                  <a:lnTo>
                    <a:pt x="38908" y="632025"/>
                  </a:lnTo>
                  <a:lnTo>
                    <a:pt x="63703" y="637032"/>
                  </a:lnTo>
                  <a:lnTo>
                    <a:pt x="1207312" y="637032"/>
                  </a:lnTo>
                  <a:lnTo>
                    <a:pt x="1232107" y="632025"/>
                  </a:lnTo>
                  <a:lnTo>
                    <a:pt x="1252356" y="618372"/>
                  </a:lnTo>
                  <a:lnTo>
                    <a:pt x="1266009" y="598123"/>
                  </a:lnTo>
                  <a:lnTo>
                    <a:pt x="1271016" y="573328"/>
                  </a:lnTo>
                  <a:lnTo>
                    <a:pt x="1271016" y="63703"/>
                  </a:lnTo>
                  <a:lnTo>
                    <a:pt x="1266009" y="38908"/>
                  </a:lnTo>
                  <a:lnTo>
                    <a:pt x="1252356" y="18659"/>
                  </a:lnTo>
                  <a:lnTo>
                    <a:pt x="1232107" y="5006"/>
                  </a:lnTo>
                  <a:lnTo>
                    <a:pt x="1207312" y="0"/>
                  </a:lnTo>
                  <a:close/>
                </a:path>
              </a:pathLst>
            </a:custGeom>
            <a:solidFill>
              <a:srgbClr val="4471C4">
                <a:alpha val="50195"/>
              </a:srgbClr>
            </a:solidFill>
          </p:spPr>
          <p:txBody>
            <a:bodyPr wrap="square" lIns="0" tIns="0" rIns="0" bIns="0" rtlCol="0"/>
            <a:lstStyle/>
            <a:p>
              <a:endParaRPr/>
            </a:p>
          </p:txBody>
        </p:sp>
        <p:sp>
          <p:nvSpPr>
            <p:cNvPr id="15" name="object 15"/>
            <p:cNvSpPr/>
            <p:nvPr/>
          </p:nvSpPr>
          <p:spPr>
            <a:xfrm>
              <a:off x="4123944" y="3288791"/>
              <a:ext cx="1271270" cy="637540"/>
            </a:xfrm>
            <a:custGeom>
              <a:avLst/>
              <a:gdLst/>
              <a:ahLst/>
              <a:cxnLst/>
              <a:rect l="l" t="t" r="r" b="b"/>
              <a:pathLst>
                <a:path w="1271270" h="637539">
                  <a:moveTo>
                    <a:pt x="0" y="63703"/>
                  </a:moveTo>
                  <a:lnTo>
                    <a:pt x="5006" y="38908"/>
                  </a:lnTo>
                  <a:lnTo>
                    <a:pt x="18659" y="18659"/>
                  </a:lnTo>
                  <a:lnTo>
                    <a:pt x="38908" y="5006"/>
                  </a:lnTo>
                  <a:lnTo>
                    <a:pt x="63703" y="0"/>
                  </a:lnTo>
                  <a:lnTo>
                    <a:pt x="1207312" y="0"/>
                  </a:lnTo>
                  <a:lnTo>
                    <a:pt x="1232107" y="5006"/>
                  </a:lnTo>
                  <a:lnTo>
                    <a:pt x="1252356" y="18659"/>
                  </a:lnTo>
                  <a:lnTo>
                    <a:pt x="1266009" y="38908"/>
                  </a:lnTo>
                  <a:lnTo>
                    <a:pt x="1271016" y="63703"/>
                  </a:lnTo>
                  <a:lnTo>
                    <a:pt x="1271016" y="573328"/>
                  </a:lnTo>
                  <a:lnTo>
                    <a:pt x="1266009" y="598123"/>
                  </a:lnTo>
                  <a:lnTo>
                    <a:pt x="1252356" y="618372"/>
                  </a:lnTo>
                  <a:lnTo>
                    <a:pt x="1232107" y="632025"/>
                  </a:lnTo>
                  <a:lnTo>
                    <a:pt x="1207312" y="637032"/>
                  </a:lnTo>
                  <a:lnTo>
                    <a:pt x="63703" y="637032"/>
                  </a:lnTo>
                  <a:lnTo>
                    <a:pt x="38908" y="632025"/>
                  </a:lnTo>
                  <a:lnTo>
                    <a:pt x="18659" y="618372"/>
                  </a:lnTo>
                  <a:lnTo>
                    <a:pt x="5006" y="598123"/>
                  </a:lnTo>
                  <a:lnTo>
                    <a:pt x="0" y="573328"/>
                  </a:lnTo>
                  <a:lnTo>
                    <a:pt x="0" y="63703"/>
                  </a:lnTo>
                  <a:close/>
                </a:path>
              </a:pathLst>
            </a:custGeom>
            <a:ln w="19050">
              <a:solidFill>
                <a:srgbClr val="001F5F"/>
              </a:solidFill>
            </a:ln>
          </p:spPr>
          <p:txBody>
            <a:bodyPr wrap="square" lIns="0" tIns="0" rIns="0" bIns="0" rtlCol="0"/>
            <a:lstStyle/>
            <a:p>
              <a:endParaRPr/>
            </a:p>
          </p:txBody>
        </p:sp>
        <p:sp>
          <p:nvSpPr>
            <p:cNvPr id="16" name="object 16"/>
            <p:cNvSpPr/>
            <p:nvPr/>
          </p:nvSpPr>
          <p:spPr>
            <a:xfrm>
              <a:off x="5396341" y="3242238"/>
              <a:ext cx="509270" cy="365760"/>
            </a:xfrm>
            <a:custGeom>
              <a:avLst/>
              <a:gdLst/>
              <a:ahLst/>
              <a:cxnLst/>
              <a:rect l="l" t="t" r="r" b="b"/>
              <a:pathLst>
                <a:path w="509270" h="365760">
                  <a:moveTo>
                    <a:pt x="0" y="365594"/>
                  </a:moveTo>
                  <a:lnTo>
                    <a:pt x="508660" y="0"/>
                  </a:lnTo>
                </a:path>
              </a:pathLst>
            </a:custGeom>
            <a:ln w="19049">
              <a:solidFill>
                <a:srgbClr val="000000"/>
              </a:solidFill>
            </a:ln>
          </p:spPr>
          <p:txBody>
            <a:bodyPr wrap="square" lIns="0" tIns="0" rIns="0" bIns="0" rtlCol="0"/>
            <a:lstStyle/>
            <a:p>
              <a:endParaRPr/>
            </a:p>
          </p:txBody>
        </p:sp>
        <p:sp>
          <p:nvSpPr>
            <p:cNvPr id="17" name="object 17"/>
            <p:cNvSpPr/>
            <p:nvPr/>
          </p:nvSpPr>
          <p:spPr>
            <a:xfrm>
              <a:off x="5905500" y="2924555"/>
              <a:ext cx="1274445" cy="637540"/>
            </a:xfrm>
            <a:custGeom>
              <a:avLst/>
              <a:gdLst/>
              <a:ahLst/>
              <a:cxnLst/>
              <a:rect l="l" t="t" r="r" b="b"/>
              <a:pathLst>
                <a:path w="1274445" h="637539">
                  <a:moveTo>
                    <a:pt x="1210360" y="0"/>
                  </a:moveTo>
                  <a:lnTo>
                    <a:pt x="63703" y="0"/>
                  </a:lnTo>
                  <a:lnTo>
                    <a:pt x="38908" y="5006"/>
                  </a:lnTo>
                  <a:lnTo>
                    <a:pt x="18659" y="18659"/>
                  </a:lnTo>
                  <a:lnTo>
                    <a:pt x="5006" y="38908"/>
                  </a:lnTo>
                  <a:lnTo>
                    <a:pt x="0" y="63703"/>
                  </a:lnTo>
                  <a:lnTo>
                    <a:pt x="0" y="573328"/>
                  </a:lnTo>
                  <a:lnTo>
                    <a:pt x="5006" y="598123"/>
                  </a:lnTo>
                  <a:lnTo>
                    <a:pt x="18659" y="618372"/>
                  </a:lnTo>
                  <a:lnTo>
                    <a:pt x="38908" y="632025"/>
                  </a:lnTo>
                  <a:lnTo>
                    <a:pt x="63703" y="637032"/>
                  </a:lnTo>
                  <a:lnTo>
                    <a:pt x="1210360" y="637032"/>
                  </a:lnTo>
                  <a:lnTo>
                    <a:pt x="1235155" y="632025"/>
                  </a:lnTo>
                  <a:lnTo>
                    <a:pt x="1255404" y="618372"/>
                  </a:lnTo>
                  <a:lnTo>
                    <a:pt x="1269057" y="598123"/>
                  </a:lnTo>
                  <a:lnTo>
                    <a:pt x="1274064" y="573328"/>
                  </a:lnTo>
                  <a:lnTo>
                    <a:pt x="1274064" y="63703"/>
                  </a:lnTo>
                  <a:lnTo>
                    <a:pt x="1269057" y="38908"/>
                  </a:lnTo>
                  <a:lnTo>
                    <a:pt x="1255404" y="18659"/>
                  </a:lnTo>
                  <a:lnTo>
                    <a:pt x="1235155" y="5006"/>
                  </a:lnTo>
                  <a:lnTo>
                    <a:pt x="1210360" y="0"/>
                  </a:lnTo>
                  <a:close/>
                </a:path>
              </a:pathLst>
            </a:custGeom>
            <a:solidFill>
              <a:srgbClr val="4471C4">
                <a:alpha val="30194"/>
              </a:srgbClr>
            </a:solidFill>
          </p:spPr>
          <p:txBody>
            <a:bodyPr wrap="square" lIns="0" tIns="0" rIns="0" bIns="0" rtlCol="0"/>
            <a:lstStyle/>
            <a:p>
              <a:endParaRPr/>
            </a:p>
          </p:txBody>
        </p:sp>
        <p:sp>
          <p:nvSpPr>
            <p:cNvPr id="18" name="object 18"/>
            <p:cNvSpPr/>
            <p:nvPr/>
          </p:nvSpPr>
          <p:spPr>
            <a:xfrm>
              <a:off x="5905500" y="2924555"/>
              <a:ext cx="1274445" cy="637540"/>
            </a:xfrm>
            <a:custGeom>
              <a:avLst/>
              <a:gdLst/>
              <a:ahLst/>
              <a:cxnLst/>
              <a:rect l="l" t="t" r="r" b="b"/>
              <a:pathLst>
                <a:path w="1274445" h="637539">
                  <a:moveTo>
                    <a:pt x="0" y="63703"/>
                  </a:moveTo>
                  <a:lnTo>
                    <a:pt x="5006" y="38908"/>
                  </a:lnTo>
                  <a:lnTo>
                    <a:pt x="18659" y="18659"/>
                  </a:lnTo>
                  <a:lnTo>
                    <a:pt x="38908" y="5006"/>
                  </a:lnTo>
                  <a:lnTo>
                    <a:pt x="63703" y="0"/>
                  </a:lnTo>
                  <a:lnTo>
                    <a:pt x="1210360" y="0"/>
                  </a:lnTo>
                  <a:lnTo>
                    <a:pt x="1235155" y="5006"/>
                  </a:lnTo>
                  <a:lnTo>
                    <a:pt x="1255404" y="18659"/>
                  </a:lnTo>
                  <a:lnTo>
                    <a:pt x="1269057" y="38908"/>
                  </a:lnTo>
                  <a:lnTo>
                    <a:pt x="1274064" y="63703"/>
                  </a:lnTo>
                  <a:lnTo>
                    <a:pt x="1274064" y="573328"/>
                  </a:lnTo>
                  <a:lnTo>
                    <a:pt x="1269057" y="598123"/>
                  </a:lnTo>
                  <a:lnTo>
                    <a:pt x="1255404" y="618372"/>
                  </a:lnTo>
                  <a:lnTo>
                    <a:pt x="1235155" y="632025"/>
                  </a:lnTo>
                  <a:lnTo>
                    <a:pt x="1210360" y="637032"/>
                  </a:lnTo>
                  <a:lnTo>
                    <a:pt x="63703" y="637032"/>
                  </a:lnTo>
                  <a:lnTo>
                    <a:pt x="38908" y="632025"/>
                  </a:lnTo>
                  <a:lnTo>
                    <a:pt x="18659" y="618372"/>
                  </a:lnTo>
                  <a:lnTo>
                    <a:pt x="5006" y="598123"/>
                  </a:lnTo>
                  <a:lnTo>
                    <a:pt x="0" y="573328"/>
                  </a:lnTo>
                  <a:lnTo>
                    <a:pt x="0" y="63703"/>
                  </a:lnTo>
                  <a:close/>
                </a:path>
              </a:pathLst>
            </a:custGeom>
            <a:ln w="28575">
              <a:solidFill>
                <a:srgbClr val="C55A11"/>
              </a:solidFill>
            </a:ln>
          </p:spPr>
          <p:txBody>
            <a:bodyPr wrap="square" lIns="0" tIns="0" rIns="0" bIns="0" rtlCol="0"/>
            <a:lstStyle/>
            <a:p>
              <a:endParaRPr/>
            </a:p>
          </p:txBody>
        </p:sp>
      </p:grpSp>
      <p:sp>
        <p:nvSpPr>
          <p:cNvPr id="19" name="object 19"/>
          <p:cNvSpPr txBox="1"/>
          <p:nvPr/>
        </p:nvSpPr>
        <p:spPr>
          <a:xfrm>
            <a:off x="4169996" y="3016173"/>
            <a:ext cx="2897505" cy="699770"/>
          </a:xfrm>
          <a:prstGeom prst="rect">
            <a:avLst/>
          </a:prstGeom>
        </p:spPr>
        <p:txBody>
          <a:bodyPr vert="horz" wrap="square" lIns="0" tIns="36194" rIns="0" bIns="0" rtlCol="0">
            <a:spAutoFit/>
          </a:bodyPr>
          <a:lstStyle/>
          <a:p>
            <a:pPr marL="1878330" marR="5080" indent="-21590">
              <a:lnSpc>
                <a:spcPts val="1510"/>
              </a:lnSpc>
              <a:spcBef>
                <a:spcPts val="284"/>
              </a:spcBef>
            </a:pPr>
            <a:r>
              <a:rPr sz="1400" spc="-10">
                <a:latin typeface="Barlow"/>
                <a:cs typeface="Barlow"/>
              </a:rPr>
              <a:t>Deferment </a:t>
            </a:r>
            <a:r>
              <a:rPr sz="1400" spc="-5">
                <a:latin typeface="Barlow"/>
                <a:cs typeface="Barlow"/>
              </a:rPr>
              <a:t>or </a:t>
            </a:r>
            <a:r>
              <a:rPr sz="1400" spc="-265">
                <a:latin typeface="Barlow"/>
                <a:cs typeface="Barlow"/>
              </a:rPr>
              <a:t> </a:t>
            </a:r>
            <a:r>
              <a:rPr sz="1400" spc="-5">
                <a:latin typeface="Barlow"/>
                <a:cs typeface="Barlow"/>
              </a:rPr>
              <a:t>Forbearance</a:t>
            </a:r>
            <a:endParaRPr sz="1400">
              <a:latin typeface="Barlow"/>
              <a:cs typeface="Barlow"/>
            </a:endParaRPr>
          </a:p>
          <a:p>
            <a:pPr marL="12700">
              <a:lnSpc>
                <a:spcPct val="100000"/>
              </a:lnSpc>
              <a:spcBef>
                <a:spcPts val="420"/>
              </a:spcBef>
            </a:pPr>
            <a:r>
              <a:rPr sz="1400" spc="-5">
                <a:latin typeface="Barlow"/>
                <a:cs typeface="Barlow"/>
              </a:rPr>
              <a:t>Paid</a:t>
            </a:r>
            <a:r>
              <a:rPr sz="1400">
                <a:latin typeface="Barlow"/>
                <a:cs typeface="Barlow"/>
              </a:rPr>
              <a:t> </a:t>
            </a:r>
            <a:r>
              <a:rPr sz="1400" spc="-10">
                <a:latin typeface="Barlow"/>
                <a:cs typeface="Barlow"/>
              </a:rPr>
              <a:t>As</a:t>
            </a:r>
            <a:r>
              <a:rPr sz="1400">
                <a:latin typeface="Barlow"/>
                <a:cs typeface="Barlow"/>
              </a:rPr>
              <a:t> </a:t>
            </a:r>
            <a:r>
              <a:rPr sz="1400" spc="-10">
                <a:latin typeface="Barlow"/>
                <a:cs typeface="Barlow"/>
              </a:rPr>
              <a:t>Agreed</a:t>
            </a:r>
            <a:endParaRPr sz="1400">
              <a:latin typeface="Barlow"/>
              <a:cs typeface="Barlow"/>
            </a:endParaRPr>
          </a:p>
        </p:txBody>
      </p:sp>
      <p:grpSp>
        <p:nvGrpSpPr>
          <p:cNvPr id="20" name="object 20"/>
          <p:cNvGrpSpPr/>
          <p:nvPr/>
        </p:nvGrpSpPr>
        <p:grpSpPr>
          <a:xfrm>
            <a:off x="5386816" y="3598310"/>
            <a:ext cx="1800860" cy="702945"/>
            <a:chOff x="5386816" y="3598310"/>
            <a:chExt cx="1800860" cy="702945"/>
          </a:xfrm>
        </p:grpSpPr>
        <p:sp>
          <p:nvSpPr>
            <p:cNvPr id="21" name="object 21"/>
            <p:cNvSpPr/>
            <p:nvPr/>
          </p:nvSpPr>
          <p:spPr>
            <a:xfrm>
              <a:off x="5396341" y="3607835"/>
              <a:ext cx="509270" cy="365760"/>
            </a:xfrm>
            <a:custGeom>
              <a:avLst/>
              <a:gdLst/>
              <a:ahLst/>
              <a:cxnLst/>
              <a:rect l="l" t="t" r="r" b="b"/>
              <a:pathLst>
                <a:path w="509270" h="365760">
                  <a:moveTo>
                    <a:pt x="0" y="0"/>
                  </a:moveTo>
                  <a:lnTo>
                    <a:pt x="508660" y="365594"/>
                  </a:lnTo>
                </a:path>
              </a:pathLst>
            </a:custGeom>
            <a:ln w="19050">
              <a:solidFill>
                <a:srgbClr val="000000"/>
              </a:solidFill>
            </a:ln>
          </p:spPr>
          <p:txBody>
            <a:bodyPr wrap="square" lIns="0" tIns="0" rIns="0" bIns="0" rtlCol="0"/>
            <a:lstStyle/>
            <a:p>
              <a:endParaRPr/>
            </a:p>
          </p:txBody>
        </p:sp>
        <p:sp>
          <p:nvSpPr>
            <p:cNvPr id="22" name="object 22"/>
            <p:cNvSpPr/>
            <p:nvPr/>
          </p:nvSpPr>
          <p:spPr>
            <a:xfrm>
              <a:off x="5903976" y="3654552"/>
              <a:ext cx="1274445" cy="637540"/>
            </a:xfrm>
            <a:custGeom>
              <a:avLst/>
              <a:gdLst/>
              <a:ahLst/>
              <a:cxnLst/>
              <a:rect l="l" t="t" r="r" b="b"/>
              <a:pathLst>
                <a:path w="1274445" h="637539">
                  <a:moveTo>
                    <a:pt x="1210360" y="0"/>
                  </a:moveTo>
                  <a:lnTo>
                    <a:pt x="63703" y="0"/>
                  </a:lnTo>
                  <a:lnTo>
                    <a:pt x="38908" y="5006"/>
                  </a:lnTo>
                  <a:lnTo>
                    <a:pt x="18659" y="18659"/>
                  </a:lnTo>
                  <a:lnTo>
                    <a:pt x="5006" y="38908"/>
                  </a:lnTo>
                  <a:lnTo>
                    <a:pt x="0" y="63703"/>
                  </a:lnTo>
                  <a:lnTo>
                    <a:pt x="0" y="573328"/>
                  </a:lnTo>
                  <a:lnTo>
                    <a:pt x="5006" y="598123"/>
                  </a:lnTo>
                  <a:lnTo>
                    <a:pt x="18659" y="618372"/>
                  </a:lnTo>
                  <a:lnTo>
                    <a:pt x="38908" y="632025"/>
                  </a:lnTo>
                  <a:lnTo>
                    <a:pt x="63703" y="637032"/>
                  </a:lnTo>
                  <a:lnTo>
                    <a:pt x="1210360" y="637032"/>
                  </a:lnTo>
                  <a:lnTo>
                    <a:pt x="1235155" y="632025"/>
                  </a:lnTo>
                  <a:lnTo>
                    <a:pt x="1255404" y="618372"/>
                  </a:lnTo>
                  <a:lnTo>
                    <a:pt x="1269057" y="598123"/>
                  </a:lnTo>
                  <a:lnTo>
                    <a:pt x="1274064" y="573328"/>
                  </a:lnTo>
                  <a:lnTo>
                    <a:pt x="1274064" y="63703"/>
                  </a:lnTo>
                  <a:lnTo>
                    <a:pt x="1269057" y="38908"/>
                  </a:lnTo>
                  <a:lnTo>
                    <a:pt x="1255404" y="18659"/>
                  </a:lnTo>
                  <a:lnTo>
                    <a:pt x="1235155" y="5006"/>
                  </a:lnTo>
                  <a:lnTo>
                    <a:pt x="1210360" y="0"/>
                  </a:lnTo>
                  <a:close/>
                </a:path>
              </a:pathLst>
            </a:custGeom>
            <a:solidFill>
              <a:srgbClr val="4471C4">
                <a:alpha val="30194"/>
              </a:srgbClr>
            </a:solidFill>
          </p:spPr>
          <p:txBody>
            <a:bodyPr wrap="square" lIns="0" tIns="0" rIns="0" bIns="0" rtlCol="0"/>
            <a:lstStyle/>
            <a:p>
              <a:endParaRPr/>
            </a:p>
          </p:txBody>
        </p:sp>
        <p:sp>
          <p:nvSpPr>
            <p:cNvPr id="23" name="object 23"/>
            <p:cNvSpPr/>
            <p:nvPr/>
          </p:nvSpPr>
          <p:spPr>
            <a:xfrm>
              <a:off x="5903976" y="3654552"/>
              <a:ext cx="1274445" cy="637540"/>
            </a:xfrm>
            <a:custGeom>
              <a:avLst/>
              <a:gdLst/>
              <a:ahLst/>
              <a:cxnLst/>
              <a:rect l="l" t="t" r="r" b="b"/>
              <a:pathLst>
                <a:path w="1274445" h="637539">
                  <a:moveTo>
                    <a:pt x="0" y="63703"/>
                  </a:moveTo>
                  <a:lnTo>
                    <a:pt x="5006" y="38908"/>
                  </a:lnTo>
                  <a:lnTo>
                    <a:pt x="18659" y="18659"/>
                  </a:lnTo>
                  <a:lnTo>
                    <a:pt x="38908" y="5006"/>
                  </a:lnTo>
                  <a:lnTo>
                    <a:pt x="63703" y="0"/>
                  </a:lnTo>
                  <a:lnTo>
                    <a:pt x="1210360" y="0"/>
                  </a:lnTo>
                  <a:lnTo>
                    <a:pt x="1235155" y="5006"/>
                  </a:lnTo>
                  <a:lnTo>
                    <a:pt x="1255404" y="18659"/>
                  </a:lnTo>
                  <a:lnTo>
                    <a:pt x="1269057" y="38908"/>
                  </a:lnTo>
                  <a:lnTo>
                    <a:pt x="1274064" y="63703"/>
                  </a:lnTo>
                  <a:lnTo>
                    <a:pt x="1274064" y="573328"/>
                  </a:lnTo>
                  <a:lnTo>
                    <a:pt x="1269057" y="598123"/>
                  </a:lnTo>
                  <a:lnTo>
                    <a:pt x="1255404" y="618372"/>
                  </a:lnTo>
                  <a:lnTo>
                    <a:pt x="1235155" y="632025"/>
                  </a:lnTo>
                  <a:lnTo>
                    <a:pt x="1210360" y="637032"/>
                  </a:lnTo>
                  <a:lnTo>
                    <a:pt x="63703" y="637032"/>
                  </a:lnTo>
                  <a:lnTo>
                    <a:pt x="38908" y="632025"/>
                  </a:lnTo>
                  <a:lnTo>
                    <a:pt x="18659" y="618372"/>
                  </a:lnTo>
                  <a:lnTo>
                    <a:pt x="5006" y="598123"/>
                  </a:lnTo>
                  <a:lnTo>
                    <a:pt x="0" y="573328"/>
                  </a:lnTo>
                  <a:lnTo>
                    <a:pt x="0" y="63703"/>
                  </a:lnTo>
                  <a:close/>
                </a:path>
              </a:pathLst>
            </a:custGeom>
            <a:ln w="19050">
              <a:solidFill>
                <a:srgbClr val="001F5F"/>
              </a:solidFill>
            </a:ln>
          </p:spPr>
          <p:txBody>
            <a:bodyPr wrap="square" lIns="0" tIns="0" rIns="0" bIns="0" rtlCol="0"/>
            <a:lstStyle/>
            <a:p>
              <a:endParaRPr/>
            </a:p>
          </p:txBody>
        </p:sp>
      </p:grpSp>
      <p:sp>
        <p:nvSpPr>
          <p:cNvPr id="24" name="object 24"/>
          <p:cNvSpPr txBox="1"/>
          <p:nvPr/>
        </p:nvSpPr>
        <p:spPr>
          <a:xfrm>
            <a:off x="6014318" y="3747375"/>
            <a:ext cx="1053465" cy="429895"/>
          </a:xfrm>
          <a:prstGeom prst="rect">
            <a:avLst/>
          </a:prstGeom>
        </p:spPr>
        <p:txBody>
          <a:bodyPr vert="horz" wrap="square" lIns="0" tIns="35560" rIns="0" bIns="0" rtlCol="0">
            <a:spAutoFit/>
          </a:bodyPr>
          <a:lstStyle/>
          <a:p>
            <a:pPr marL="186055" marR="5080" indent="-173990">
              <a:lnSpc>
                <a:spcPts val="1510"/>
              </a:lnSpc>
              <a:spcBef>
                <a:spcPts val="280"/>
              </a:spcBef>
            </a:pPr>
            <a:r>
              <a:rPr sz="1400" spc="-5">
                <a:latin typeface="Barlow"/>
                <a:cs typeface="Barlow"/>
              </a:rPr>
              <a:t>Paid in </a:t>
            </a:r>
            <a:r>
              <a:rPr sz="1400" spc="-10">
                <a:latin typeface="Barlow"/>
                <a:cs typeface="Barlow"/>
              </a:rPr>
              <a:t>Full </a:t>
            </a:r>
            <a:r>
              <a:rPr sz="1400" spc="-5">
                <a:latin typeface="Barlow"/>
                <a:cs typeface="Barlow"/>
              </a:rPr>
              <a:t>or </a:t>
            </a:r>
            <a:r>
              <a:rPr sz="1400" spc="-265">
                <a:latin typeface="Barlow"/>
                <a:cs typeface="Barlow"/>
              </a:rPr>
              <a:t> </a:t>
            </a:r>
            <a:r>
              <a:rPr sz="1400" spc="-5">
                <a:latin typeface="Barlow"/>
                <a:cs typeface="Barlow"/>
              </a:rPr>
              <a:t>Forgiven</a:t>
            </a:r>
            <a:endParaRPr sz="1400">
              <a:latin typeface="Barlow"/>
              <a:cs typeface="Barlow"/>
            </a:endParaRPr>
          </a:p>
        </p:txBody>
      </p:sp>
      <p:grpSp>
        <p:nvGrpSpPr>
          <p:cNvPr id="25" name="object 25"/>
          <p:cNvGrpSpPr/>
          <p:nvPr/>
        </p:nvGrpSpPr>
        <p:grpSpPr>
          <a:xfrm>
            <a:off x="3606502" y="4139767"/>
            <a:ext cx="1798320" cy="893444"/>
            <a:chOff x="3606502" y="4139767"/>
            <a:chExt cx="1798320" cy="893444"/>
          </a:xfrm>
        </p:grpSpPr>
        <p:sp>
          <p:nvSpPr>
            <p:cNvPr id="26" name="object 26"/>
            <p:cNvSpPr/>
            <p:nvPr/>
          </p:nvSpPr>
          <p:spPr>
            <a:xfrm>
              <a:off x="3616027" y="4149292"/>
              <a:ext cx="509270" cy="555625"/>
            </a:xfrm>
            <a:custGeom>
              <a:avLst/>
              <a:gdLst/>
              <a:ahLst/>
              <a:cxnLst/>
              <a:rect l="l" t="t" r="r" b="b"/>
              <a:pathLst>
                <a:path w="509270" h="555625">
                  <a:moveTo>
                    <a:pt x="0" y="0"/>
                  </a:moveTo>
                  <a:lnTo>
                    <a:pt x="508660" y="555345"/>
                  </a:lnTo>
                </a:path>
              </a:pathLst>
            </a:custGeom>
            <a:ln w="19050">
              <a:solidFill>
                <a:srgbClr val="000000"/>
              </a:solidFill>
            </a:ln>
          </p:spPr>
          <p:txBody>
            <a:bodyPr wrap="square" lIns="0" tIns="0" rIns="0" bIns="0" rtlCol="0"/>
            <a:lstStyle/>
            <a:p>
              <a:endParaRPr/>
            </a:p>
          </p:txBody>
        </p:sp>
        <p:sp>
          <p:nvSpPr>
            <p:cNvPr id="27" name="object 27"/>
            <p:cNvSpPr/>
            <p:nvPr/>
          </p:nvSpPr>
          <p:spPr>
            <a:xfrm>
              <a:off x="4123943" y="4386072"/>
              <a:ext cx="1271270" cy="637540"/>
            </a:xfrm>
            <a:custGeom>
              <a:avLst/>
              <a:gdLst/>
              <a:ahLst/>
              <a:cxnLst/>
              <a:rect l="l" t="t" r="r" b="b"/>
              <a:pathLst>
                <a:path w="1271270" h="637539">
                  <a:moveTo>
                    <a:pt x="1207312" y="0"/>
                  </a:moveTo>
                  <a:lnTo>
                    <a:pt x="63703" y="0"/>
                  </a:lnTo>
                  <a:lnTo>
                    <a:pt x="38908" y="5006"/>
                  </a:lnTo>
                  <a:lnTo>
                    <a:pt x="18659" y="18659"/>
                  </a:lnTo>
                  <a:lnTo>
                    <a:pt x="5006" y="38908"/>
                  </a:lnTo>
                  <a:lnTo>
                    <a:pt x="0" y="63703"/>
                  </a:lnTo>
                  <a:lnTo>
                    <a:pt x="0" y="573328"/>
                  </a:lnTo>
                  <a:lnTo>
                    <a:pt x="5006" y="598123"/>
                  </a:lnTo>
                  <a:lnTo>
                    <a:pt x="18659" y="618372"/>
                  </a:lnTo>
                  <a:lnTo>
                    <a:pt x="38908" y="632025"/>
                  </a:lnTo>
                  <a:lnTo>
                    <a:pt x="63703" y="637031"/>
                  </a:lnTo>
                  <a:lnTo>
                    <a:pt x="1207312" y="637031"/>
                  </a:lnTo>
                  <a:lnTo>
                    <a:pt x="1232107" y="632025"/>
                  </a:lnTo>
                  <a:lnTo>
                    <a:pt x="1252356" y="618372"/>
                  </a:lnTo>
                  <a:lnTo>
                    <a:pt x="1266009" y="598123"/>
                  </a:lnTo>
                  <a:lnTo>
                    <a:pt x="1271016" y="573328"/>
                  </a:lnTo>
                  <a:lnTo>
                    <a:pt x="1271016" y="63703"/>
                  </a:lnTo>
                  <a:lnTo>
                    <a:pt x="1266009" y="38908"/>
                  </a:lnTo>
                  <a:lnTo>
                    <a:pt x="1252356" y="18659"/>
                  </a:lnTo>
                  <a:lnTo>
                    <a:pt x="1232107" y="5006"/>
                  </a:lnTo>
                  <a:lnTo>
                    <a:pt x="1207312" y="0"/>
                  </a:lnTo>
                  <a:close/>
                </a:path>
              </a:pathLst>
            </a:custGeom>
            <a:solidFill>
              <a:srgbClr val="4471C4">
                <a:alpha val="50195"/>
              </a:srgbClr>
            </a:solidFill>
          </p:spPr>
          <p:txBody>
            <a:bodyPr wrap="square" lIns="0" tIns="0" rIns="0" bIns="0" rtlCol="0"/>
            <a:lstStyle/>
            <a:p>
              <a:endParaRPr/>
            </a:p>
          </p:txBody>
        </p:sp>
        <p:sp>
          <p:nvSpPr>
            <p:cNvPr id="28" name="object 28"/>
            <p:cNvSpPr/>
            <p:nvPr/>
          </p:nvSpPr>
          <p:spPr>
            <a:xfrm>
              <a:off x="4123943" y="4386072"/>
              <a:ext cx="1271270" cy="637540"/>
            </a:xfrm>
            <a:custGeom>
              <a:avLst/>
              <a:gdLst/>
              <a:ahLst/>
              <a:cxnLst/>
              <a:rect l="l" t="t" r="r" b="b"/>
              <a:pathLst>
                <a:path w="1271270" h="637539">
                  <a:moveTo>
                    <a:pt x="0" y="63703"/>
                  </a:moveTo>
                  <a:lnTo>
                    <a:pt x="5006" y="38908"/>
                  </a:lnTo>
                  <a:lnTo>
                    <a:pt x="18659" y="18659"/>
                  </a:lnTo>
                  <a:lnTo>
                    <a:pt x="38908" y="5006"/>
                  </a:lnTo>
                  <a:lnTo>
                    <a:pt x="63703" y="0"/>
                  </a:lnTo>
                  <a:lnTo>
                    <a:pt x="1207312" y="0"/>
                  </a:lnTo>
                  <a:lnTo>
                    <a:pt x="1232107" y="5006"/>
                  </a:lnTo>
                  <a:lnTo>
                    <a:pt x="1252356" y="18659"/>
                  </a:lnTo>
                  <a:lnTo>
                    <a:pt x="1266009" y="38908"/>
                  </a:lnTo>
                  <a:lnTo>
                    <a:pt x="1271016" y="63703"/>
                  </a:lnTo>
                  <a:lnTo>
                    <a:pt x="1271016" y="573328"/>
                  </a:lnTo>
                  <a:lnTo>
                    <a:pt x="1266009" y="598123"/>
                  </a:lnTo>
                  <a:lnTo>
                    <a:pt x="1252356" y="618372"/>
                  </a:lnTo>
                  <a:lnTo>
                    <a:pt x="1232107" y="632025"/>
                  </a:lnTo>
                  <a:lnTo>
                    <a:pt x="1207312" y="637031"/>
                  </a:lnTo>
                  <a:lnTo>
                    <a:pt x="63703" y="637031"/>
                  </a:lnTo>
                  <a:lnTo>
                    <a:pt x="38908" y="632025"/>
                  </a:lnTo>
                  <a:lnTo>
                    <a:pt x="18659" y="618372"/>
                  </a:lnTo>
                  <a:lnTo>
                    <a:pt x="5006" y="598123"/>
                  </a:lnTo>
                  <a:lnTo>
                    <a:pt x="0" y="573328"/>
                  </a:lnTo>
                  <a:lnTo>
                    <a:pt x="0" y="63703"/>
                  </a:lnTo>
                  <a:close/>
                </a:path>
              </a:pathLst>
            </a:custGeom>
            <a:ln w="19050">
              <a:solidFill>
                <a:srgbClr val="001F5F"/>
              </a:solidFill>
            </a:ln>
          </p:spPr>
          <p:txBody>
            <a:bodyPr wrap="square" lIns="0" tIns="0" rIns="0" bIns="0" rtlCol="0"/>
            <a:lstStyle/>
            <a:p>
              <a:endParaRPr/>
            </a:p>
          </p:txBody>
        </p:sp>
      </p:grpSp>
      <p:sp>
        <p:nvSpPr>
          <p:cNvPr id="29" name="object 29"/>
          <p:cNvSpPr txBox="1"/>
          <p:nvPr/>
        </p:nvSpPr>
        <p:spPr>
          <a:xfrm>
            <a:off x="4246269" y="4385197"/>
            <a:ext cx="1670050" cy="561975"/>
          </a:xfrm>
          <a:prstGeom prst="rect">
            <a:avLst/>
          </a:prstGeom>
        </p:spPr>
        <p:txBody>
          <a:bodyPr vert="horz" wrap="square" lIns="0" tIns="12700" rIns="0" bIns="0" rtlCol="0">
            <a:spAutoFit/>
          </a:bodyPr>
          <a:lstStyle/>
          <a:p>
            <a:pPr marL="12700" marR="5080" indent="29845">
              <a:lnSpc>
                <a:spcPct val="125699"/>
              </a:lnSpc>
              <a:spcBef>
                <a:spcPts val="100"/>
              </a:spcBef>
              <a:tabLst>
                <a:tab pos="1148080" algn="l"/>
                <a:tab pos="1656714" algn="l"/>
              </a:tabLst>
            </a:pPr>
            <a:r>
              <a:rPr sz="1400" spc="-10">
                <a:latin typeface="Barlow"/>
                <a:cs typeface="Barlow"/>
              </a:rPr>
              <a:t>Delinquency 	</a:t>
            </a:r>
            <a:r>
              <a:rPr sz="1400" u="heavy" spc="-15">
                <a:uFill>
                  <a:solidFill>
                    <a:srgbClr val="000000"/>
                  </a:solidFill>
                </a:uFill>
                <a:latin typeface="Barlow"/>
                <a:cs typeface="Barlow"/>
              </a:rPr>
              <a:t> </a:t>
            </a:r>
            <a:r>
              <a:rPr sz="1400" u="heavy" spc="-10">
                <a:uFill>
                  <a:solidFill>
                    <a:srgbClr val="000000"/>
                  </a:solidFill>
                </a:uFill>
                <a:latin typeface="Barlow"/>
                <a:cs typeface="Barlow"/>
              </a:rPr>
              <a:t>	</a:t>
            </a:r>
            <a:r>
              <a:rPr sz="1400" spc="-10">
                <a:latin typeface="Barlow"/>
                <a:cs typeface="Barlow"/>
              </a:rPr>
              <a:t> (90</a:t>
            </a:r>
            <a:r>
              <a:rPr sz="1400" spc="5">
                <a:latin typeface="Barlow"/>
                <a:cs typeface="Barlow"/>
              </a:rPr>
              <a:t> </a:t>
            </a:r>
            <a:r>
              <a:rPr sz="1400" spc="-5">
                <a:latin typeface="Barlow"/>
                <a:cs typeface="Barlow"/>
              </a:rPr>
              <a:t>days</a:t>
            </a:r>
            <a:r>
              <a:rPr sz="1400" spc="5">
                <a:latin typeface="Barlow"/>
                <a:cs typeface="Barlow"/>
              </a:rPr>
              <a:t> </a:t>
            </a:r>
            <a:r>
              <a:rPr sz="1400" spc="-5">
                <a:latin typeface="Barlow"/>
                <a:cs typeface="Barlow"/>
              </a:rPr>
              <a:t>late)</a:t>
            </a:r>
            <a:endParaRPr sz="1400">
              <a:latin typeface="Barlow"/>
              <a:cs typeface="Barlow"/>
            </a:endParaRPr>
          </a:p>
        </p:txBody>
      </p:sp>
      <p:grpSp>
        <p:nvGrpSpPr>
          <p:cNvPr id="30" name="object 30"/>
          <p:cNvGrpSpPr/>
          <p:nvPr/>
        </p:nvGrpSpPr>
        <p:grpSpPr>
          <a:xfrm>
            <a:off x="5894451" y="4376546"/>
            <a:ext cx="1293495" cy="656590"/>
            <a:chOff x="5894451" y="4376546"/>
            <a:chExt cx="1293495" cy="656590"/>
          </a:xfrm>
        </p:grpSpPr>
        <p:sp>
          <p:nvSpPr>
            <p:cNvPr id="31" name="object 31"/>
            <p:cNvSpPr/>
            <p:nvPr/>
          </p:nvSpPr>
          <p:spPr>
            <a:xfrm>
              <a:off x="5903976" y="4386071"/>
              <a:ext cx="1274445" cy="637540"/>
            </a:xfrm>
            <a:custGeom>
              <a:avLst/>
              <a:gdLst/>
              <a:ahLst/>
              <a:cxnLst/>
              <a:rect l="l" t="t" r="r" b="b"/>
              <a:pathLst>
                <a:path w="1274445" h="637539">
                  <a:moveTo>
                    <a:pt x="1210360" y="0"/>
                  </a:moveTo>
                  <a:lnTo>
                    <a:pt x="63703" y="0"/>
                  </a:lnTo>
                  <a:lnTo>
                    <a:pt x="38908" y="5006"/>
                  </a:lnTo>
                  <a:lnTo>
                    <a:pt x="18659" y="18659"/>
                  </a:lnTo>
                  <a:lnTo>
                    <a:pt x="5006" y="38908"/>
                  </a:lnTo>
                  <a:lnTo>
                    <a:pt x="0" y="63703"/>
                  </a:lnTo>
                  <a:lnTo>
                    <a:pt x="0" y="573328"/>
                  </a:lnTo>
                  <a:lnTo>
                    <a:pt x="5006" y="598123"/>
                  </a:lnTo>
                  <a:lnTo>
                    <a:pt x="18659" y="618372"/>
                  </a:lnTo>
                  <a:lnTo>
                    <a:pt x="38908" y="632025"/>
                  </a:lnTo>
                  <a:lnTo>
                    <a:pt x="63703" y="637031"/>
                  </a:lnTo>
                  <a:lnTo>
                    <a:pt x="1210360" y="637031"/>
                  </a:lnTo>
                  <a:lnTo>
                    <a:pt x="1235155" y="632025"/>
                  </a:lnTo>
                  <a:lnTo>
                    <a:pt x="1255404" y="618372"/>
                  </a:lnTo>
                  <a:lnTo>
                    <a:pt x="1269057" y="598123"/>
                  </a:lnTo>
                  <a:lnTo>
                    <a:pt x="1274064" y="573328"/>
                  </a:lnTo>
                  <a:lnTo>
                    <a:pt x="1274064" y="63703"/>
                  </a:lnTo>
                  <a:lnTo>
                    <a:pt x="1269057" y="38908"/>
                  </a:lnTo>
                  <a:lnTo>
                    <a:pt x="1255404" y="18659"/>
                  </a:lnTo>
                  <a:lnTo>
                    <a:pt x="1235155" y="5006"/>
                  </a:lnTo>
                  <a:lnTo>
                    <a:pt x="1210360" y="0"/>
                  </a:lnTo>
                  <a:close/>
                </a:path>
              </a:pathLst>
            </a:custGeom>
            <a:solidFill>
              <a:srgbClr val="4471C4">
                <a:alpha val="30194"/>
              </a:srgbClr>
            </a:solidFill>
          </p:spPr>
          <p:txBody>
            <a:bodyPr wrap="square" lIns="0" tIns="0" rIns="0" bIns="0" rtlCol="0"/>
            <a:lstStyle/>
            <a:p>
              <a:endParaRPr/>
            </a:p>
          </p:txBody>
        </p:sp>
        <p:sp>
          <p:nvSpPr>
            <p:cNvPr id="32" name="object 32"/>
            <p:cNvSpPr/>
            <p:nvPr/>
          </p:nvSpPr>
          <p:spPr>
            <a:xfrm>
              <a:off x="5903976" y="4386071"/>
              <a:ext cx="1274445" cy="637540"/>
            </a:xfrm>
            <a:custGeom>
              <a:avLst/>
              <a:gdLst/>
              <a:ahLst/>
              <a:cxnLst/>
              <a:rect l="l" t="t" r="r" b="b"/>
              <a:pathLst>
                <a:path w="1274445" h="637539">
                  <a:moveTo>
                    <a:pt x="0" y="63703"/>
                  </a:moveTo>
                  <a:lnTo>
                    <a:pt x="5006" y="38908"/>
                  </a:lnTo>
                  <a:lnTo>
                    <a:pt x="18659" y="18659"/>
                  </a:lnTo>
                  <a:lnTo>
                    <a:pt x="38908" y="5006"/>
                  </a:lnTo>
                  <a:lnTo>
                    <a:pt x="63703" y="0"/>
                  </a:lnTo>
                  <a:lnTo>
                    <a:pt x="1210360" y="0"/>
                  </a:lnTo>
                  <a:lnTo>
                    <a:pt x="1235155" y="5006"/>
                  </a:lnTo>
                  <a:lnTo>
                    <a:pt x="1255404" y="18659"/>
                  </a:lnTo>
                  <a:lnTo>
                    <a:pt x="1269057" y="38908"/>
                  </a:lnTo>
                  <a:lnTo>
                    <a:pt x="1274064" y="63703"/>
                  </a:lnTo>
                  <a:lnTo>
                    <a:pt x="1274064" y="573328"/>
                  </a:lnTo>
                  <a:lnTo>
                    <a:pt x="1269057" y="598123"/>
                  </a:lnTo>
                  <a:lnTo>
                    <a:pt x="1255404" y="618372"/>
                  </a:lnTo>
                  <a:lnTo>
                    <a:pt x="1235155" y="632025"/>
                  </a:lnTo>
                  <a:lnTo>
                    <a:pt x="1210360" y="637031"/>
                  </a:lnTo>
                  <a:lnTo>
                    <a:pt x="63703" y="637031"/>
                  </a:lnTo>
                  <a:lnTo>
                    <a:pt x="38908" y="632025"/>
                  </a:lnTo>
                  <a:lnTo>
                    <a:pt x="18659" y="618372"/>
                  </a:lnTo>
                  <a:lnTo>
                    <a:pt x="5006" y="598123"/>
                  </a:lnTo>
                  <a:lnTo>
                    <a:pt x="0" y="573328"/>
                  </a:lnTo>
                  <a:lnTo>
                    <a:pt x="0" y="63703"/>
                  </a:lnTo>
                  <a:close/>
                </a:path>
              </a:pathLst>
            </a:custGeom>
            <a:ln w="19050">
              <a:solidFill>
                <a:srgbClr val="001F5F"/>
              </a:solidFill>
            </a:ln>
          </p:spPr>
          <p:txBody>
            <a:bodyPr wrap="square" lIns="0" tIns="0" rIns="0" bIns="0" rtlCol="0"/>
            <a:lstStyle/>
            <a:p>
              <a:endParaRPr/>
            </a:p>
          </p:txBody>
        </p:sp>
      </p:grpSp>
      <p:sp>
        <p:nvSpPr>
          <p:cNvPr id="33" name="object 33"/>
          <p:cNvSpPr txBox="1"/>
          <p:nvPr/>
        </p:nvSpPr>
        <p:spPr>
          <a:xfrm>
            <a:off x="5983838" y="4385197"/>
            <a:ext cx="1114425" cy="561975"/>
          </a:xfrm>
          <a:prstGeom prst="rect">
            <a:avLst/>
          </a:prstGeom>
        </p:spPr>
        <p:txBody>
          <a:bodyPr vert="horz" wrap="square" lIns="0" tIns="12700" rIns="0" bIns="0" rtlCol="0">
            <a:spAutoFit/>
          </a:bodyPr>
          <a:lstStyle/>
          <a:p>
            <a:pPr marL="12700" marR="5080" indent="264795">
              <a:lnSpc>
                <a:spcPct val="125699"/>
              </a:lnSpc>
              <a:spcBef>
                <a:spcPts val="100"/>
              </a:spcBef>
            </a:pPr>
            <a:r>
              <a:rPr sz="1400" spc="-5">
                <a:latin typeface="Barlow"/>
                <a:cs typeface="Barlow"/>
              </a:rPr>
              <a:t>Default </a:t>
            </a:r>
            <a:r>
              <a:rPr sz="1400">
                <a:latin typeface="Barlow"/>
                <a:cs typeface="Barlow"/>
              </a:rPr>
              <a:t> </a:t>
            </a:r>
            <a:r>
              <a:rPr sz="1400" spc="-10">
                <a:latin typeface="Barlow"/>
                <a:cs typeface="Barlow"/>
              </a:rPr>
              <a:t>(270 </a:t>
            </a:r>
            <a:r>
              <a:rPr sz="1400" spc="-5">
                <a:latin typeface="Barlow"/>
                <a:cs typeface="Barlow"/>
              </a:rPr>
              <a:t>days</a:t>
            </a:r>
            <a:r>
              <a:rPr sz="1400" spc="-50">
                <a:latin typeface="Barlow"/>
                <a:cs typeface="Barlow"/>
              </a:rPr>
              <a:t> </a:t>
            </a:r>
            <a:r>
              <a:rPr sz="1400" spc="-5">
                <a:latin typeface="Barlow"/>
                <a:cs typeface="Barlow"/>
              </a:rPr>
              <a:t>late)</a:t>
            </a:r>
            <a:endParaRPr sz="1400">
              <a:latin typeface="Barlow"/>
              <a:cs typeface="Barlow"/>
            </a:endParaRPr>
          </a:p>
        </p:txBody>
      </p:sp>
      <p:grpSp>
        <p:nvGrpSpPr>
          <p:cNvPr id="34" name="object 34"/>
          <p:cNvGrpSpPr/>
          <p:nvPr/>
        </p:nvGrpSpPr>
        <p:grpSpPr>
          <a:xfrm>
            <a:off x="7671244" y="4373308"/>
            <a:ext cx="1303020" cy="666115"/>
            <a:chOff x="7671244" y="4373308"/>
            <a:chExt cx="1303020" cy="666115"/>
          </a:xfrm>
        </p:grpSpPr>
        <p:sp>
          <p:nvSpPr>
            <p:cNvPr id="35" name="object 35"/>
            <p:cNvSpPr/>
            <p:nvPr/>
          </p:nvSpPr>
          <p:spPr>
            <a:xfrm>
              <a:off x="7685531" y="4387596"/>
              <a:ext cx="1274445" cy="637540"/>
            </a:xfrm>
            <a:custGeom>
              <a:avLst/>
              <a:gdLst/>
              <a:ahLst/>
              <a:cxnLst/>
              <a:rect l="l" t="t" r="r" b="b"/>
              <a:pathLst>
                <a:path w="1274445" h="637539">
                  <a:moveTo>
                    <a:pt x="1210360" y="0"/>
                  </a:moveTo>
                  <a:lnTo>
                    <a:pt x="63703" y="0"/>
                  </a:lnTo>
                  <a:lnTo>
                    <a:pt x="38908" y="5006"/>
                  </a:lnTo>
                  <a:lnTo>
                    <a:pt x="18659" y="18659"/>
                  </a:lnTo>
                  <a:lnTo>
                    <a:pt x="5006" y="38908"/>
                  </a:lnTo>
                  <a:lnTo>
                    <a:pt x="0" y="63703"/>
                  </a:lnTo>
                  <a:lnTo>
                    <a:pt x="0" y="573328"/>
                  </a:lnTo>
                  <a:lnTo>
                    <a:pt x="5006" y="598123"/>
                  </a:lnTo>
                  <a:lnTo>
                    <a:pt x="18659" y="618372"/>
                  </a:lnTo>
                  <a:lnTo>
                    <a:pt x="38908" y="632025"/>
                  </a:lnTo>
                  <a:lnTo>
                    <a:pt x="63703" y="637031"/>
                  </a:lnTo>
                  <a:lnTo>
                    <a:pt x="1210360" y="637031"/>
                  </a:lnTo>
                  <a:lnTo>
                    <a:pt x="1235155" y="632025"/>
                  </a:lnTo>
                  <a:lnTo>
                    <a:pt x="1255404" y="618372"/>
                  </a:lnTo>
                  <a:lnTo>
                    <a:pt x="1269057" y="598123"/>
                  </a:lnTo>
                  <a:lnTo>
                    <a:pt x="1274064" y="573328"/>
                  </a:lnTo>
                  <a:lnTo>
                    <a:pt x="1274064" y="63703"/>
                  </a:lnTo>
                  <a:lnTo>
                    <a:pt x="1269057" y="38908"/>
                  </a:lnTo>
                  <a:lnTo>
                    <a:pt x="1255404" y="18659"/>
                  </a:lnTo>
                  <a:lnTo>
                    <a:pt x="1235155" y="5006"/>
                  </a:lnTo>
                  <a:lnTo>
                    <a:pt x="1210360" y="0"/>
                  </a:lnTo>
                  <a:close/>
                </a:path>
              </a:pathLst>
            </a:custGeom>
            <a:solidFill>
              <a:srgbClr val="4471C4">
                <a:alpha val="30194"/>
              </a:srgbClr>
            </a:solidFill>
          </p:spPr>
          <p:txBody>
            <a:bodyPr wrap="square" lIns="0" tIns="0" rIns="0" bIns="0" rtlCol="0"/>
            <a:lstStyle/>
            <a:p>
              <a:endParaRPr/>
            </a:p>
          </p:txBody>
        </p:sp>
        <p:sp>
          <p:nvSpPr>
            <p:cNvPr id="36" name="object 36"/>
            <p:cNvSpPr/>
            <p:nvPr/>
          </p:nvSpPr>
          <p:spPr>
            <a:xfrm>
              <a:off x="7685531" y="4387596"/>
              <a:ext cx="1274445" cy="637540"/>
            </a:xfrm>
            <a:custGeom>
              <a:avLst/>
              <a:gdLst/>
              <a:ahLst/>
              <a:cxnLst/>
              <a:rect l="l" t="t" r="r" b="b"/>
              <a:pathLst>
                <a:path w="1274445" h="637539">
                  <a:moveTo>
                    <a:pt x="0" y="63703"/>
                  </a:moveTo>
                  <a:lnTo>
                    <a:pt x="5006" y="38908"/>
                  </a:lnTo>
                  <a:lnTo>
                    <a:pt x="18659" y="18659"/>
                  </a:lnTo>
                  <a:lnTo>
                    <a:pt x="38908" y="5006"/>
                  </a:lnTo>
                  <a:lnTo>
                    <a:pt x="63703" y="0"/>
                  </a:lnTo>
                  <a:lnTo>
                    <a:pt x="1210360" y="0"/>
                  </a:lnTo>
                  <a:lnTo>
                    <a:pt x="1235155" y="5006"/>
                  </a:lnTo>
                  <a:lnTo>
                    <a:pt x="1255404" y="18659"/>
                  </a:lnTo>
                  <a:lnTo>
                    <a:pt x="1269057" y="38908"/>
                  </a:lnTo>
                  <a:lnTo>
                    <a:pt x="1274064" y="63703"/>
                  </a:lnTo>
                  <a:lnTo>
                    <a:pt x="1274064" y="573328"/>
                  </a:lnTo>
                  <a:lnTo>
                    <a:pt x="1269057" y="598123"/>
                  </a:lnTo>
                  <a:lnTo>
                    <a:pt x="1255404" y="618372"/>
                  </a:lnTo>
                  <a:lnTo>
                    <a:pt x="1235155" y="632025"/>
                  </a:lnTo>
                  <a:lnTo>
                    <a:pt x="1210360" y="637031"/>
                  </a:lnTo>
                  <a:lnTo>
                    <a:pt x="63703" y="637031"/>
                  </a:lnTo>
                  <a:lnTo>
                    <a:pt x="38908" y="632025"/>
                  </a:lnTo>
                  <a:lnTo>
                    <a:pt x="18659" y="618372"/>
                  </a:lnTo>
                  <a:lnTo>
                    <a:pt x="5006" y="598123"/>
                  </a:lnTo>
                  <a:lnTo>
                    <a:pt x="0" y="573328"/>
                  </a:lnTo>
                  <a:lnTo>
                    <a:pt x="0" y="63703"/>
                  </a:lnTo>
                  <a:close/>
                </a:path>
              </a:pathLst>
            </a:custGeom>
            <a:ln w="28575">
              <a:solidFill>
                <a:srgbClr val="C00000"/>
              </a:solidFill>
            </a:ln>
          </p:spPr>
          <p:txBody>
            <a:bodyPr wrap="square" lIns="0" tIns="0" rIns="0" bIns="0" rtlCol="0"/>
            <a:lstStyle/>
            <a:p>
              <a:endParaRPr/>
            </a:p>
          </p:txBody>
        </p:sp>
      </p:grpSp>
      <p:sp>
        <p:nvSpPr>
          <p:cNvPr id="37" name="object 37"/>
          <p:cNvSpPr txBox="1"/>
          <p:nvPr/>
        </p:nvSpPr>
        <p:spPr>
          <a:xfrm>
            <a:off x="7139940" y="4478576"/>
            <a:ext cx="1807845" cy="429895"/>
          </a:xfrm>
          <a:prstGeom prst="rect">
            <a:avLst/>
          </a:prstGeom>
        </p:spPr>
        <p:txBody>
          <a:bodyPr vert="horz" wrap="square" lIns="0" tIns="11430" rIns="0" bIns="0" rtlCol="0">
            <a:spAutoFit/>
          </a:bodyPr>
          <a:lstStyle/>
          <a:p>
            <a:pPr marL="38100">
              <a:lnSpc>
                <a:spcPts val="1595"/>
              </a:lnSpc>
              <a:spcBef>
                <a:spcPts val="90"/>
              </a:spcBef>
              <a:tabLst>
                <a:tab pos="546100" algn="l"/>
              </a:tabLst>
            </a:pPr>
            <a:r>
              <a:rPr sz="2100" u="heavy" spc="-7" baseline="11904">
                <a:uFill>
                  <a:solidFill>
                    <a:srgbClr val="000000"/>
                  </a:solidFill>
                </a:uFill>
                <a:latin typeface="Barlow"/>
                <a:cs typeface="Barlow"/>
              </a:rPr>
              <a:t> 	</a:t>
            </a:r>
            <a:r>
              <a:rPr sz="2100" spc="67" baseline="11904">
                <a:latin typeface="Barlow"/>
                <a:cs typeface="Barlow"/>
              </a:rPr>
              <a:t> </a:t>
            </a:r>
            <a:r>
              <a:rPr sz="1400" spc="-10">
                <a:latin typeface="Barlow"/>
                <a:cs typeface="Barlow"/>
              </a:rPr>
              <a:t>Collections</a:t>
            </a:r>
            <a:r>
              <a:rPr sz="1400" spc="30">
                <a:latin typeface="Barlow"/>
                <a:cs typeface="Barlow"/>
              </a:rPr>
              <a:t> </a:t>
            </a:r>
            <a:r>
              <a:rPr sz="1400" spc="-10">
                <a:latin typeface="Barlow"/>
                <a:cs typeface="Barlow"/>
              </a:rPr>
              <a:t>and</a:t>
            </a:r>
            <a:endParaRPr sz="1400">
              <a:latin typeface="Barlow"/>
              <a:cs typeface="Barlow"/>
            </a:endParaRPr>
          </a:p>
          <a:p>
            <a:pPr marL="688340">
              <a:lnSpc>
                <a:spcPts val="1595"/>
              </a:lnSpc>
            </a:pPr>
            <a:r>
              <a:rPr sz="1400" spc="-10">
                <a:latin typeface="Barlow"/>
                <a:cs typeface="Barlow"/>
              </a:rPr>
              <a:t>Garnishment</a:t>
            </a:r>
            <a:endParaRPr sz="1400">
              <a:latin typeface="Barlow"/>
              <a:cs typeface="Barlow"/>
            </a:endParaRPr>
          </a:p>
        </p:txBody>
      </p:sp>
      <p:grpSp>
        <p:nvGrpSpPr>
          <p:cNvPr id="38" name="object 38"/>
          <p:cNvGrpSpPr/>
          <p:nvPr/>
        </p:nvGrpSpPr>
        <p:grpSpPr>
          <a:xfrm>
            <a:off x="4443350" y="1977891"/>
            <a:ext cx="2387600" cy="918210"/>
            <a:chOff x="4443350" y="1977891"/>
            <a:chExt cx="2387600" cy="918210"/>
          </a:xfrm>
        </p:grpSpPr>
        <p:sp>
          <p:nvSpPr>
            <p:cNvPr id="39" name="object 39"/>
            <p:cNvSpPr/>
            <p:nvPr/>
          </p:nvSpPr>
          <p:spPr>
            <a:xfrm>
              <a:off x="4449697" y="1984248"/>
              <a:ext cx="1232535" cy="838200"/>
            </a:xfrm>
            <a:custGeom>
              <a:avLst/>
              <a:gdLst/>
              <a:ahLst/>
              <a:cxnLst/>
              <a:rect l="l" t="t" r="r" b="b"/>
              <a:pathLst>
                <a:path w="1232535" h="838200">
                  <a:moveTo>
                    <a:pt x="1231963" y="0"/>
                  </a:moveTo>
                  <a:lnTo>
                    <a:pt x="1022413" y="0"/>
                  </a:lnTo>
                  <a:lnTo>
                    <a:pt x="970829" y="1231"/>
                  </a:lnTo>
                  <a:lnTo>
                    <a:pt x="919853" y="4889"/>
                  </a:lnTo>
                  <a:lnTo>
                    <a:pt x="869568" y="10916"/>
                  </a:lnTo>
                  <a:lnTo>
                    <a:pt x="820055" y="19255"/>
                  </a:lnTo>
                  <a:lnTo>
                    <a:pt x="771398" y="29852"/>
                  </a:lnTo>
                  <a:lnTo>
                    <a:pt x="723678" y="42648"/>
                  </a:lnTo>
                  <a:lnTo>
                    <a:pt x="676978" y="57587"/>
                  </a:lnTo>
                  <a:lnTo>
                    <a:pt x="631380" y="74614"/>
                  </a:lnTo>
                  <a:lnTo>
                    <a:pt x="586968" y="93671"/>
                  </a:lnTo>
                  <a:lnTo>
                    <a:pt x="543823" y="114702"/>
                  </a:lnTo>
                  <a:lnTo>
                    <a:pt x="502027" y="137650"/>
                  </a:lnTo>
                  <a:lnTo>
                    <a:pt x="461664" y="162460"/>
                  </a:lnTo>
                  <a:lnTo>
                    <a:pt x="422815" y="189074"/>
                  </a:lnTo>
                  <a:lnTo>
                    <a:pt x="385564" y="217437"/>
                  </a:lnTo>
                  <a:lnTo>
                    <a:pt x="349992" y="247491"/>
                  </a:lnTo>
                  <a:lnTo>
                    <a:pt x="316181" y="279180"/>
                  </a:lnTo>
                  <a:lnTo>
                    <a:pt x="284215" y="312448"/>
                  </a:lnTo>
                  <a:lnTo>
                    <a:pt x="254176" y="347239"/>
                  </a:lnTo>
                  <a:lnTo>
                    <a:pt x="226146" y="383495"/>
                  </a:lnTo>
                  <a:lnTo>
                    <a:pt x="200208" y="421160"/>
                  </a:lnTo>
                  <a:lnTo>
                    <a:pt x="176443" y="460178"/>
                  </a:lnTo>
                  <a:lnTo>
                    <a:pt x="154935" y="500493"/>
                  </a:lnTo>
                  <a:lnTo>
                    <a:pt x="135766" y="542047"/>
                  </a:lnTo>
                  <a:lnTo>
                    <a:pt x="119019" y="584785"/>
                  </a:lnTo>
                  <a:lnTo>
                    <a:pt x="104774" y="628650"/>
                  </a:lnTo>
                  <a:lnTo>
                    <a:pt x="0" y="628650"/>
                  </a:lnTo>
                  <a:lnTo>
                    <a:pt x="179450" y="838200"/>
                  </a:lnTo>
                  <a:lnTo>
                    <a:pt x="419100" y="628650"/>
                  </a:lnTo>
                  <a:lnTo>
                    <a:pt x="314324" y="628650"/>
                  </a:lnTo>
                  <a:lnTo>
                    <a:pt x="328569" y="584785"/>
                  </a:lnTo>
                  <a:lnTo>
                    <a:pt x="345316" y="542047"/>
                  </a:lnTo>
                  <a:lnTo>
                    <a:pt x="364485" y="500493"/>
                  </a:lnTo>
                  <a:lnTo>
                    <a:pt x="385993" y="460178"/>
                  </a:lnTo>
                  <a:lnTo>
                    <a:pt x="409758" y="421160"/>
                  </a:lnTo>
                  <a:lnTo>
                    <a:pt x="435696" y="383495"/>
                  </a:lnTo>
                  <a:lnTo>
                    <a:pt x="463726" y="347239"/>
                  </a:lnTo>
                  <a:lnTo>
                    <a:pt x="493765" y="312448"/>
                  </a:lnTo>
                  <a:lnTo>
                    <a:pt x="525731" y="279180"/>
                  </a:lnTo>
                  <a:lnTo>
                    <a:pt x="559542" y="247491"/>
                  </a:lnTo>
                  <a:lnTo>
                    <a:pt x="595114" y="217437"/>
                  </a:lnTo>
                  <a:lnTo>
                    <a:pt x="632365" y="189074"/>
                  </a:lnTo>
                  <a:lnTo>
                    <a:pt x="671214" y="162460"/>
                  </a:lnTo>
                  <a:lnTo>
                    <a:pt x="711577" y="137650"/>
                  </a:lnTo>
                  <a:lnTo>
                    <a:pt x="753373" y="114702"/>
                  </a:lnTo>
                  <a:lnTo>
                    <a:pt x="796518" y="93671"/>
                  </a:lnTo>
                  <a:lnTo>
                    <a:pt x="840930" y="74614"/>
                  </a:lnTo>
                  <a:lnTo>
                    <a:pt x="886528" y="57587"/>
                  </a:lnTo>
                  <a:lnTo>
                    <a:pt x="933228" y="42648"/>
                  </a:lnTo>
                  <a:lnTo>
                    <a:pt x="980948" y="29852"/>
                  </a:lnTo>
                  <a:lnTo>
                    <a:pt x="1029605" y="19255"/>
                  </a:lnTo>
                  <a:lnTo>
                    <a:pt x="1079118" y="10916"/>
                  </a:lnTo>
                  <a:lnTo>
                    <a:pt x="1129403" y="4889"/>
                  </a:lnTo>
                  <a:lnTo>
                    <a:pt x="1180379" y="1231"/>
                  </a:lnTo>
                  <a:lnTo>
                    <a:pt x="1231963" y="0"/>
                  </a:lnTo>
                  <a:close/>
                </a:path>
              </a:pathLst>
            </a:custGeom>
            <a:solidFill>
              <a:srgbClr val="4471C4"/>
            </a:solidFill>
          </p:spPr>
          <p:txBody>
            <a:bodyPr wrap="square" lIns="0" tIns="0" rIns="0" bIns="0" rtlCol="0"/>
            <a:lstStyle/>
            <a:p>
              <a:endParaRPr/>
            </a:p>
          </p:txBody>
        </p:sp>
        <p:sp>
          <p:nvSpPr>
            <p:cNvPr id="40" name="object 40"/>
            <p:cNvSpPr/>
            <p:nvPr/>
          </p:nvSpPr>
          <p:spPr>
            <a:xfrm>
              <a:off x="5576888" y="1984241"/>
              <a:ext cx="1052830" cy="838200"/>
            </a:xfrm>
            <a:custGeom>
              <a:avLst/>
              <a:gdLst/>
              <a:ahLst/>
              <a:cxnLst/>
              <a:rect l="l" t="t" r="r" b="b"/>
              <a:pathLst>
                <a:path w="1052829" h="838200">
                  <a:moveTo>
                    <a:pt x="104775" y="0"/>
                  </a:moveTo>
                  <a:lnTo>
                    <a:pt x="78529" y="323"/>
                  </a:lnTo>
                  <a:lnTo>
                    <a:pt x="52306" y="1290"/>
                  </a:lnTo>
                  <a:lnTo>
                    <a:pt x="26124" y="2898"/>
                  </a:lnTo>
                  <a:lnTo>
                    <a:pt x="0" y="5143"/>
                  </a:lnTo>
                  <a:lnTo>
                    <a:pt x="50961" y="11383"/>
                  </a:lnTo>
                  <a:lnTo>
                    <a:pt x="100961" y="19941"/>
                  </a:lnTo>
                  <a:lnTo>
                    <a:pt x="149932" y="30751"/>
                  </a:lnTo>
                  <a:lnTo>
                    <a:pt x="197806" y="43745"/>
                  </a:lnTo>
                  <a:lnTo>
                    <a:pt x="244517" y="58858"/>
                  </a:lnTo>
                  <a:lnTo>
                    <a:pt x="289997" y="76023"/>
                  </a:lnTo>
                  <a:lnTo>
                    <a:pt x="334179" y="95173"/>
                  </a:lnTo>
                  <a:lnTo>
                    <a:pt x="376995" y="116242"/>
                  </a:lnTo>
                  <a:lnTo>
                    <a:pt x="418379" y="139163"/>
                  </a:lnTo>
                  <a:lnTo>
                    <a:pt x="458262" y="163871"/>
                  </a:lnTo>
                  <a:lnTo>
                    <a:pt x="496579" y="190297"/>
                  </a:lnTo>
                  <a:lnTo>
                    <a:pt x="533260" y="218377"/>
                  </a:lnTo>
                  <a:lnTo>
                    <a:pt x="568240" y="248043"/>
                  </a:lnTo>
                  <a:lnTo>
                    <a:pt x="601451" y="279230"/>
                  </a:lnTo>
                  <a:lnTo>
                    <a:pt x="632825" y="311869"/>
                  </a:lnTo>
                  <a:lnTo>
                    <a:pt x="662296" y="345896"/>
                  </a:lnTo>
                  <a:lnTo>
                    <a:pt x="689795" y="381243"/>
                  </a:lnTo>
                  <a:lnTo>
                    <a:pt x="715257" y="417845"/>
                  </a:lnTo>
                  <a:lnTo>
                    <a:pt x="738612" y="455633"/>
                  </a:lnTo>
                  <a:lnTo>
                    <a:pt x="759795" y="494543"/>
                  </a:lnTo>
                  <a:lnTo>
                    <a:pt x="778738" y="534507"/>
                  </a:lnTo>
                  <a:lnTo>
                    <a:pt x="795373" y="575460"/>
                  </a:lnTo>
                  <a:lnTo>
                    <a:pt x="809634" y="617334"/>
                  </a:lnTo>
                  <a:lnTo>
                    <a:pt x="821453" y="660063"/>
                  </a:lnTo>
                  <a:lnTo>
                    <a:pt x="830762" y="703580"/>
                  </a:lnTo>
                  <a:lnTo>
                    <a:pt x="837495" y="747820"/>
                  </a:lnTo>
                  <a:lnTo>
                    <a:pt x="841584" y="792715"/>
                  </a:lnTo>
                  <a:lnTo>
                    <a:pt x="842962" y="838199"/>
                  </a:lnTo>
                  <a:lnTo>
                    <a:pt x="1052512" y="838199"/>
                  </a:lnTo>
                  <a:lnTo>
                    <a:pt x="1051198" y="793684"/>
                  </a:lnTo>
                  <a:lnTo>
                    <a:pt x="1047301" y="749775"/>
                  </a:lnTo>
                  <a:lnTo>
                    <a:pt x="1040885" y="706528"/>
                  </a:lnTo>
                  <a:lnTo>
                    <a:pt x="1032017" y="664002"/>
                  </a:lnTo>
                  <a:lnTo>
                    <a:pt x="1020761" y="622254"/>
                  </a:lnTo>
                  <a:lnTo>
                    <a:pt x="1007184" y="581344"/>
                  </a:lnTo>
                  <a:lnTo>
                    <a:pt x="991350" y="541328"/>
                  </a:lnTo>
                  <a:lnTo>
                    <a:pt x="973326" y="502265"/>
                  </a:lnTo>
                  <a:lnTo>
                    <a:pt x="953176" y="464213"/>
                  </a:lnTo>
                  <a:lnTo>
                    <a:pt x="930967" y="427229"/>
                  </a:lnTo>
                  <a:lnTo>
                    <a:pt x="906763" y="391371"/>
                  </a:lnTo>
                  <a:lnTo>
                    <a:pt x="880631" y="356698"/>
                  </a:lnTo>
                  <a:lnTo>
                    <a:pt x="852635" y="323268"/>
                  </a:lnTo>
                  <a:lnTo>
                    <a:pt x="822842" y="291137"/>
                  </a:lnTo>
                  <a:lnTo>
                    <a:pt x="791317" y="260365"/>
                  </a:lnTo>
                  <a:lnTo>
                    <a:pt x="758125" y="231009"/>
                  </a:lnTo>
                  <a:lnTo>
                    <a:pt x="723331" y="203127"/>
                  </a:lnTo>
                  <a:lnTo>
                    <a:pt x="687002" y="176777"/>
                  </a:lnTo>
                  <a:lnTo>
                    <a:pt x="649203" y="152017"/>
                  </a:lnTo>
                  <a:lnTo>
                    <a:pt x="609998" y="128905"/>
                  </a:lnTo>
                  <a:lnTo>
                    <a:pt x="569455" y="107498"/>
                  </a:lnTo>
                  <a:lnTo>
                    <a:pt x="527638" y="87856"/>
                  </a:lnTo>
                  <a:lnTo>
                    <a:pt x="484613" y="70035"/>
                  </a:lnTo>
                  <a:lnTo>
                    <a:pt x="440445" y="54093"/>
                  </a:lnTo>
                  <a:lnTo>
                    <a:pt x="395200" y="40089"/>
                  </a:lnTo>
                  <a:lnTo>
                    <a:pt x="348943" y="28081"/>
                  </a:lnTo>
                  <a:lnTo>
                    <a:pt x="301739" y="18126"/>
                  </a:lnTo>
                  <a:lnTo>
                    <a:pt x="253656" y="10283"/>
                  </a:lnTo>
                  <a:lnTo>
                    <a:pt x="204756" y="4608"/>
                  </a:lnTo>
                  <a:lnTo>
                    <a:pt x="155108" y="1161"/>
                  </a:lnTo>
                  <a:lnTo>
                    <a:pt x="104775" y="0"/>
                  </a:lnTo>
                  <a:close/>
                </a:path>
              </a:pathLst>
            </a:custGeom>
            <a:solidFill>
              <a:srgbClr val="375C9E"/>
            </a:solidFill>
          </p:spPr>
          <p:txBody>
            <a:bodyPr wrap="square" lIns="0" tIns="0" rIns="0" bIns="0" rtlCol="0"/>
            <a:lstStyle/>
            <a:p>
              <a:endParaRPr/>
            </a:p>
          </p:txBody>
        </p:sp>
        <p:sp>
          <p:nvSpPr>
            <p:cNvPr id="41" name="object 41"/>
            <p:cNvSpPr/>
            <p:nvPr/>
          </p:nvSpPr>
          <p:spPr>
            <a:xfrm>
              <a:off x="4449700" y="1984241"/>
              <a:ext cx="2179955" cy="838200"/>
            </a:xfrm>
            <a:custGeom>
              <a:avLst/>
              <a:gdLst/>
              <a:ahLst/>
              <a:cxnLst/>
              <a:rect l="l" t="t" r="r" b="b"/>
              <a:pathLst>
                <a:path w="2179954" h="838200">
                  <a:moveTo>
                    <a:pt x="1127188" y="5143"/>
                  </a:moveTo>
                  <a:lnTo>
                    <a:pt x="1178150" y="11383"/>
                  </a:lnTo>
                  <a:lnTo>
                    <a:pt x="1228149" y="19941"/>
                  </a:lnTo>
                  <a:lnTo>
                    <a:pt x="1277120" y="30751"/>
                  </a:lnTo>
                  <a:lnTo>
                    <a:pt x="1324995" y="43745"/>
                  </a:lnTo>
                  <a:lnTo>
                    <a:pt x="1371706" y="58858"/>
                  </a:lnTo>
                  <a:lnTo>
                    <a:pt x="1417185" y="76023"/>
                  </a:lnTo>
                  <a:lnTo>
                    <a:pt x="1461367" y="95173"/>
                  </a:lnTo>
                  <a:lnTo>
                    <a:pt x="1504184" y="116242"/>
                  </a:lnTo>
                  <a:lnTo>
                    <a:pt x="1545567" y="139163"/>
                  </a:lnTo>
                  <a:lnTo>
                    <a:pt x="1585451" y="163871"/>
                  </a:lnTo>
                  <a:lnTo>
                    <a:pt x="1623767" y="190297"/>
                  </a:lnTo>
                  <a:lnTo>
                    <a:pt x="1660449" y="218377"/>
                  </a:lnTo>
                  <a:lnTo>
                    <a:pt x="1695429" y="248043"/>
                  </a:lnTo>
                  <a:lnTo>
                    <a:pt x="1728639" y="279230"/>
                  </a:lnTo>
                  <a:lnTo>
                    <a:pt x="1760014" y="311869"/>
                  </a:lnTo>
                  <a:lnTo>
                    <a:pt x="1789484" y="345896"/>
                  </a:lnTo>
                  <a:lnTo>
                    <a:pt x="1816984" y="381243"/>
                  </a:lnTo>
                  <a:lnTo>
                    <a:pt x="1842445" y="417845"/>
                  </a:lnTo>
                  <a:lnTo>
                    <a:pt x="1865801" y="455633"/>
                  </a:lnTo>
                  <a:lnTo>
                    <a:pt x="1886984" y="494543"/>
                  </a:lnTo>
                  <a:lnTo>
                    <a:pt x="1905926" y="534507"/>
                  </a:lnTo>
                  <a:lnTo>
                    <a:pt x="1922562" y="575460"/>
                  </a:lnTo>
                  <a:lnTo>
                    <a:pt x="1936822" y="617334"/>
                  </a:lnTo>
                  <a:lnTo>
                    <a:pt x="1948641" y="660063"/>
                  </a:lnTo>
                  <a:lnTo>
                    <a:pt x="1957951" y="703580"/>
                  </a:lnTo>
                  <a:lnTo>
                    <a:pt x="1964683" y="747820"/>
                  </a:lnTo>
                  <a:lnTo>
                    <a:pt x="1968773" y="792715"/>
                  </a:lnTo>
                  <a:lnTo>
                    <a:pt x="1970151" y="838199"/>
                  </a:lnTo>
                  <a:lnTo>
                    <a:pt x="2179701" y="838199"/>
                  </a:lnTo>
                  <a:lnTo>
                    <a:pt x="2178387" y="793684"/>
                  </a:lnTo>
                  <a:lnTo>
                    <a:pt x="2174489" y="749775"/>
                  </a:lnTo>
                  <a:lnTo>
                    <a:pt x="2168074" y="706528"/>
                  </a:lnTo>
                  <a:lnTo>
                    <a:pt x="2159205" y="664002"/>
                  </a:lnTo>
                  <a:lnTo>
                    <a:pt x="2147950" y="622254"/>
                  </a:lnTo>
                  <a:lnTo>
                    <a:pt x="2134372" y="581344"/>
                  </a:lnTo>
                  <a:lnTo>
                    <a:pt x="2118539" y="541328"/>
                  </a:lnTo>
                  <a:lnTo>
                    <a:pt x="2100514" y="502265"/>
                  </a:lnTo>
                  <a:lnTo>
                    <a:pt x="2080365" y="464213"/>
                  </a:lnTo>
                  <a:lnTo>
                    <a:pt x="2058155" y="427229"/>
                  </a:lnTo>
                  <a:lnTo>
                    <a:pt x="2033952" y="391371"/>
                  </a:lnTo>
                  <a:lnTo>
                    <a:pt x="2007820" y="356698"/>
                  </a:lnTo>
                  <a:lnTo>
                    <a:pt x="1979824" y="323268"/>
                  </a:lnTo>
                  <a:lnTo>
                    <a:pt x="1950031" y="291137"/>
                  </a:lnTo>
                  <a:lnTo>
                    <a:pt x="1918505" y="260365"/>
                  </a:lnTo>
                  <a:lnTo>
                    <a:pt x="1885313" y="231009"/>
                  </a:lnTo>
                  <a:lnTo>
                    <a:pt x="1850520" y="203127"/>
                  </a:lnTo>
                  <a:lnTo>
                    <a:pt x="1814190" y="176777"/>
                  </a:lnTo>
                  <a:lnTo>
                    <a:pt x="1776391" y="152017"/>
                  </a:lnTo>
                  <a:lnTo>
                    <a:pt x="1737187" y="128905"/>
                  </a:lnTo>
                  <a:lnTo>
                    <a:pt x="1696644" y="107498"/>
                  </a:lnTo>
                  <a:lnTo>
                    <a:pt x="1654827" y="87856"/>
                  </a:lnTo>
                  <a:lnTo>
                    <a:pt x="1611801" y="70035"/>
                  </a:lnTo>
                  <a:lnTo>
                    <a:pt x="1567633" y="54093"/>
                  </a:lnTo>
                  <a:lnTo>
                    <a:pt x="1522388" y="40089"/>
                  </a:lnTo>
                  <a:lnTo>
                    <a:pt x="1476131" y="28081"/>
                  </a:lnTo>
                  <a:lnTo>
                    <a:pt x="1428928" y="18126"/>
                  </a:lnTo>
                  <a:lnTo>
                    <a:pt x="1380844" y="10283"/>
                  </a:lnTo>
                  <a:lnTo>
                    <a:pt x="1331945" y="4608"/>
                  </a:lnTo>
                  <a:lnTo>
                    <a:pt x="1282296" y="1161"/>
                  </a:lnTo>
                  <a:lnTo>
                    <a:pt x="1231963" y="0"/>
                  </a:lnTo>
                  <a:lnTo>
                    <a:pt x="1022413" y="0"/>
                  </a:lnTo>
                  <a:lnTo>
                    <a:pt x="970829" y="1231"/>
                  </a:lnTo>
                  <a:lnTo>
                    <a:pt x="919853" y="4889"/>
                  </a:lnTo>
                  <a:lnTo>
                    <a:pt x="869568" y="10916"/>
                  </a:lnTo>
                  <a:lnTo>
                    <a:pt x="820055" y="19255"/>
                  </a:lnTo>
                  <a:lnTo>
                    <a:pt x="771398" y="29852"/>
                  </a:lnTo>
                  <a:lnTo>
                    <a:pt x="723678" y="42648"/>
                  </a:lnTo>
                  <a:lnTo>
                    <a:pt x="676978" y="57587"/>
                  </a:lnTo>
                  <a:lnTo>
                    <a:pt x="631380" y="74614"/>
                  </a:lnTo>
                  <a:lnTo>
                    <a:pt x="586968" y="93671"/>
                  </a:lnTo>
                  <a:lnTo>
                    <a:pt x="543823" y="114702"/>
                  </a:lnTo>
                  <a:lnTo>
                    <a:pt x="502027" y="137650"/>
                  </a:lnTo>
                  <a:lnTo>
                    <a:pt x="461664" y="162460"/>
                  </a:lnTo>
                  <a:lnTo>
                    <a:pt x="422815" y="189074"/>
                  </a:lnTo>
                  <a:lnTo>
                    <a:pt x="385564" y="217437"/>
                  </a:lnTo>
                  <a:lnTo>
                    <a:pt x="349992" y="247491"/>
                  </a:lnTo>
                  <a:lnTo>
                    <a:pt x="316181" y="279180"/>
                  </a:lnTo>
                  <a:lnTo>
                    <a:pt x="284215" y="312448"/>
                  </a:lnTo>
                  <a:lnTo>
                    <a:pt x="254176" y="347239"/>
                  </a:lnTo>
                  <a:lnTo>
                    <a:pt x="226146" y="383495"/>
                  </a:lnTo>
                  <a:lnTo>
                    <a:pt x="200208" y="421160"/>
                  </a:lnTo>
                  <a:lnTo>
                    <a:pt x="176443" y="460178"/>
                  </a:lnTo>
                  <a:lnTo>
                    <a:pt x="154935" y="500493"/>
                  </a:lnTo>
                  <a:lnTo>
                    <a:pt x="135766" y="542047"/>
                  </a:lnTo>
                  <a:lnTo>
                    <a:pt x="119019" y="584785"/>
                  </a:lnTo>
                  <a:lnTo>
                    <a:pt x="104775" y="628649"/>
                  </a:lnTo>
                  <a:lnTo>
                    <a:pt x="0" y="628662"/>
                  </a:lnTo>
                  <a:lnTo>
                    <a:pt x="179450" y="838199"/>
                  </a:lnTo>
                  <a:lnTo>
                    <a:pt x="419087" y="628662"/>
                  </a:lnTo>
                  <a:lnTo>
                    <a:pt x="314325" y="628662"/>
                  </a:lnTo>
                  <a:lnTo>
                    <a:pt x="328569" y="584796"/>
                  </a:lnTo>
                  <a:lnTo>
                    <a:pt x="345316" y="542057"/>
                  </a:lnTo>
                  <a:lnTo>
                    <a:pt x="364485" y="500501"/>
                  </a:lnTo>
                  <a:lnTo>
                    <a:pt x="385993" y="460186"/>
                  </a:lnTo>
                  <a:lnTo>
                    <a:pt x="409758" y="421166"/>
                  </a:lnTo>
                  <a:lnTo>
                    <a:pt x="435696" y="383500"/>
                  </a:lnTo>
                  <a:lnTo>
                    <a:pt x="463726" y="347243"/>
                  </a:lnTo>
                  <a:lnTo>
                    <a:pt x="493765" y="312452"/>
                  </a:lnTo>
                  <a:lnTo>
                    <a:pt x="525731" y="279184"/>
                  </a:lnTo>
                  <a:lnTo>
                    <a:pt x="559542" y="247494"/>
                  </a:lnTo>
                  <a:lnTo>
                    <a:pt x="595114" y="217439"/>
                  </a:lnTo>
                  <a:lnTo>
                    <a:pt x="632365" y="189076"/>
                  </a:lnTo>
                  <a:lnTo>
                    <a:pt x="671214" y="162462"/>
                  </a:lnTo>
                  <a:lnTo>
                    <a:pt x="711577" y="137652"/>
                  </a:lnTo>
                  <a:lnTo>
                    <a:pt x="753373" y="114703"/>
                  </a:lnTo>
                  <a:lnTo>
                    <a:pt x="796518" y="93671"/>
                  </a:lnTo>
                  <a:lnTo>
                    <a:pt x="840930" y="74614"/>
                  </a:lnTo>
                  <a:lnTo>
                    <a:pt x="886528" y="57588"/>
                  </a:lnTo>
                  <a:lnTo>
                    <a:pt x="933228" y="42648"/>
                  </a:lnTo>
                  <a:lnTo>
                    <a:pt x="980948" y="29852"/>
                  </a:lnTo>
                  <a:lnTo>
                    <a:pt x="1029605" y="19255"/>
                  </a:lnTo>
                  <a:lnTo>
                    <a:pt x="1079118" y="10916"/>
                  </a:lnTo>
                  <a:lnTo>
                    <a:pt x="1129403" y="4889"/>
                  </a:lnTo>
                  <a:lnTo>
                    <a:pt x="1180379" y="1231"/>
                  </a:lnTo>
                  <a:lnTo>
                    <a:pt x="1231963" y="0"/>
                  </a:lnTo>
                </a:path>
              </a:pathLst>
            </a:custGeom>
            <a:ln w="12700">
              <a:solidFill>
                <a:srgbClr val="2E528F"/>
              </a:solidFill>
            </a:ln>
          </p:spPr>
          <p:txBody>
            <a:bodyPr wrap="square" lIns="0" tIns="0" rIns="0" bIns="0" rtlCol="0"/>
            <a:lstStyle/>
            <a:p>
              <a:endParaRPr/>
            </a:p>
          </p:txBody>
        </p:sp>
        <p:pic>
          <p:nvPicPr>
            <p:cNvPr id="42" name="object 42"/>
            <p:cNvPicPr/>
            <p:nvPr/>
          </p:nvPicPr>
          <p:blipFill>
            <a:blip r:embed="rId2" cstate="print"/>
            <a:stretch>
              <a:fillRect/>
            </a:stretch>
          </p:blipFill>
          <p:spPr>
            <a:xfrm>
              <a:off x="6172199" y="2438400"/>
              <a:ext cx="658367" cy="457199"/>
            </a:xfrm>
            <a:prstGeom prst="rect">
              <a:avLst/>
            </a:prstGeom>
          </p:spPr>
        </p:pic>
      </p:grpSp>
      <p:grpSp>
        <p:nvGrpSpPr>
          <p:cNvPr id="43" name="object 43"/>
          <p:cNvGrpSpPr/>
          <p:nvPr/>
        </p:nvGrpSpPr>
        <p:grpSpPr>
          <a:xfrm>
            <a:off x="7487374" y="1605322"/>
            <a:ext cx="1313815" cy="596900"/>
            <a:chOff x="7487374" y="1605322"/>
            <a:chExt cx="1313815" cy="596900"/>
          </a:xfrm>
        </p:grpSpPr>
        <p:sp>
          <p:nvSpPr>
            <p:cNvPr id="44" name="object 44"/>
            <p:cNvSpPr/>
            <p:nvPr/>
          </p:nvSpPr>
          <p:spPr>
            <a:xfrm>
              <a:off x="7487373" y="1605330"/>
              <a:ext cx="1313815" cy="596900"/>
            </a:xfrm>
            <a:custGeom>
              <a:avLst/>
              <a:gdLst/>
              <a:ahLst/>
              <a:cxnLst/>
              <a:rect l="l" t="t" r="r" b="b"/>
              <a:pathLst>
                <a:path w="1313815" h="596900">
                  <a:moveTo>
                    <a:pt x="776312" y="298386"/>
                  </a:moveTo>
                  <a:lnTo>
                    <a:pt x="770216" y="251231"/>
                  </a:lnTo>
                  <a:lnTo>
                    <a:pt x="753262" y="210273"/>
                  </a:lnTo>
                  <a:lnTo>
                    <a:pt x="727405" y="177977"/>
                  </a:lnTo>
                  <a:lnTo>
                    <a:pt x="694626" y="156806"/>
                  </a:lnTo>
                  <a:lnTo>
                    <a:pt x="656869" y="149199"/>
                  </a:lnTo>
                  <a:lnTo>
                    <a:pt x="619125" y="156806"/>
                  </a:lnTo>
                  <a:lnTo>
                    <a:pt x="586346" y="177977"/>
                  </a:lnTo>
                  <a:lnTo>
                    <a:pt x="560489" y="210273"/>
                  </a:lnTo>
                  <a:lnTo>
                    <a:pt x="543534" y="251231"/>
                  </a:lnTo>
                  <a:lnTo>
                    <a:pt x="537438" y="298386"/>
                  </a:lnTo>
                  <a:lnTo>
                    <a:pt x="543534" y="345541"/>
                  </a:lnTo>
                  <a:lnTo>
                    <a:pt x="560489" y="386499"/>
                  </a:lnTo>
                  <a:lnTo>
                    <a:pt x="586346" y="418795"/>
                  </a:lnTo>
                  <a:lnTo>
                    <a:pt x="619125" y="439978"/>
                  </a:lnTo>
                  <a:lnTo>
                    <a:pt x="656869" y="447586"/>
                  </a:lnTo>
                  <a:lnTo>
                    <a:pt x="694626" y="439978"/>
                  </a:lnTo>
                  <a:lnTo>
                    <a:pt x="727405" y="418795"/>
                  </a:lnTo>
                  <a:lnTo>
                    <a:pt x="753262" y="386499"/>
                  </a:lnTo>
                  <a:lnTo>
                    <a:pt x="770216" y="345541"/>
                  </a:lnTo>
                  <a:lnTo>
                    <a:pt x="776312" y="298386"/>
                  </a:lnTo>
                  <a:close/>
                </a:path>
                <a:path w="1313815" h="596900">
                  <a:moveTo>
                    <a:pt x="1313738" y="0"/>
                  </a:moveTo>
                  <a:lnTo>
                    <a:pt x="1224165" y="0"/>
                  </a:lnTo>
                  <a:lnTo>
                    <a:pt x="1224165" y="134264"/>
                  </a:lnTo>
                  <a:lnTo>
                    <a:pt x="1224165" y="462508"/>
                  </a:lnTo>
                  <a:lnTo>
                    <a:pt x="1179385" y="507263"/>
                  </a:lnTo>
                  <a:lnTo>
                    <a:pt x="149288" y="507263"/>
                  </a:lnTo>
                  <a:lnTo>
                    <a:pt x="89573" y="447586"/>
                  </a:lnTo>
                  <a:lnTo>
                    <a:pt x="89573" y="149186"/>
                  </a:lnTo>
                  <a:lnTo>
                    <a:pt x="149288" y="89522"/>
                  </a:lnTo>
                  <a:lnTo>
                    <a:pt x="1179385" y="89522"/>
                  </a:lnTo>
                  <a:lnTo>
                    <a:pt x="1224165" y="134264"/>
                  </a:lnTo>
                  <a:lnTo>
                    <a:pt x="1224165" y="0"/>
                  </a:lnTo>
                  <a:lnTo>
                    <a:pt x="0" y="0"/>
                  </a:lnTo>
                  <a:lnTo>
                    <a:pt x="0" y="596773"/>
                  </a:lnTo>
                  <a:lnTo>
                    <a:pt x="1313738" y="596773"/>
                  </a:lnTo>
                  <a:lnTo>
                    <a:pt x="1313738" y="507263"/>
                  </a:lnTo>
                  <a:lnTo>
                    <a:pt x="1313738" y="89522"/>
                  </a:lnTo>
                  <a:lnTo>
                    <a:pt x="1313738" y="0"/>
                  </a:lnTo>
                  <a:close/>
                </a:path>
              </a:pathLst>
            </a:custGeom>
            <a:solidFill>
              <a:srgbClr val="385622"/>
            </a:solidFill>
          </p:spPr>
          <p:txBody>
            <a:bodyPr wrap="square" lIns="0" tIns="0" rIns="0" bIns="0" rtlCol="0"/>
            <a:lstStyle/>
            <a:p>
              <a:endParaRPr/>
            </a:p>
          </p:txBody>
        </p:sp>
        <p:pic>
          <p:nvPicPr>
            <p:cNvPr id="45" name="object 45"/>
            <p:cNvPicPr/>
            <p:nvPr/>
          </p:nvPicPr>
          <p:blipFill>
            <a:blip r:embed="rId3" cstate="print"/>
            <a:stretch>
              <a:fillRect/>
            </a:stretch>
          </p:blipFill>
          <p:spPr>
            <a:xfrm>
              <a:off x="7726244" y="1858957"/>
              <a:ext cx="89573" cy="89514"/>
            </a:xfrm>
            <a:prstGeom prst="rect">
              <a:avLst/>
            </a:prstGeom>
          </p:spPr>
        </p:pic>
        <p:pic>
          <p:nvPicPr>
            <p:cNvPr id="46" name="object 46"/>
            <p:cNvPicPr/>
            <p:nvPr/>
          </p:nvPicPr>
          <p:blipFill>
            <a:blip r:embed="rId3" cstate="print"/>
            <a:stretch>
              <a:fillRect/>
            </a:stretch>
          </p:blipFill>
          <p:spPr>
            <a:xfrm>
              <a:off x="8472692" y="1858956"/>
              <a:ext cx="89573" cy="89514"/>
            </a:xfrm>
            <a:prstGeom prst="rect">
              <a:avLst/>
            </a:prstGeom>
          </p:spPr>
        </p:pic>
      </p:grpSp>
      <p:sp>
        <p:nvSpPr>
          <p:cNvPr id="47" name="object 47"/>
          <p:cNvSpPr/>
          <p:nvPr/>
        </p:nvSpPr>
        <p:spPr>
          <a:xfrm>
            <a:off x="7657566" y="1199540"/>
            <a:ext cx="1014094" cy="346710"/>
          </a:xfrm>
          <a:custGeom>
            <a:avLst/>
            <a:gdLst/>
            <a:ahLst/>
            <a:cxnLst/>
            <a:rect l="l" t="t" r="r" b="b"/>
            <a:pathLst>
              <a:path w="1014095" h="346709">
                <a:moveTo>
                  <a:pt x="865873" y="156641"/>
                </a:moveTo>
                <a:lnTo>
                  <a:pt x="803173" y="0"/>
                </a:lnTo>
                <a:lnTo>
                  <a:pt x="0" y="328218"/>
                </a:lnTo>
                <a:lnTo>
                  <a:pt x="459816" y="237210"/>
                </a:lnTo>
                <a:lnTo>
                  <a:pt x="753910" y="117856"/>
                </a:lnTo>
                <a:lnTo>
                  <a:pt x="776300" y="174548"/>
                </a:lnTo>
                <a:lnTo>
                  <a:pt x="865873" y="156641"/>
                </a:lnTo>
                <a:close/>
              </a:path>
              <a:path w="1014095" h="346709">
                <a:moveTo>
                  <a:pt x="1013675" y="346125"/>
                </a:moveTo>
                <a:lnTo>
                  <a:pt x="983818" y="193941"/>
                </a:lnTo>
                <a:lnTo>
                  <a:pt x="217957" y="346125"/>
                </a:lnTo>
                <a:lnTo>
                  <a:pt x="676275" y="346125"/>
                </a:lnTo>
                <a:lnTo>
                  <a:pt x="912164" y="299872"/>
                </a:lnTo>
                <a:lnTo>
                  <a:pt x="922604" y="346125"/>
                </a:lnTo>
                <a:lnTo>
                  <a:pt x="1013675" y="346125"/>
                </a:lnTo>
                <a:close/>
              </a:path>
            </a:pathLst>
          </a:custGeom>
          <a:solidFill>
            <a:srgbClr val="385622"/>
          </a:solidFill>
        </p:spPr>
        <p:txBody>
          <a:bodyPr wrap="square" lIns="0" tIns="0" rIns="0" bIns="0" rtlCol="0"/>
          <a:lstStyle/>
          <a:p>
            <a:endParaRPr/>
          </a:p>
        </p:txBody>
      </p:sp>
      <p:sp>
        <p:nvSpPr>
          <p:cNvPr id="48" name="object 48"/>
          <p:cNvSpPr txBox="1"/>
          <p:nvPr/>
        </p:nvSpPr>
        <p:spPr>
          <a:xfrm>
            <a:off x="8474964" y="6408266"/>
            <a:ext cx="238760" cy="193675"/>
          </a:xfrm>
          <a:prstGeom prst="rect">
            <a:avLst/>
          </a:prstGeom>
        </p:spPr>
        <p:txBody>
          <a:bodyPr vert="horz" wrap="square" lIns="0" tIns="12700" rIns="0" bIns="0" rtlCol="0">
            <a:spAutoFit/>
          </a:bodyPr>
          <a:lstStyle/>
          <a:p>
            <a:pPr marL="43815">
              <a:lnSpc>
                <a:spcPct val="100000"/>
              </a:lnSpc>
              <a:spcBef>
                <a:spcPts val="100"/>
              </a:spcBef>
            </a:pPr>
            <a:fld id="{81D60167-4931-47E6-BA6A-407CBD079E47}" type="slidenum">
              <a:rPr sz="1100" dirty="0">
                <a:solidFill>
                  <a:srgbClr val="414042"/>
                </a:solidFill>
                <a:latin typeface="Barlow"/>
                <a:cs typeface="Barlow"/>
              </a:rPr>
              <a:t>22</a:t>
            </a:fld>
            <a:endParaRPr sz="1100">
              <a:latin typeface="Barlow"/>
              <a:cs typeface="Barlow"/>
            </a:endParaRPr>
          </a:p>
        </p:txBody>
      </p:sp>
      <p:sp>
        <p:nvSpPr>
          <p:cNvPr id="49" name="Slide Number Placeholder 48">
            <a:extLst>
              <a:ext uri="{FF2B5EF4-FFF2-40B4-BE49-F238E27FC236}">
                <a16:creationId xmlns:a16="http://schemas.microsoft.com/office/drawing/2014/main" id="{E59E010A-18E9-41BD-BCEC-CE8F29721D4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7B734B-BE99-4B13-8B3B-73BDADC290B3}" type="slidenum">
              <a:rPr kumimoji="0" lang="en-US" sz="1100" b="1" i="0" u="none" strike="noStrike" kern="1200" cap="none" spc="0" normalizeH="0" baseline="0" noProof="0" smtClean="0">
                <a:ln>
                  <a:noFill/>
                </a:ln>
                <a:solidFill>
                  <a:srgbClr val="414042"/>
                </a:solidFill>
                <a:effectLst/>
                <a:uLnTx/>
                <a:uFillTx/>
                <a:latin typeface="Barlow"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100" b="1" i="0" u="none" strike="noStrike" kern="1200" cap="none" spc="0" normalizeH="0" baseline="0" noProof="0">
              <a:ln>
                <a:noFill/>
              </a:ln>
              <a:solidFill>
                <a:srgbClr val="414042"/>
              </a:solidFill>
              <a:effectLst/>
              <a:uLnTx/>
              <a:uFillTx/>
              <a:latin typeface="Barlow" panose="00000500000000000000" pitchFamily="2" charset="0"/>
              <a:ea typeface="+mn-ea"/>
              <a:cs typeface="+mn-c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Content Placeholder 2"/>
          <p:cNvSpPr txBox="1">
            <a:spLocks/>
          </p:cNvSpPr>
          <p:nvPr/>
        </p:nvSpPr>
        <p:spPr>
          <a:xfrm>
            <a:off x="457200" y="1600200"/>
            <a:ext cx="8229600" cy="4525963"/>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1400" kern="1200">
                <a:solidFill>
                  <a:schemeClr val="tx1"/>
                </a:solidFill>
                <a:latin typeface="HelveticaNeue BoldCond" pitchFamily="2" charset="0"/>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pPr marL="342900" indent="-342900">
              <a:buFont typeface="Arial" panose="020B0604020202020204" pitchFamily="34" charset="0"/>
              <a:buChar char="•"/>
            </a:pPr>
            <a:endParaRPr lang="en-US" sz="2900">
              <a:solidFill>
                <a:schemeClr val="bg2">
                  <a:lumMod val="10000"/>
                </a:schemeClr>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900">
              <a:solidFill>
                <a:schemeClr val="bg2">
                  <a:lumMod val="10000"/>
                </a:schemeClr>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900">
              <a:solidFill>
                <a:schemeClr val="bg2">
                  <a:lumMod val="10000"/>
                </a:schemeClr>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1606CE18-B9C6-482A-878D-5370021EA924}"/>
              </a:ext>
            </a:extLst>
          </p:cNvPr>
          <p:cNvSpPr>
            <a:spLocks noGrp="1"/>
          </p:cNvSpPr>
          <p:nvPr>
            <p:ph type="title"/>
          </p:nvPr>
        </p:nvSpPr>
        <p:spPr>
          <a:xfrm>
            <a:off x="464820" y="403564"/>
            <a:ext cx="7772400" cy="656545"/>
          </a:xfrm>
        </p:spPr>
        <p:txBody>
          <a:bodyPr>
            <a:normAutofit/>
          </a:bodyPr>
          <a:lstStyle/>
          <a:p>
            <a:r>
              <a:rPr lang="en-US" b="0" dirty="0">
                <a:latin typeface="Barlow"/>
              </a:rPr>
              <a:t>Understanding student loans</a:t>
            </a:r>
          </a:p>
        </p:txBody>
      </p:sp>
      <p:sp>
        <p:nvSpPr>
          <p:cNvPr id="4" name="Slide Number Placeholder 3">
            <a:extLst>
              <a:ext uri="{FF2B5EF4-FFF2-40B4-BE49-F238E27FC236}">
                <a16:creationId xmlns:a16="http://schemas.microsoft.com/office/drawing/2014/main" id="{44BB24B9-BD5D-49C1-89C5-26BCE54BB64E}"/>
              </a:ext>
            </a:extLst>
          </p:cNvPr>
          <p:cNvSpPr>
            <a:spLocks noGrp="1"/>
          </p:cNvSpPr>
          <p:nvPr>
            <p:ph type="sldNum" sz="quarter" idx="12"/>
          </p:nvPr>
        </p:nvSpPr>
        <p:spPr/>
        <p:txBody>
          <a:bodyPr/>
          <a:lstStyle/>
          <a:p>
            <a:pPr>
              <a:defRPr/>
            </a:pPr>
            <a:fld id="{E97B734B-BE99-4B13-8B3B-73BDADC290B3}" type="slidenum">
              <a:rPr lang="en-US" smtClean="0"/>
              <a:pPr>
                <a:defRPr/>
              </a:pPr>
              <a:t>23</a:t>
            </a:fld>
            <a:endParaRPr lang="en-US"/>
          </a:p>
        </p:txBody>
      </p:sp>
      <p:graphicFrame>
        <p:nvGraphicFramePr>
          <p:cNvPr id="5" name="Diagram 4">
            <a:extLst>
              <a:ext uri="{FF2B5EF4-FFF2-40B4-BE49-F238E27FC236}">
                <a16:creationId xmlns:a16="http://schemas.microsoft.com/office/drawing/2014/main" id="{3C408903-F98C-4FC5-996A-72558761924D}"/>
              </a:ext>
            </a:extLst>
          </p:cNvPr>
          <p:cNvGraphicFramePr/>
          <p:nvPr/>
        </p:nvGraphicFramePr>
        <p:xfrm>
          <a:off x="152400" y="1143000"/>
          <a:ext cx="8839200" cy="50783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220743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98483" y="1546048"/>
            <a:ext cx="8412480" cy="4730115"/>
          </a:xfrm>
          <a:prstGeom prst="rect">
            <a:avLst/>
          </a:prstGeom>
        </p:spPr>
        <p:txBody>
          <a:bodyPr vert="horz" wrap="square" lIns="0" tIns="41275" rIns="0" bIns="0" rtlCol="0" anchor="t">
            <a:spAutoFit/>
          </a:bodyPr>
          <a:lstStyle/>
          <a:p>
            <a:pPr marL="182880" marR="716280" indent="-170815">
              <a:lnSpc>
                <a:spcPts val="1730"/>
              </a:lnSpc>
              <a:spcBef>
                <a:spcPts val="325"/>
              </a:spcBef>
              <a:buFont typeface="Arial"/>
              <a:buChar char="•"/>
              <a:tabLst>
                <a:tab pos="183515" algn="l"/>
              </a:tabLst>
            </a:pPr>
            <a:r>
              <a:rPr sz="1600" spc="15" dirty="0">
                <a:latin typeface="Barlow"/>
                <a:cs typeface="Barlow"/>
              </a:rPr>
              <a:t>The</a:t>
            </a:r>
            <a:r>
              <a:rPr sz="1600" spc="-95" dirty="0">
                <a:latin typeface="Barlow"/>
                <a:cs typeface="Barlow"/>
              </a:rPr>
              <a:t> </a:t>
            </a:r>
            <a:r>
              <a:rPr sz="1600" spc="-5" dirty="0">
                <a:latin typeface="Barlow"/>
                <a:cs typeface="Barlow"/>
              </a:rPr>
              <a:t>William</a:t>
            </a:r>
            <a:r>
              <a:rPr sz="1600" spc="-105" dirty="0">
                <a:latin typeface="Barlow"/>
                <a:cs typeface="Barlow"/>
              </a:rPr>
              <a:t> </a:t>
            </a:r>
            <a:r>
              <a:rPr sz="1600" spc="5" dirty="0">
                <a:latin typeface="Barlow"/>
                <a:cs typeface="Barlow"/>
              </a:rPr>
              <a:t>D.</a:t>
            </a:r>
            <a:r>
              <a:rPr sz="1600" spc="-35" dirty="0">
                <a:latin typeface="Barlow"/>
                <a:cs typeface="Barlow"/>
              </a:rPr>
              <a:t> </a:t>
            </a:r>
            <a:r>
              <a:rPr sz="1600" spc="5" dirty="0">
                <a:latin typeface="Barlow"/>
                <a:cs typeface="Barlow"/>
              </a:rPr>
              <a:t>Ford</a:t>
            </a:r>
            <a:r>
              <a:rPr sz="1600" spc="-85" dirty="0">
                <a:latin typeface="Barlow"/>
                <a:cs typeface="Barlow"/>
              </a:rPr>
              <a:t> </a:t>
            </a:r>
            <a:r>
              <a:rPr sz="1600" spc="-5" dirty="0">
                <a:latin typeface="Barlow"/>
                <a:cs typeface="Barlow"/>
              </a:rPr>
              <a:t>Federal</a:t>
            </a:r>
            <a:r>
              <a:rPr sz="1600" spc="-85" dirty="0">
                <a:latin typeface="Barlow"/>
                <a:cs typeface="Barlow"/>
              </a:rPr>
              <a:t> </a:t>
            </a:r>
            <a:r>
              <a:rPr sz="1600" spc="-5" dirty="0">
                <a:latin typeface="Barlow"/>
                <a:cs typeface="Barlow"/>
              </a:rPr>
              <a:t>Direct</a:t>
            </a:r>
            <a:r>
              <a:rPr sz="1600" spc="-85" dirty="0">
                <a:latin typeface="Barlow"/>
                <a:cs typeface="Barlow"/>
              </a:rPr>
              <a:t> </a:t>
            </a:r>
            <a:r>
              <a:rPr sz="1600" dirty="0">
                <a:latin typeface="Barlow"/>
                <a:cs typeface="Barlow"/>
              </a:rPr>
              <a:t>Loan</a:t>
            </a:r>
            <a:r>
              <a:rPr sz="1600" spc="-75" dirty="0">
                <a:latin typeface="Barlow"/>
                <a:cs typeface="Barlow"/>
              </a:rPr>
              <a:t> </a:t>
            </a:r>
            <a:r>
              <a:rPr sz="1600" spc="-15" dirty="0">
                <a:latin typeface="Barlow"/>
                <a:cs typeface="Barlow"/>
              </a:rPr>
              <a:t>Program-Loans</a:t>
            </a:r>
            <a:r>
              <a:rPr sz="1600" spc="-80" dirty="0">
                <a:latin typeface="Barlow"/>
                <a:cs typeface="Barlow"/>
              </a:rPr>
              <a:t> </a:t>
            </a:r>
            <a:r>
              <a:rPr sz="1600" dirty="0">
                <a:latin typeface="Barlow"/>
                <a:cs typeface="Barlow"/>
              </a:rPr>
              <a:t>come</a:t>
            </a:r>
            <a:r>
              <a:rPr sz="1600" spc="-90" dirty="0">
                <a:latin typeface="Barlow"/>
                <a:cs typeface="Barlow"/>
              </a:rPr>
              <a:t> </a:t>
            </a:r>
            <a:r>
              <a:rPr sz="1600" spc="-5" dirty="0">
                <a:latin typeface="Barlow"/>
                <a:cs typeface="Barlow"/>
              </a:rPr>
              <a:t>directly</a:t>
            </a:r>
            <a:r>
              <a:rPr sz="1600" spc="-95" dirty="0">
                <a:latin typeface="Barlow"/>
                <a:cs typeface="Barlow"/>
              </a:rPr>
              <a:t> </a:t>
            </a:r>
            <a:r>
              <a:rPr sz="1600" spc="5" dirty="0">
                <a:latin typeface="Barlow"/>
                <a:cs typeface="Barlow"/>
              </a:rPr>
              <a:t>from</a:t>
            </a:r>
            <a:r>
              <a:rPr sz="1600" spc="-85" dirty="0">
                <a:latin typeface="Barlow"/>
                <a:cs typeface="Barlow"/>
              </a:rPr>
              <a:t> </a:t>
            </a:r>
            <a:r>
              <a:rPr sz="1600" spc="10" dirty="0">
                <a:latin typeface="Barlow"/>
                <a:cs typeface="Barlow"/>
              </a:rPr>
              <a:t>the</a:t>
            </a:r>
            <a:r>
              <a:rPr sz="1600" spc="-90" dirty="0">
                <a:latin typeface="Barlow"/>
                <a:cs typeface="Barlow"/>
              </a:rPr>
              <a:t> </a:t>
            </a:r>
            <a:r>
              <a:rPr sz="1600" spc="-5" dirty="0">
                <a:latin typeface="Barlow"/>
                <a:cs typeface="Barlow"/>
              </a:rPr>
              <a:t>Federal</a:t>
            </a:r>
            <a:r>
              <a:rPr lang="en-US" sz="1600" spc="-5" dirty="0">
                <a:latin typeface="Barlow"/>
                <a:cs typeface="Barlow"/>
              </a:rPr>
              <a:t> </a:t>
            </a:r>
            <a:r>
              <a:rPr sz="1600" spc="-305" dirty="0">
                <a:latin typeface="Barlow"/>
                <a:cs typeface="Barlow"/>
              </a:rPr>
              <a:t> </a:t>
            </a:r>
            <a:r>
              <a:rPr sz="1600" spc="-10" dirty="0">
                <a:latin typeface="Barlow"/>
                <a:cs typeface="Barlow"/>
              </a:rPr>
              <a:t>Government.</a:t>
            </a:r>
            <a:endParaRPr sz="1600" dirty="0">
              <a:latin typeface="Barlow"/>
              <a:cs typeface="Barlow"/>
            </a:endParaRPr>
          </a:p>
          <a:p>
            <a:pPr marL="527685" lvl="1" indent="-171450">
              <a:lnSpc>
                <a:spcPct val="100000"/>
              </a:lnSpc>
              <a:spcBef>
                <a:spcPts val="375"/>
              </a:spcBef>
              <a:buChar char="-"/>
              <a:tabLst>
                <a:tab pos="528320" algn="l"/>
              </a:tabLst>
            </a:pPr>
            <a:r>
              <a:rPr sz="1600" dirty="0">
                <a:latin typeface="Barlow"/>
                <a:cs typeface="Barlow"/>
              </a:rPr>
              <a:t>Direct</a:t>
            </a:r>
            <a:r>
              <a:rPr sz="1600" spc="10" dirty="0">
                <a:latin typeface="Barlow"/>
                <a:cs typeface="Barlow"/>
              </a:rPr>
              <a:t> </a:t>
            </a:r>
            <a:r>
              <a:rPr sz="1600" spc="-10" dirty="0">
                <a:latin typeface="Barlow"/>
                <a:cs typeface="Barlow"/>
              </a:rPr>
              <a:t>Subsidized</a:t>
            </a:r>
            <a:r>
              <a:rPr sz="1600" spc="-85" dirty="0">
                <a:latin typeface="Barlow"/>
                <a:cs typeface="Barlow"/>
              </a:rPr>
              <a:t> </a:t>
            </a:r>
            <a:r>
              <a:rPr sz="1600" dirty="0">
                <a:latin typeface="Barlow"/>
                <a:cs typeface="Barlow"/>
              </a:rPr>
              <a:t>Loans-The</a:t>
            </a:r>
            <a:r>
              <a:rPr sz="1600" spc="-95" dirty="0">
                <a:latin typeface="Barlow"/>
                <a:cs typeface="Barlow"/>
              </a:rPr>
              <a:t> </a:t>
            </a:r>
            <a:r>
              <a:rPr sz="1600" dirty="0">
                <a:latin typeface="Barlow"/>
                <a:cs typeface="Barlow"/>
              </a:rPr>
              <a:t>government</a:t>
            </a:r>
            <a:r>
              <a:rPr sz="1600" spc="-15" dirty="0">
                <a:latin typeface="Barlow"/>
                <a:cs typeface="Barlow"/>
              </a:rPr>
              <a:t> </a:t>
            </a:r>
            <a:r>
              <a:rPr sz="1600" dirty="0">
                <a:latin typeface="Barlow"/>
                <a:cs typeface="Barlow"/>
              </a:rPr>
              <a:t>covers</a:t>
            </a:r>
            <a:r>
              <a:rPr sz="1600" spc="-30" dirty="0">
                <a:latin typeface="Barlow"/>
                <a:cs typeface="Barlow"/>
              </a:rPr>
              <a:t> </a:t>
            </a:r>
            <a:r>
              <a:rPr sz="1600" dirty="0">
                <a:latin typeface="Barlow"/>
                <a:cs typeface="Barlow"/>
              </a:rPr>
              <a:t>unpaid</a:t>
            </a:r>
            <a:r>
              <a:rPr sz="1600" spc="10" dirty="0">
                <a:latin typeface="Barlow"/>
                <a:cs typeface="Barlow"/>
              </a:rPr>
              <a:t> </a:t>
            </a:r>
            <a:r>
              <a:rPr sz="1600" spc="-5" dirty="0">
                <a:latin typeface="Barlow"/>
                <a:cs typeface="Barlow"/>
              </a:rPr>
              <a:t>interest</a:t>
            </a:r>
            <a:r>
              <a:rPr sz="1600" spc="40" dirty="0">
                <a:latin typeface="Barlow"/>
                <a:cs typeface="Barlow"/>
              </a:rPr>
              <a:t> </a:t>
            </a:r>
            <a:r>
              <a:rPr sz="1600" dirty="0">
                <a:latin typeface="Barlow"/>
                <a:cs typeface="Barlow"/>
              </a:rPr>
              <a:t>during</a:t>
            </a:r>
            <a:r>
              <a:rPr sz="1600" spc="-25" dirty="0">
                <a:latin typeface="Barlow"/>
                <a:cs typeface="Barlow"/>
              </a:rPr>
              <a:t> </a:t>
            </a:r>
            <a:r>
              <a:rPr sz="1600" spc="-5" dirty="0">
                <a:latin typeface="Barlow"/>
                <a:cs typeface="Barlow"/>
              </a:rPr>
              <a:t>certain</a:t>
            </a:r>
            <a:r>
              <a:rPr sz="1600" spc="20" dirty="0">
                <a:latin typeface="Barlow"/>
                <a:cs typeface="Barlow"/>
              </a:rPr>
              <a:t> </a:t>
            </a:r>
            <a:r>
              <a:rPr sz="1600" dirty="0">
                <a:latin typeface="Barlow"/>
                <a:cs typeface="Barlow"/>
              </a:rPr>
              <a:t>periods.</a:t>
            </a:r>
          </a:p>
          <a:p>
            <a:pPr marL="527685" lvl="1" indent="-171450">
              <a:lnSpc>
                <a:spcPct val="100000"/>
              </a:lnSpc>
              <a:spcBef>
                <a:spcPts val="1010"/>
              </a:spcBef>
              <a:buChar char="-"/>
              <a:tabLst>
                <a:tab pos="528320" algn="l"/>
              </a:tabLst>
            </a:pPr>
            <a:r>
              <a:rPr sz="1600" dirty="0">
                <a:latin typeface="Barlow"/>
                <a:cs typeface="Barlow"/>
              </a:rPr>
              <a:t>Direct</a:t>
            </a:r>
            <a:r>
              <a:rPr sz="1600" spc="15" dirty="0">
                <a:latin typeface="Barlow"/>
                <a:cs typeface="Barlow"/>
              </a:rPr>
              <a:t> </a:t>
            </a:r>
            <a:r>
              <a:rPr sz="1600" spc="-10" dirty="0">
                <a:latin typeface="Barlow"/>
                <a:cs typeface="Barlow"/>
              </a:rPr>
              <a:t>Unsubsidized</a:t>
            </a:r>
            <a:r>
              <a:rPr sz="1600" spc="-90" dirty="0">
                <a:latin typeface="Barlow"/>
                <a:cs typeface="Barlow"/>
              </a:rPr>
              <a:t> </a:t>
            </a:r>
            <a:r>
              <a:rPr sz="1600" spc="-5" dirty="0">
                <a:latin typeface="Barlow"/>
                <a:cs typeface="Barlow"/>
              </a:rPr>
              <a:t>Loans-The</a:t>
            </a:r>
            <a:r>
              <a:rPr sz="1600" spc="-70" dirty="0">
                <a:latin typeface="Barlow"/>
                <a:cs typeface="Barlow"/>
              </a:rPr>
              <a:t> </a:t>
            </a:r>
            <a:r>
              <a:rPr sz="1600" dirty="0">
                <a:latin typeface="Barlow"/>
                <a:cs typeface="Barlow"/>
              </a:rPr>
              <a:t>borrower</a:t>
            </a:r>
            <a:r>
              <a:rPr sz="1600" spc="-10" dirty="0">
                <a:latin typeface="Barlow"/>
                <a:cs typeface="Barlow"/>
              </a:rPr>
              <a:t> </a:t>
            </a:r>
            <a:r>
              <a:rPr sz="1600" dirty="0">
                <a:latin typeface="Barlow"/>
                <a:cs typeface="Barlow"/>
              </a:rPr>
              <a:t>is</a:t>
            </a:r>
            <a:r>
              <a:rPr sz="1600" spc="20" dirty="0">
                <a:latin typeface="Barlow"/>
                <a:cs typeface="Barlow"/>
              </a:rPr>
              <a:t> </a:t>
            </a:r>
            <a:r>
              <a:rPr sz="1600" spc="-5" dirty="0">
                <a:latin typeface="Barlow"/>
                <a:cs typeface="Barlow"/>
              </a:rPr>
              <a:t>generally</a:t>
            </a:r>
            <a:r>
              <a:rPr sz="1600" spc="-20" dirty="0">
                <a:latin typeface="Barlow"/>
                <a:cs typeface="Barlow"/>
              </a:rPr>
              <a:t> </a:t>
            </a:r>
            <a:r>
              <a:rPr sz="1600" dirty="0">
                <a:latin typeface="Barlow"/>
                <a:cs typeface="Barlow"/>
              </a:rPr>
              <a:t>responsible</a:t>
            </a:r>
            <a:r>
              <a:rPr sz="1600" spc="5" dirty="0">
                <a:latin typeface="Barlow"/>
                <a:cs typeface="Barlow"/>
              </a:rPr>
              <a:t> for</a:t>
            </a:r>
            <a:r>
              <a:rPr sz="1600" spc="-10" dirty="0">
                <a:latin typeface="Barlow"/>
                <a:cs typeface="Barlow"/>
              </a:rPr>
              <a:t> </a:t>
            </a:r>
            <a:r>
              <a:rPr sz="1600" spc="-5" dirty="0">
                <a:latin typeface="Barlow"/>
                <a:cs typeface="Barlow"/>
              </a:rPr>
              <a:t>interest</a:t>
            </a:r>
            <a:r>
              <a:rPr sz="1600" spc="15" dirty="0">
                <a:latin typeface="Barlow"/>
                <a:cs typeface="Barlow"/>
              </a:rPr>
              <a:t> </a:t>
            </a:r>
            <a:r>
              <a:rPr sz="1600" dirty="0">
                <a:latin typeface="Barlow"/>
                <a:cs typeface="Barlow"/>
              </a:rPr>
              <a:t>accrued.</a:t>
            </a:r>
          </a:p>
          <a:p>
            <a:pPr marL="527685" lvl="1" indent="-171450">
              <a:lnSpc>
                <a:spcPts val="1825"/>
              </a:lnSpc>
              <a:spcBef>
                <a:spcPts val="1010"/>
              </a:spcBef>
              <a:buChar char="-"/>
              <a:tabLst>
                <a:tab pos="528320" algn="l"/>
              </a:tabLst>
            </a:pPr>
            <a:r>
              <a:rPr sz="1600" dirty="0">
                <a:latin typeface="Barlow"/>
                <a:cs typeface="Barlow"/>
              </a:rPr>
              <a:t>Direct</a:t>
            </a:r>
            <a:r>
              <a:rPr sz="1600" spc="10" dirty="0">
                <a:latin typeface="Barlow"/>
                <a:cs typeface="Barlow"/>
              </a:rPr>
              <a:t> </a:t>
            </a:r>
            <a:r>
              <a:rPr sz="1600" dirty="0">
                <a:latin typeface="Barlow"/>
                <a:cs typeface="Barlow"/>
              </a:rPr>
              <a:t>Plus</a:t>
            </a:r>
            <a:r>
              <a:rPr sz="1600" spc="-85" dirty="0">
                <a:latin typeface="Barlow"/>
                <a:cs typeface="Barlow"/>
              </a:rPr>
              <a:t> </a:t>
            </a:r>
            <a:r>
              <a:rPr sz="1600" dirty="0">
                <a:latin typeface="Barlow"/>
                <a:cs typeface="Barlow"/>
              </a:rPr>
              <a:t>Loans</a:t>
            </a:r>
            <a:r>
              <a:rPr sz="1600" spc="-85" dirty="0">
                <a:latin typeface="Barlow"/>
                <a:cs typeface="Barlow"/>
              </a:rPr>
              <a:t> </a:t>
            </a:r>
            <a:r>
              <a:rPr sz="1600" spc="15" dirty="0">
                <a:latin typeface="Barlow"/>
                <a:cs typeface="Barlow"/>
              </a:rPr>
              <a:t>for</a:t>
            </a:r>
            <a:r>
              <a:rPr sz="1600" spc="-85" dirty="0">
                <a:latin typeface="Barlow"/>
                <a:cs typeface="Barlow"/>
              </a:rPr>
              <a:t> </a:t>
            </a:r>
            <a:r>
              <a:rPr sz="1600" spc="-5" dirty="0">
                <a:latin typeface="Barlow"/>
                <a:cs typeface="Barlow"/>
              </a:rPr>
              <a:t>Graduates</a:t>
            </a:r>
            <a:r>
              <a:rPr sz="1600" spc="-85" dirty="0">
                <a:latin typeface="Barlow"/>
                <a:cs typeface="Barlow"/>
              </a:rPr>
              <a:t> </a:t>
            </a:r>
            <a:r>
              <a:rPr sz="1600" spc="5" dirty="0">
                <a:latin typeface="Barlow"/>
                <a:cs typeface="Barlow"/>
              </a:rPr>
              <a:t>and</a:t>
            </a:r>
            <a:r>
              <a:rPr sz="1600" spc="-90" dirty="0">
                <a:latin typeface="Barlow"/>
                <a:cs typeface="Barlow"/>
              </a:rPr>
              <a:t> </a:t>
            </a:r>
            <a:r>
              <a:rPr sz="1600" spc="-10" dirty="0">
                <a:latin typeface="Barlow"/>
                <a:cs typeface="Barlow"/>
              </a:rPr>
              <a:t>Professionals-only</a:t>
            </a:r>
            <a:r>
              <a:rPr sz="1600" spc="-45" dirty="0">
                <a:latin typeface="Barlow"/>
                <a:cs typeface="Barlow"/>
              </a:rPr>
              <a:t> </a:t>
            </a:r>
            <a:r>
              <a:rPr sz="1600" dirty="0">
                <a:latin typeface="Barlow"/>
                <a:cs typeface="Barlow"/>
              </a:rPr>
              <a:t>unsubsidized</a:t>
            </a:r>
            <a:r>
              <a:rPr sz="1600" spc="-45" dirty="0">
                <a:latin typeface="Barlow"/>
                <a:cs typeface="Barlow"/>
              </a:rPr>
              <a:t> </a:t>
            </a:r>
            <a:r>
              <a:rPr sz="1600" dirty="0">
                <a:latin typeface="Barlow"/>
                <a:cs typeface="Barlow"/>
              </a:rPr>
              <a:t>loans</a:t>
            </a:r>
            <a:r>
              <a:rPr sz="1600" spc="15" dirty="0">
                <a:latin typeface="Barlow"/>
                <a:cs typeface="Barlow"/>
              </a:rPr>
              <a:t> </a:t>
            </a:r>
            <a:r>
              <a:rPr sz="1600" spc="-5" dirty="0">
                <a:latin typeface="Barlow"/>
                <a:cs typeface="Barlow"/>
              </a:rPr>
              <a:t>available.</a:t>
            </a:r>
            <a:endParaRPr sz="1600" dirty="0">
              <a:latin typeface="Barlow"/>
              <a:cs typeface="Barlow"/>
            </a:endParaRPr>
          </a:p>
          <a:p>
            <a:pPr marL="527685">
              <a:lnSpc>
                <a:spcPts val="1825"/>
              </a:lnSpc>
            </a:pPr>
            <a:r>
              <a:rPr sz="1600" dirty="0">
                <a:latin typeface="Barlow"/>
                <a:cs typeface="Barlow"/>
              </a:rPr>
              <a:t>Credit</a:t>
            </a:r>
            <a:r>
              <a:rPr sz="1600" spc="-25" dirty="0">
                <a:latin typeface="Barlow"/>
                <a:cs typeface="Barlow"/>
              </a:rPr>
              <a:t> </a:t>
            </a:r>
            <a:r>
              <a:rPr sz="1600" dirty="0">
                <a:latin typeface="Barlow"/>
                <a:cs typeface="Barlow"/>
              </a:rPr>
              <a:t>check</a:t>
            </a:r>
            <a:r>
              <a:rPr sz="1600" spc="-30" dirty="0">
                <a:latin typeface="Barlow"/>
                <a:cs typeface="Barlow"/>
              </a:rPr>
              <a:t> </a:t>
            </a:r>
            <a:r>
              <a:rPr sz="1600" dirty="0">
                <a:latin typeface="Barlow"/>
                <a:cs typeface="Barlow"/>
              </a:rPr>
              <a:t>required.</a:t>
            </a:r>
          </a:p>
          <a:p>
            <a:pPr marL="527685" marR="197485" lvl="1" indent="-170815">
              <a:lnSpc>
                <a:spcPts val="1730"/>
              </a:lnSpc>
              <a:spcBef>
                <a:spcPts val="1220"/>
              </a:spcBef>
              <a:buChar char="-"/>
              <a:tabLst>
                <a:tab pos="528320" algn="l"/>
              </a:tabLst>
            </a:pPr>
            <a:r>
              <a:rPr sz="1600" dirty="0">
                <a:latin typeface="Barlow"/>
                <a:cs typeface="Barlow"/>
              </a:rPr>
              <a:t>Direct</a:t>
            </a:r>
            <a:r>
              <a:rPr sz="1600" spc="10" dirty="0">
                <a:latin typeface="Barlow"/>
                <a:cs typeface="Barlow"/>
              </a:rPr>
              <a:t> </a:t>
            </a:r>
            <a:r>
              <a:rPr sz="1600" dirty="0">
                <a:latin typeface="Barlow"/>
                <a:cs typeface="Barlow"/>
              </a:rPr>
              <a:t>Plus</a:t>
            </a:r>
            <a:r>
              <a:rPr sz="1600" spc="-85" dirty="0">
                <a:latin typeface="Barlow"/>
                <a:cs typeface="Barlow"/>
              </a:rPr>
              <a:t> </a:t>
            </a:r>
            <a:r>
              <a:rPr sz="1600" dirty="0">
                <a:latin typeface="Barlow"/>
                <a:cs typeface="Barlow"/>
              </a:rPr>
              <a:t>Loans</a:t>
            </a:r>
            <a:r>
              <a:rPr sz="1600" spc="-85" dirty="0">
                <a:latin typeface="Barlow"/>
                <a:cs typeface="Barlow"/>
              </a:rPr>
              <a:t> </a:t>
            </a:r>
            <a:r>
              <a:rPr sz="1600" spc="15" dirty="0">
                <a:latin typeface="Barlow"/>
                <a:cs typeface="Barlow"/>
              </a:rPr>
              <a:t>for</a:t>
            </a:r>
            <a:r>
              <a:rPr sz="1600" spc="-90" dirty="0">
                <a:latin typeface="Barlow"/>
                <a:cs typeface="Barlow"/>
              </a:rPr>
              <a:t> </a:t>
            </a:r>
            <a:r>
              <a:rPr sz="1600" spc="-5" dirty="0">
                <a:latin typeface="Barlow"/>
                <a:cs typeface="Barlow"/>
              </a:rPr>
              <a:t>Parents-Offered</a:t>
            </a:r>
            <a:r>
              <a:rPr sz="1600" spc="-65" dirty="0">
                <a:latin typeface="Barlow"/>
                <a:cs typeface="Barlow"/>
              </a:rPr>
              <a:t> </a:t>
            </a:r>
            <a:r>
              <a:rPr sz="1600" spc="-5" dirty="0">
                <a:latin typeface="Barlow"/>
                <a:cs typeface="Barlow"/>
              </a:rPr>
              <a:t>to</a:t>
            </a:r>
            <a:r>
              <a:rPr sz="1600" spc="30" dirty="0">
                <a:latin typeface="Barlow"/>
                <a:cs typeface="Barlow"/>
              </a:rPr>
              <a:t> </a:t>
            </a:r>
            <a:r>
              <a:rPr sz="1600" spc="-5" dirty="0">
                <a:latin typeface="Barlow"/>
                <a:cs typeface="Barlow"/>
              </a:rPr>
              <a:t>parents</a:t>
            </a:r>
            <a:r>
              <a:rPr sz="1600" spc="15" dirty="0">
                <a:latin typeface="Barlow"/>
                <a:cs typeface="Barlow"/>
              </a:rPr>
              <a:t> </a:t>
            </a:r>
            <a:r>
              <a:rPr sz="1600" spc="5" dirty="0">
                <a:latin typeface="Barlow"/>
                <a:cs typeface="Barlow"/>
              </a:rPr>
              <a:t>of </a:t>
            </a:r>
            <a:r>
              <a:rPr sz="1600" dirty="0">
                <a:latin typeface="Barlow"/>
                <a:cs typeface="Barlow"/>
              </a:rPr>
              <a:t>college</a:t>
            </a:r>
            <a:r>
              <a:rPr sz="1600" spc="-45" dirty="0">
                <a:latin typeface="Barlow"/>
                <a:cs typeface="Barlow"/>
              </a:rPr>
              <a:t> </a:t>
            </a:r>
            <a:r>
              <a:rPr sz="1600" dirty="0">
                <a:latin typeface="Barlow"/>
                <a:cs typeface="Barlow"/>
              </a:rPr>
              <a:t>students.</a:t>
            </a:r>
            <a:r>
              <a:rPr sz="1600" spc="35" dirty="0">
                <a:latin typeface="Barlow"/>
                <a:cs typeface="Barlow"/>
              </a:rPr>
              <a:t> </a:t>
            </a:r>
            <a:r>
              <a:rPr sz="1600" dirty="0">
                <a:latin typeface="Barlow"/>
                <a:cs typeface="Barlow"/>
              </a:rPr>
              <a:t>Only</a:t>
            </a:r>
            <a:r>
              <a:rPr sz="1600" spc="-5" dirty="0">
                <a:latin typeface="Barlow"/>
                <a:cs typeface="Barlow"/>
              </a:rPr>
              <a:t> </a:t>
            </a:r>
            <a:r>
              <a:rPr sz="1600" dirty="0">
                <a:latin typeface="Barlow"/>
                <a:cs typeface="Barlow"/>
              </a:rPr>
              <a:t>unsubsidized</a:t>
            </a:r>
            <a:r>
              <a:rPr lang="en-US" sz="1600" dirty="0">
                <a:latin typeface="Barlow"/>
                <a:cs typeface="Barlow"/>
              </a:rPr>
              <a:t> </a:t>
            </a:r>
            <a:r>
              <a:rPr sz="1600" spc="-305" dirty="0">
                <a:latin typeface="Barlow"/>
                <a:cs typeface="Barlow"/>
              </a:rPr>
              <a:t> </a:t>
            </a:r>
            <a:r>
              <a:rPr sz="1600" dirty="0">
                <a:latin typeface="Barlow"/>
                <a:cs typeface="Barlow"/>
              </a:rPr>
              <a:t>loans</a:t>
            </a:r>
            <a:r>
              <a:rPr sz="1600" spc="-15" dirty="0">
                <a:latin typeface="Barlow"/>
                <a:cs typeface="Barlow"/>
              </a:rPr>
              <a:t> </a:t>
            </a:r>
            <a:r>
              <a:rPr sz="1600" spc="-5" dirty="0">
                <a:latin typeface="Barlow"/>
                <a:cs typeface="Barlow"/>
              </a:rPr>
              <a:t>available.</a:t>
            </a:r>
            <a:r>
              <a:rPr sz="1600" dirty="0">
                <a:latin typeface="Barlow"/>
                <a:cs typeface="Barlow"/>
              </a:rPr>
              <a:t> Credit</a:t>
            </a:r>
            <a:r>
              <a:rPr sz="1600" spc="-20" dirty="0">
                <a:latin typeface="Barlow"/>
                <a:cs typeface="Barlow"/>
              </a:rPr>
              <a:t> </a:t>
            </a:r>
            <a:r>
              <a:rPr sz="1600" dirty="0">
                <a:latin typeface="Barlow"/>
                <a:cs typeface="Barlow"/>
              </a:rPr>
              <a:t>check</a:t>
            </a:r>
            <a:r>
              <a:rPr sz="1600" spc="-25" dirty="0">
                <a:latin typeface="Barlow"/>
                <a:cs typeface="Barlow"/>
              </a:rPr>
              <a:t> </a:t>
            </a:r>
            <a:r>
              <a:rPr sz="1600" dirty="0">
                <a:latin typeface="Barlow"/>
                <a:cs typeface="Barlow"/>
              </a:rPr>
              <a:t>required.</a:t>
            </a:r>
          </a:p>
          <a:p>
            <a:pPr marL="527685" lvl="1" indent="-171450">
              <a:lnSpc>
                <a:spcPts val="1825"/>
              </a:lnSpc>
              <a:spcBef>
                <a:spcPts val="980"/>
              </a:spcBef>
              <a:buChar char="-"/>
              <a:tabLst>
                <a:tab pos="528320" algn="l"/>
              </a:tabLst>
            </a:pPr>
            <a:r>
              <a:rPr sz="1600" dirty="0">
                <a:latin typeface="Barlow"/>
                <a:cs typeface="Barlow"/>
              </a:rPr>
              <a:t>Direct</a:t>
            </a:r>
            <a:r>
              <a:rPr sz="1600" spc="10" dirty="0">
                <a:latin typeface="Barlow"/>
                <a:cs typeface="Barlow"/>
              </a:rPr>
              <a:t> </a:t>
            </a:r>
            <a:r>
              <a:rPr sz="1600" spc="-10" dirty="0">
                <a:latin typeface="Barlow"/>
                <a:cs typeface="Barlow"/>
              </a:rPr>
              <a:t>Consolidation</a:t>
            </a:r>
            <a:r>
              <a:rPr sz="1600" spc="-75" dirty="0">
                <a:latin typeface="Barlow"/>
                <a:cs typeface="Barlow"/>
              </a:rPr>
              <a:t> </a:t>
            </a:r>
            <a:r>
              <a:rPr sz="1600" spc="-5" dirty="0">
                <a:latin typeface="Barlow"/>
                <a:cs typeface="Barlow"/>
              </a:rPr>
              <a:t>Loans-Allow</a:t>
            </a:r>
            <a:r>
              <a:rPr sz="1600" spc="-85" dirty="0">
                <a:latin typeface="Barlow"/>
                <a:cs typeface="Barlow"/>
              </a:rPr>
              <a:t> </a:t>
            </a:r>
            <a:r>
              <a:rPr sz="1600" dirty="0">
                <a:latin typeface="Barlow"/>
                <a:cs typeface="Barlow"/>
              </a:rPr>
              <a:t>borrower</a:t>
            </a:r>
            <a:r>
              <a:rPr sz="1600" spc="-10" dirty="0">
                <a:latin typeface="Barlow"/>
                <a:cs typeface="Barlow"/>
              </a:rPr>
              <a:t> </a:t>
            </a:r>
            <a:r>
              <a:rPr sz="1600" spc="-5" dirty="0">
                <a:latin typeface="Barlow"/>
                <a:cs typeface="Barlow"/>
              </a:rPr>
              <a:t>to</a:t>
            </a:r>
            <a:r>
              <a:rPr sz="1600" spc="10" dirty="0">
                <a:latin typeface="Barlow"/>
                <a:cs typeface="Barlow"/>
              </a:rPr>
              <a:t> </a:t>
            </a:r>
            <a:r>
              <a:rPr sz="1600" dirty="0">
                <a:latin typeface="Barlow"/>
                <a:cs typeface="Barlow"/>
              </a:rPr>
              <a:t>combine</a:t>
            </a:r>
            <a:r>
              <a:rPr sz="1600" spc="-20" dirty="0">
                <a:latin typeface="Barlow"/>
                <a:cs typeface="Barlow"/>
              </a:rPr>
              <a:t> </a:t>
            </a:r>
            <a:r>
              <a:rPr sz="1600" dirty="0">
                <a:latin typeface="Barlow"/>
                <a:cs typeface="Barlow"/>
              </a:rPr>
              <a:t>loans</a:t>
            </a:r>
            <a:r>
              <a:rPr sz="1600" spc="20" dirty="0">
                <a:latin typeface="Barlow"/>
                <a:cs typeface="Barlow"/>
              </a:rPr>
              <a:t> </a:t>
            </a:r>
            <a:r>
              <a:rPr sz="1600" spc="5" dirty="0">
                <a:latin typeface="Barlow"/>
                <a:cs typeface="Barlow"/>
              </a:rPr>
              <a:t>for</a:t>
            </a:r>
            <a:r>
              <a:rPr sz="1600" spc="-10" dirty="0">
                <a:latin typeface="Barlow"/>
                <a:cs typeface="Barlow"/>
              </a:rPr>
              <a:t> </a:t>
            </a:r>
            <a:r>
              <a:rPr sz="1600" dirty="0">
                <a:latin typeface="Barlow"/>
                <a:cs typeface="Barlow"/>
              </a:rPr>
              <a:t>ease</a:t>
            </a:r>
            <a:r>
              <a:rPr sz="1600" spc="-25" dirty="0">
                <a:latin typeface="Barlow"/>
                <a:cs typeface="Barlow"/>
              </a:rPr>
              <a:t> </a:t>
            </a:r>
            <a:r>
              <a:rPr sz="1600" spc="5" dirty="0">
                <a:latin typeface="Barlow"/>
                <a:cs typeface="Barlow"/>
              </a:rPr>
              <a:t>of </a:t>
            </a:r>
            <a:r>
              <a:rPr sz="1600" spc="-5" dirty="0">
                <a:latin typeface="Barlow"/>
                <a:cs typeface="Barlow"/>
              </a:rPr>
              <a:t>administration.</a:t>
            </a:r>
            <a:endParaRPr sz="1600" dirty="0">
              <a:latin typeface="Barlow"/>
              <a:cs typeface="Barlow"/>
            </a:endParaRPr>
          </a:p>
          <a:p>
            <a:pPr marL="527685">
              <a:lnSpc>
                <a:spcPts val="1825"/>
              </a:lnSpc>
            </a:pPr>
            <a:r>
              <a:rPr sz="1600" spc="5" dirty="0">
                <a:latin typeface="Barlow"/>
                <a:cs typeface="Barlow"/>
              </a:rPr>
              <a:t>Does</a:t>
            </a:r>
            <a:r>
              <a:rPr sz="1600" spc="-20" dirty="0">
                <a:latin typeface="Barlow"/>
                <a:cs typeface="Barlow"/>
              </a:rPr>
              <a:t> </a:t>
            </a:r>
            <a:r>
              <a:rPr sz="1600" spc="5" dirty="0">
                <a:latin typeface="Barlow"/>
                <a:cs typeface="Barlow"/>
              </a:rPr>
              <a:t>not</a:t>
            </a:r>
            <a:r>
              <a:rPr sz="1600" spc="-25" dirty="0">
                <a:latin typeface="Barlow"/>
                <a:cs typeface="Barlow"/>
              </a:rPr>
              <a:t> </a:t>
            </a:r>
            <a:r>
              <a:rPr sz="1600" dirty="0">
                <a:latin typeface="Barlow"/>
                <a:cs typeface="Barlow"/>
              </a:rPr>
              <a:t>lower</a:t>
            </a:r>
            <a:r>
              <a:rPr sz="1600" spc="-20" dirty="0">
                <a:latin typeface="Barlow"/>
                <a:cs typeface="Barlow"/>
              </a:rPr>
              <a:t> </a:t>
            </a:r>
            <a:r>
              <a:rPr sz="1600" spc="-5" dirty="0">
                <a:latin typeface="Barlow"/>
                <a:cs typeface="Barlow"/>
              </a:rPr>
              <a:t>interest</a:t>
            </a:r>
            <a:r>
              <a:rPr sz="1600" dirty="0">
                <a:latin typeface="Barlow"/>
                <a:cs typeface="Barlow"/>
              </a:rPr>
              <a:t> </a:t>
            </a:r>
            <a:r>
              <a:rPr sz="1600" spc="-5" dirty="0">
                <a:latin typeface="Barlow"/>
                <a:cs typeface="Barlow"/>
              </a:rPr>
              <a:t>rates.</a:t>
            </a:r>
            <a:endParaRPr sz="1600" dirty="0">
              <a:latin typeface="Barlow"/>
              <a:cs typeface="Barlow"/>
            </a:endParaRPr>
          </a:p>
          <a:p>
            <a:pPr marL="182880" marR="383540" indent="-170815">
              <a:lnSpc>
                <a:spcPts val="1730"/>
              </a:lnSpc>
              <a:spcBef>
                <a:spcPts val="1225"/>
              </a:spcBef>
              <a:buFont typeface="Arial"/>
              <a:buChar char="•"/>
              <a:tabLst>
                <a:tab pos="183515" algn="l"/>
              </a:tabLst>
            </a:pPr>
            <a:r>
              <a:rPr sz="1600" b="1" spc="-5" dirty="0">
                <a:latin typeface="Barlow"/>
                <a:cs typeface="Barlow"/>
              </a:rPr>
              <a:t>Federal</a:t>
            </a:r>
            <a:r>
              <a:rPr sz="1600" b="1" spc="-90" dirty="0">
                <a:latin typeface="Barlow"/>
                <a:cs typeface="Barlow"/>
              </a:rPr>
              <a:t> </a:t>
            </a:r>
            <a:r>
              <a:rPr sz="1600" b="1" spc="-5" dirty="0">
                <a:latin typeface="Barlow"/>
                <a:cs typeface="Barlow"/>
              </a:rPr>
              <a:t>Family</a:t>
            </a:r>
            <a:r>
              <a:rPr sz="1600" b="1" spc="-75" dirty="0">
                <a:latin typeface="Barlow"/>
                <a:cs typeface="Barlow"/>
              </a:rPr>
              <a:t> </a:t>
            </a:r>
            <a:r>
              <a:rPr sz="1600" b="1" spc="-10" dirty="0">
                <a:latin typeface="Barlow"/>
                <a:cs typeface="Barlow"/>
              </a:rPr>
              <a:t>Education</a:t>
            </a:r>
            <a:r>
              <a:rPr sz="1600" b="1" spc="-105" dirty="0">
                <a:latin typeface="Barlow"/>
                <a:cs typeface="Barlow"/>
              </a:rPr>
              <a:t> </a:t>
            </a:r>
            <a:r>
              <a:rPr sz="1600" b="1" dirty="0">
                <a:latin typeface="Barlow"/>
                <a:cs typeface="Barlow"/>
              </a:rPr>
              <a:t>Loan</a:t>
            </a:r>
            <a:r>
              <a:rPr sz="1600" b="1" spc="-80" dirty="0">
                <a:latin typeface="Barlow"/>
                <a:cs typeface="Barlow"/>
              </a:rPr>
              <a:t> </a:t>
            </a:r>
            <a:r>
              <a:rPr sz="1600" b="1" spc="-5" dirty="0">
                <a:latin typeface="Barlow"/>
                <a:cs typeface="Barlow"/>
              </a:rPr>
              <a:t>(FFEL)</a:t>
            </a:r>
            <a:r>
              <a:rPr sz="1600" spc="-5" dirty="0">
                <a:latin typeface="Barlow"/>
                <a:cs typeface="Barlow"/>
              </a:rPr>
              <a:t>-Loans</a:t>
            </a:r>
            <a:r>
              <a:rPr sz="1600" spc="-60" dirty="0">
                <a:latin typeface="Barlow"/>
                <a:cs typeface="Barlow"/>
              </a:rPr>
              <a:t> </a:t>
            </a:r>
            <a:r>
              <a:rPr sz="1600" spc="-5" dirty="0">
                <a:latin typeface="Barlow"/>
                <a:cs typeface="Barlow"/>
              </a:rPr>
              <a:t>came</a:t>
            </a:r>
            <a:r>
              <a:rPr sz="1600" spc="5" dirty="0">
                <a:latin typeface="Barlow"/>
                <a:cs typeface="Barlow"/>
              </a:rPr>
              <a:t> </a:t>
            </a:r>
            <a:r>
              <a:rPr sz="1600" dirty="0">
                <a:latin typeface="Barlow"/>
                <a:cs typeface="Barlow"/>
              </a:rPr>
              <a:t>from</a:t>
            </a:r>
            <a:r>
              <a:rPr sz="1600" spc="10" dirty="0">
                <a:latin typeface="Barlow"/>
                <a:cs typeface="Barlow"/>
              </a:rPr>
              <a:t> </a:t>
            </a:r>
            <a:r>
              <a:rPr sz="1600" dirty="0">
                <a:latin typeface="Barlow"/>
                <a:cs typeface="Barlow"/>
              </a:rPr>
              <a:t>banks,</a:t>
            </a:r>
            <a:r>
              <a:rPr sz="1600" spc="-15" dirty="0">
                <a:latin typeface="Barlow"/>
                <a:cs typeface="Barlow"/>
              </a:rPr>
              <a:t> </a:t>
            </a:r>
            <a:r>
              <a:rPr sz="1600" dirty="0">
                <a:latin typeface="Barlow"/>
                <a:cs typeface="Barlow"/>
              </a:rPr>
              <a:t>guaranteed</a:t>
            </a:r>
            <a:r>
              <a:rPr sz="1600" spc="-45" dirty="0">
                <a:latin typeface="Barlow"/>
                <a:cs typeface="Barlow"/>
              </a:rPr>
              <a:t> </a:t>
            </a:r>
            <a:r>
              <a:rPr sz="1600" spc="5" dirty="0">
                <a:latin typeface="Barlow"/>
                <a:cs typeface="Barlow"/>
              </a:rPr>
              <a:t>by</a:t>
            </a:r>
            <a:r>
              <a:rPr sz="1600" dirty="0">
                <a:latin typeface="Barlow"/>
                <a:cs typeface="Barlow"/>
              </a:rPr>
              <a:t> </a:t>
            </a:r>
            <a:r>
              <a:rPr sz="1600" spc="-5" dirty="0">
                <a:latin typeface="Barlow"/>
                <a:cs typeface="Barlow"/>
              </a:rPr>
              <a:t>the</a:t>
            </a:r>
            <a:r>
              <a:rPr sz="1600" spc="25" dirty="0">
                <a:latin typeface="Barlow"/>
                <a:cs typeface="Barlow"/>
              </a:rPr>
              <a:t> </a:t>
            </a:r>
            <a:r>
              <a:rPr sz="1600" dirty="0">
                <a:latin typeface="Barlow"/>
                <a:cs typeface="Barlow"/>
              </a:rPr>
              <a:t>Federal</a:t>
            </a:r>
            <a:r>
              <a:rPr lang="en-US" sz="1600" dirty="0">
                <a:latin typeface="Barlow"/>
                <a:cs typeface="Barlow"/>
              </a:rPr>
              <a:t> </a:t>
            </a:r>
            <a:r>
              <a:rPr sz="1600" spc="-305" dirty="0">
                <a:latin typeface="Barlow"/>
                <a:cs typeface="Barlow"/>
              </a:rPr>
              <a:t> </a:t>
            </a:r>
            <a:r>
              <a:rPr sz="1600" dirty="0">
                <a:latin typeface="Barlow"/>
                <a:cs typeface="Barlow"/>
              </a:rPr>
              <a:t>Government.</a:t>
            </a:r>
            <a:r>
              <a:rPr sz="1600" spc="310" dirty="0">
                <a:latin typeface="Barlow"/>
                <a:cs typeface="Barlow"/>
              </a:rPr>
              <a:t> </a:t>
            </a:r>
            <a:r>
              <a:rPr sz="1600" u="sng" spc="-5" dirty="0">
                <a:uFill>
                  <a:solidFill>
                    <a:srgbClr val="000000"/>
                  </a:solidFill>
                </a:uFill>
                <a:latin typeface="Barlow"/>
                <a:cs typeface="Barlow"/>
              </a:rPr>
              <a:t>This</a:t>
            </a:r>
            <a:r>
              <a:rPr sz="1600" u="sng" spc="10" dirty="0">
                <a:uFill>
                  <a:solidFill>
                    <a:srgbClr val="000000"/>
                  </a:solidFill>
                </a:uFill>
                <a:latin typeface="Barlow"/>
                <a:cs typeface="Barlow"/>
              </a:rPr>
              <a:t> </a:t>
            </a:r>
            <a:r>
              <a:rPr sz="1600" u="sng" dirty="0">
                <a:uFill>
                  <a:solidFill>
                    <a:srgbClr val="000000"/>
                  </a:solidFill>
                </a:uFill>
                <a:latin typeface="Barlow"/>
                <a:cs typeface="Barlow"/>
              </a:rPr>
              <a:t>loan</a:t>
            </a:r>
            <a:r>
              <a:rPr sz="1600" u="sng" spc="-35" dirty="0">
                <a:uFill>
                  <a:solidFill>
                    <a:srgbClr val="000000"/>
                  </a:solidFill>
                </a:uFill>
                <a:latin typeface="Barlow"/>
                <a:cs typeface="Barlow"/>
              </a:rPr>
              <a:t> </a:t>
            </a:r>
            <a:r>
              <a:rPr sz="1600" u="sng" dirty="0">
                <a:uFill>
                  <a:solidFill>
                    <a:srgbClr val="000000"/>
                  </a:solidFill>
                </a:uFill>
                <a:latin typeface="Barlow"/>
                <a:cs typeface="Barlow"/>
              </a:rPr>
              <a:t>program</a:t>
            </a:r>
            <a:r>
              <a:rPr sz="1600" u="sng" spc="5" dirty="0">
                <a:uFill>
                  <a:solidFill>
                    <a:srgbClr val="000000"/>
                  </a:solidFill>
                </a:uFill>
                <a:latin typeface="Barlow"/>
                <a:cs typeface="Barlow"/>
              </a:rPr>
              <a:t> </a:t>
            </a:r>
            <a:r>
              <a:rPr sz="1600" u="sng" dirty="0">
                <a:uFill>
                  <a:solidFill>
                    <a:srgbClr val="000000"/>
                  </a:solidFill>
                </a:uFill>
                <a:latin typeface="Barlow"/>
                <a:cs typeface="Barlow"/>
              </a:rPr>
              <a:t>is</a:t>
            </a:r>
            <a:r>
              <a:rPr sz="1600" u="sng" spc="10" dirty="0">
                <a:uFill>
                  <a:solidFill>
                    <a:srgbClr val="000000"/>
                  </a:solidFill>
                </a:uFill>
                <a:latin typeface="Barlow"/>
                <a:cs typeface="Barlow"/>
              </a:rPr>
              <a:t> </a:t>
            </a:r>
            <a:r>
              <a:rPr sz="1600" u="sng" dirty="0">
                <a:uFill>
                  <a:solidFill>
                    <a:srgbClr val="000000"/>
                  </a:solidFill>
                </a:uFill>
                <a:latin typeface="Barlow"/>
                <a:cs typeface="Barlow"/>
              </a:rPr>
              <a:t>no longer</a:t>
            </a:r>
            <a:r>
              <a:rPr sz="1600" u="sng" spc="-45" dirty="0">
                <a:uFill>
                  <a:solidFill>
                    <a:srgbClr val="000000"/>
                  </a:solidFill>
                </a:uFill>
                <a:latin typeface="Barlow"/>
                <a:cs typeface="Barlow"/>
              </a:rPr>
              <a:t> </a:t>
            </a:r>
            <a:r>
              <a:rPr sz="1600" u="sng" spc="-5" dirty="0">
                <a:uFill>
                  <a:solidFill>
                    <a:srgbClr val="000000"/>
                  </a:solidFill>
                </a:uFill>
                <a:latin typeface="Barlow"/>
                <a:cs typeface="Barlow"/>
              </a:rPr>
              <a:t>available.</a:t>
            </a:r>
            <a:endParaRPr sz="1600" dirty="0">
              <a:latin typeface="Barlow"/>
              <a:cs typeface="Barlow"/>
            </a:endParaRPr>
          </a:p>
          <a:p>
            <a:pPr marL="182880" marR="237490" indent="-170815">
              <a:lnSpc>
                <a:spcPts val="1730"/>
              </a:lnSpc>
              <a:spcBef>
                <a:spcPts val="1195"/>
              </a:spcBef>
              <a:buFont typeface="Arial"/>
              <a:buChar char="•"/>
              <a:tabLst>
                <a:tab pos="183515" algn="l"/>
              </a:tabLst>
            </a:pPr>
            <a:r>
              <a:rPr sz="1600" b="1" dirty="0">
                <a:latin typeface="Barlow"/>
                <a:cs typeface="Barlow"/>
              </a:rPr>
              <a:t>Federal</a:t>
            </a:r>
            <a:r>
              <a:rPr sz="1600" b="1" spc="-40" dirty="0">
                <a:latin typeface="Barlow"/>
                <a:cs typeface="Barlow"/>
              </a:rPr>
              <a:t> </a:t>
            </a:r>
            <a:r>
              <a:rPr sz="1600" b="1" spc="-5" dirty="0">
                <a:latin typeface="Barlow"/>
                <a:cs typeface="Barlow"/>
              </a:rPr>
              <a:t>Perkins</a:t>
            </a:r>
            <a:r>
              <a:rPr sz="1600" b="1" spc="-105" dirty="0">
                <a:latin typeface="Barlow"/>
                <a:cs typeface="Barlow"/>
              </a:rPr>
              <a:t> </a:t>
            </a:r>
            <a:r>
              <a:rPr sz="1600" b="1" spc="-5" dirty="0">
                <a:latin typeface="Barlow"/>
                <a:cs typeface="Barlow"/>
              </a:rPr>
              <a:t>Loans</a:t>
            </a:r>
            <a:r>
              <a:rPr sz="1600" spc="-5" dirty="0">
                <a:latin typeface="Barlow"/>
                <a:cs typeface="Barlow"/>
              </a:rPr>
              <a:t>-Federal</a:t>
            </a:r>
            <a:r>
              <a:rPr sz="1600" spc="-65" dirty="0">
                <a:latin typeface="Barlow"/>
                <a:cs typeface="Barlow"/>
              </a:rPr>
              <a:t> </a:t>
            </a:r>
            <a:r>
              <a:rPr sz="1600" dirty="0">
                <a:latin typeface="Barlow"/>
                <a:cs typeface="Barlow"/>
              </a:rPr>
              <a:t>Government</a:t>
            </a:r>
            <a:r>
              <a:rPr sz="1600" spc="-35" dirty="0">
                <a:latin typeface="Barlow"/>
                <a:cs typeface="Barlow"/>
              </a:rPr>
              <a:t> </a:t>
            </a:r>
            <a:r>
              <a:rPr sz="1600" dirty="0">
                <a:latin typeface="Barlow"/>
                <a:cs typeface="Barlow"/>
              </a:rPr>
              <a:t>subsidized</a:t>
            </a:r>
            <a:r>
              <a:rPr sz="1600" spc="-15" dirty="0">
                <a:latin typeface="Barlow"/>
                <a:cs typeface="Barlow"/>
              </a:rPr>
              <a:t> </a:t>
            </a:r>
            <a:r>
              <a:rPr sz="1600" dirty="0">
                <a:latin typeface="Barlow"/>
                <a:cs typeface="Barlow"/>
              </a:rPr>
              <a:t>loans</a:t>
            </a:r>
            <a:r>
              <a:rPr sz="1600" spc="15" dirty="0">
                <a:latin typeface="Barlow"/>
                <a:cs typeface="Barlow"/>
              </a:rPr>
              <a:t> </a:t>
            </a:r>
            <a:r>
              <a:rPr sz="1600" spc="5" dirty="0">
                <a:latin typeface="Barlow"/>
                <a:cs typeface="Barlow"/>
              </a:rPr>
              <a:t>offered</a:t>
            </a:r>
            <a:r>
              <a:rPr sz="1600" spc="-40" dirty="0">
                <a:latin typeface="Barlow"/>
                <a:cs typeface="Barlow"/>
              </a:rPr>
              <a:t> </a:t>
            </a:r>
            <a:r>
              <a:rPr sz="1600" spc="-5" dirty="0">
                <a:latin typeface="Barlow"/>
                <a:cs typeface="Barlow"/>
              </a:rPr>
              <a:t>to</a:t>
            </a:r>
            <a:r>
              <a:rPr sz="1600" spc="35" dirty="0">
                <a:latin typeface="Barlow"/>
                <a:cs typeface="Barlow"/>
              </a:rPr>
              <a:t> </a:t>
            </a:r>
            <a:r>
              <a:rPr sz="1600" dirty="0">
                <a:latin typeface="Barlow"/>
                <a:cs typeface="Barlow"/>
              </a:rPr>
              <a:t>students</a:t>
            </a:r>
            <a:r>
              <a:rPr sz="1600" spc="15" dirty="0">
                <a:latin typeface="Barlow"/>
                <a:cs typeface="Barlow"/>
              </a:rPr>
              <a:t> </a:t>
            </a:r>
            <a:r>
              <a:rPr sz="1600" spc="-5" dirty="0">
                <a:latin typeface="Barlow"/>
                <a:cs typeface="Barlow"/>
              </a:rPr>
              <a:t>with</a:t>
            </a:r>
            <a:r>
              <a:rPr sz="1600" spc="20" dirty="0">
                <a:latin typeface="Barlow"/>
                <a:cs typeface="Barlow"/>
              </a:rPr>
              <a:t> </a:t>
            </a:r>
            <a:r>
              <a:rPr sz="1600" dirty="0">
                <a:latin typeface="Barlow"/>
                <a:cs typeface="Barlow"/>
              </a:rPr>
              <a:t>great</a:t>
            </a:r>
            <a:r>
              <a:rPr lang="en-US" sz="1600" dirty="0">
                <a:latin typeface="Barlow"/>
                <a:cs typeface="Barlow"/>
              </a:rPr>
              <a:t> </a:t>
            </a:r>
            <a:r>
              <a:rPr sz="1600" spc="-305" dirty="0">
                <a:latin typeface="Barlow"/>
                <a:cs typeface="Barlow"/>
              </a:rPr>
              <a:t> </a:t>
            </a:r>
            <a:r>
              <a:rPr sz="1600" spc="-5" dirty="0">
                <a:latin typeface="Barlow"/>
                <a:cs typeface="Barlow"/>
              </a:rPr>
              <a:t>financial</a:t>
            </a:r>
            <a:r>
              <a:rPr sz="1600" spc="-20" dirty="0">
                <a:latin typeface="Barlow"/>
                <a:cs typeface="Barlow"/>
              </a:rPr>
              <a:t> </a:t>
            </a:r>
            <a:r>
              <a:rPr sz="1600" spc="5" dirty="0">
                <a:latin typeface="Barlow"/>
                <a:cs typeface="Barlow"/>
              </a:rPr>
              <a:t>need</a:t>
            </a:r>
            <a:r>
              <a:rPr sz="1600" spc="-20" dirty="0">
                <a:latin typeface="Barlow"/>
                <a:cs typeface="Barlow"/>
              </a:rPr>
              <a:t> </a:t>
            </a:r>
            <a:r>
              <a:rPr sz="1600" dirty="0">
                <a:latin typeface="Barlow"/>
                <a:cs typeface="Barlow"/>
              </a:rPr>
              <a:t>directly</a:t>
            </a:r>
            <a:r>
              <a:rPr sz="1600" spc="15" dirty="0">
                <a:latin typeface="Barlow"/>
                <a:cs typeface="Barlow"/>
              </a:rPr>
              <a:t> </a:t>
            </a:r>
            <a:r>
              <a:rPr sz="1600" dirty="0">
                <a:latin typeface="Barlow"/>
                <a:cs typeface="Barlow"/>
              </a:rPr>
              <a:t>through</a:t>
            </a:r>
            <a:r>
              <a:rPr sz="1600" spc="-10" dirty="0">
                <a:latin typeface="Barlow"/>
                <a:cs typeface="Barlow"/>
              </a:rPr>
              <a:t> </a:t>
            </a:r>
            <a:r>
              <a:rPr sz="1600" spc="-5" dirty="0">
                <a:latin typeface="Barlow"/>
                <a:cs typeface="Barlow"/>
              </a:rPr>
              <a:t>the </a:t>
            </a:r>
            <a:r>
              <a:rPr sz="1600" dirty="0">
                <a:latin typeface="Barlow"/>
                <a:cs typeface="Barlow"/>
              </a:rPr>
              <a:t>school.</a:t>
            </a:r>
            <a:r>
              <a:rPr lang="en-US" sz="1600" dirty="0">
                <a:latin typeface="Barlow"/>
                <a:cs typeface="Barlow"/>
              </a:rPr>
              <a:t> </a:t>
            </a:r>
            <a:r>
              <a:rPr sz="1600" dirty="0">
                <a:latin typeface="Barlow"/>
                <a:cs typeface="Barlow"/>
              </a:rPr>
              <a:t> </a:t>
            </a:r>
            <a:r>
              <a:rPr sz="1600" u="sng" spc="-5" dirty="0">
                <a:uFill>
                  <a:solidFill>
                    <a:srgbClr val="000000"/>
                  </a:solidFill>
                </a:uFill>
                <a:latin typeface="Barlow"/>
                <a:cs typeface="Barlow"/>
              </a:rPr>
              <a:t>This</a:t>
            </a:r>
            <a:r>
              <a:rPr sz="1600" u="sng" spc="10" dirty="0">
                <a:uFill>
                  <a:solidFill>
                    <a:srgbClr val="000000"/>
                  </a:solidFill>
                </a:uFill>
                <a:latin typeface="Barlow"/>
                <a:cs typeface="Barlow"/>
              </a:rPr>
              <a:t> </a:t>
            </a:r>
            <a:r>
              <a:rPr sz="1600" u="sng" dirty="0">
                <a:uFill>
                  <a:solidFill>
                    <a:srgbClr val="000000"/>
                  </a:solidFill>
                </a:uFill>
                <a:latin typeface="Barlow"/>
                <a:cs typeface="Barlow"/>
              </a:rPr>
              <a:t>loan</a:t>
            </a:r>
            <a:r>
              <a:rPr sz="1600" u="sng" spc="-10" dirty="0">
                <a:uFill>
                  <a:solidFill>
                    <a:srgbClr val="000000"/>
                  </a:solidFill>
                </a:uFill>
                <a:latin typeface="Barlow"/>
                <a:cs typeface="Barlow"/>
              </a:rPr>
              <a:t> </a:t>
            </a:r>
            <a:r>
              <a:rPr sz="1600" u="sng" dirty="0">
                <a:uFill>
                  <a:solidFill>
                    <a:srgbClr val="000000"/>
                  </a:solidFill>
                </a:uFill>
                <a:latin typeface="Barlow"/>
                <a:cs typeface="Barlow"/>
              </a:rPr>
              <a:t>program</a:t>
            </a:r>
            <a:r>
              <a:rPr sz="1600" u="sng" spc="-20" dirty="0">
                <a:uFill>
                  <a:solidFill>
                    <a:srgbClr val="000000"/>
                  </a:solidFill>
                </a:uFill>
                <a:latin typeface="Barlow"/>
                <a:cs typeface="Barlow"/>
              </a:rPr>
              <a:t> </a:t>
            </a:r>
            <a:r>
              <a:rPr sz="1600" u="sng" dirty="0">
                <a:uFill>
                  <a:solidFill>
                    <a:srgbClr val="000000"/>
                  </a:solidFill>
                </a:uFill>
                <a:latin typeface="Barlow"/>
                <a:cs typeface="Barlow"/>
              </a:rPr>
              <a:t>is</a:t>
            </a:r>
            <a:r>
              <a:rPr sz="1600" u="sng" spc="15" dirty="0">
                <a:uFill>
                  <a:solidFill>
                    <a:srgbClr val="000000"/>
                  </a:solidFill>
                </a:uFill>
                <a:latin typeface="Barlow"/>
                <a:cs typeface="Barlow"/>
              </a:rPr>
              <a:t> </a:t>
            </a:r>
            <a:r>
              <a:rPr sz="1600" u="sng" dirty="0">
                <a:uFill>
                  <a:solidFill>
                    <a:srgbClr val="000000"/>
                  </a:solidFill>
                </a:uFill>
                <a:latin typeface="Barlow"/>
                <a:cs typeface="Barlow"/>
              </a:rPr>
              <a:t>no longer</a:t>
            </a:r>
            <a:r>
              <a:rPr sz="1600" u="sng" spc="-15" dirty="0">
                <a:uFill>
                  <a:solidFill>
                    <a:srgbClr val="000000"/>
                  </a:solidFill>
                </a:uFill>
                <a:latin typeface="Barlow"/>
                <a:cs typeface="Barlow"/>
              </a:rPr>
              <a:t> </a:t>
            </a:r>
            <a:r>
              <a:rPr sz="1600" u="sng" spc="-5" dirty="0">
                <a:uFill>
                  <a:solidFill>
                    <a:srgbClr val="000000"/>
                  </a:solidFill>
                </a:uFill>
                <a:latin typeface="Barlow"/>
                <a:cs typeface="Barlow"/>
              </a:rPr>
              <a:t>available.</a:t>
            </a:r>
            <a:endParaRPr sz="1600" dirty="0">
              <a:latin typeface="Barlow"/>
              <a:cs typeface="Barlow"/>
            </a:endParaRPr>
          </a:p>
          <a:p>
            <a:pPr marL="3596640" marR="5080" indent="-3584575">
              <a:lnSpc>
                <a:spcPts val="1730"/>
              </a:lnSpc>
              <a:spcBef>
                <a:spcPts val="1390"/>
              </a:spcBef>
            </a:pPr>
            <a:r>
              <a:rPr sz="1600" spc="-10" dirty="0">
                <a:latin typeface="Barlow"/>
                <a:cs typeface="Barlow"/>
              </a:rPr>
              <a:t>FEDERAL</a:t>
            </a:r>
            <a:r>
              <a:rPr sz="1600" spc="-105" dirty="0">
                <a:latin typeface="Barlow"/>
                <a:cs typeface="Barlow"/>
              </a:rPr>
              <a:t> </a:t>
            </a:r>
            <a:r>
              <a:rPr sz="1600" spc="-5" dirty="0">
                <a:latin typeface="Barlow"/>
                <a:cs typeface="Barlow"/>
              </a:rPr>
              <a:t>STUDENT</a:t>
            </a:r>
            <a:r>
              <a:rPr sz="1600" spc="-80" dirty="0">
                <a:latin typeface="Barlow"/>
                <a:cs typeface="Barlow"/>
              </a:rPr>
              <a:t> </a:t>
            </a:r>
            <a:r>
              <a:rPr sz="1600" spc="-10" dirty="0">
                <a:latin typeface="Barlow"/>
                <a:cs typeface="Barlow"/>
              </a:rPr>
              <a:t>LOANS</a:t>
            </a:r>
            <a:r>
              <a:rPr sz="1600" spc="-105" dirty="0">
                <a:latin typeface="Barlow"/>
                <a:cs typeface="Barlow"/>
              </a:rPr>
              <a:t> </a:t>
            </a:r>
            <a:r>
              <a:rPr sz="1600" spc="5" dirty="0">
                <a:latin typeface="Barlow"/>
                <a:cs typeface="Barlow"/>
              </a:rPr>
              <a:t>ARE</a:t>
            </a:r>
            <a:r>
              <a:rPr sz="1600" spc="-90" dirty="0">
                <a:latin typeface="Barlow"/>
                <a:cs typeface="Barlow"/>
              </a:rPr>
              <a:t> </a:t>
            </a:r>
            <a:r>
              <a:rPr sz="1600" dirty="0">
                <a:latin typeface="Barlow"/>
                <a:cs typeface="Barlow"/>
              </a:rPr>
              <a:t>ONLY</a:t>
            </a:r>
            <a:r>
              <a:rPr sz="1600" spc="-100" dirty="0">
                <a:latin typeface="Barlow"/>
                <a:cs typeface="Barlow"/>
              </a:rPr>
              <a:t> </a:t>
            </a:r>
            <a:r>
              <a:rPr sz="1600" spc="-10" dirty="0">
                <a:latin typeface="Barlow"/>
                <a:cs typeface="Barlow"/>
              </a:rPr>
              <a:t>OFFERED</a:t>
            </a:r>
            <a:r>
              <a:rPr sz="1600" spc="-90" dirty="0">
                <a:latin typeface="Barlow"/>
                <a:cs typeface="Barlow"/>
              </a:rPr>
              <a:t> </a:t>
            </a:r>
            <a:r>
              <a:rPr sz="1600" spc="-5" dirty="0">
                <a:latin typeface="Barlow"/>
                <a:cs typeface="Barlow"/>
              </a:rPr>
              <a:t>THROUGH</a:t>
            </a:r>
            <a:r>
              <a:rPr sz="1600" spc="-120" dirty="0">
                <a:latin typeface="Barlow"/>
                <a:cs typeface="Barlow"/>
              </a:rPr>
              <a:t> </a:t>
            </a:r>
            <a:r>
              <a:rPr sz="1600" spc="10" dirty="0">
                <a:latin typeface="Barlow"/>
                <a:cs typeface="Barlow"/>
              </a:rPr>
              <a:t>THE</a:t>
            </a:r>
            <a:r>
              <a:rPr sz="1600" spc="-90" dirty="0">
                <a:latin typeface="Barlow"/>
                <a:cs typeface="Barlow"/>
              </a:rPr>
              <a:t> </a:t>
            </a:r>
            <a:r>
              <a:rPr sz="1600" spc="-5" dirty="0">
                <a:latin typeface="Barlow"/>
                <a:cs typeface="Barlow"/>
              </a:rPr>
              <a:t>DIRECT</a:t>
            </a:r>
            <a:r>
              <a:rPr sz="1600" spc="-80" dirty="0">
                <a:latin typeface="Barlow"/>
                <a:cs typeface="Barlow"/>
              </a:rPr>
              <a:t> </a:t>
            </a:r>
            <a:r>
              <a:rPr sz="1600" spc="-5" dirty="0">
                <a:latin typeface="Barlow"/>
                <a:cs typeface="Barlow"/>
              </a:rPr>
              <a:t>LOAN</a:t>
            </a:r>
            <a:r>
              <a:rPr sz="1600" spc="-110" dirty="0">
                <a:latin typeface="Barlow"/>
                <a:cs typeface="Barlow"/>
              </a:rPr>
              <a:t> </a:t>
            </a:r>
            <a:r>
              <a:rPr sz="1600" spc="-10" dirty="0">
                <a:latin typeface="Barlow"/>
                <a:cs typeface="Barlow"/>
              </a:rPr>
              <a:t>PROGRAM</a:t>
            </a:r>
            <a:r>
              <a:rPr sz="1600" spc="-100" dirty="0">
                <a:latin typeface="Barlow"/>
                <a:cs typeface="Barlow"/>
              </a:rPr>
              <a:t> </a:t>
            </a:r>
            <a:r>
              <a:rPr sz="1600" spc="10" dirty="0">
                <a:latin typeface="Barlow"/>
                <a:cs typeface="Barlow"/>
              </a:rPr>
              <a:t>TO</a:t>
            </a:r>
            <a:r>
              <a:rPr sz="1600" spc="-70" dirty="0">
                <a:latin typeface="Barlow"/>
                <a:cs typeface="Barlow"/>
              </a:rPr>
              <a:t> </a:t>
            </a:r>
            <a:r>
              <a:rPr sz="1600" spc="-5" dirty="0">
                <a:latin typeface="Barlow"/>
                <a:cs typeface="Barlow"/>
              </a:rPr>
              <a:t>NEW</a:t>
            </a:r>
            <a:r>
              <a:rPr lang="en-US" sz="1600" spc="-5" dirty="0">
                <a:latin typeface="Barlow"/>
                <a:cs typeface="Barlow"/>
              </a:rPr>
              <a:t> </a:t>
            </a:r>
            <a:r>
              <a:rPr sz="1600" spc="-305" dirty="0">
                <a:latin typeface="Barlow"/>
                <a:cs typeface="Barlow"/>
              </a:rPr>
              <a:t> </a:t>
            </a:r>
            <a:r>
              <a:rPr sz="1600" spc="-15" dirty="0">
                <a:latin typeface="Barlow"/>
                <a:cs typeface="Barlow"/>
              </a:rPr>
              <a:t>BORROWERS.</a:t>
            </a:r>
            <a:endParaRPr sz="1600" dirty="0">
              <a:latin typeface="Barlow"/>
              <a:cs typeface="Barlow"/>
            </a:endParaRPr>
          </a:p>
        </p:txBody>
      </p:sp>
      <p:grpSp>
        <p:nvGrpSpPr>
          <p:cNvPr id="3" name="object 3"/>
          <p:cNvGrpSpPr/>
          <p:nvPr/>
        </p:nvGrpSpPr>
        <p:grpSpPr>
          <a:xfrm>
            <a:off x="648969" y="591058"/>
            <a:ext cx="2396490" cy="482600"/>
            <a:chOff x="648969" y="591058"/>
            <a:chExt cx="2396490" cy="482600"/>
          </a:xfrm>
        </p:grpSpPr>
        <p:sp>
          <p:nvSpPr>
            <p:cNvPr id="4" name="object 4"/>
            <p:cNvSpPr/>
            <p:nvPr/>
          </p:nvSpPr>
          <p:spPr>
            <a:xfrm>
              <a:off x="655319" y="597408"/>
              <a:ext cx="2383790" cy="469900"/>
            </a:xfrm>
            <a:custGeom>
              <a:avLst/>
              <a:gdLst/>
              <a:ahLst/>
              <a:cxnLst/>
              <a:rect l="l" t="t" r="r" b="b"/>
              <a:pathLst>
                <a:path w="2383790" h="469900">
                  <a:moveTo>
                    <a:pt x="2148840" y="0"/>
                  </a:moveTo>
                  <a:lnTo>
                    <a:pt x="0" y="0"/>
                  </a:lnTo>
                  <a:lnTo>
                    <a:pt x="0" y="469392"/>
                  </a:lnTo>
                  <a:lnTo>
                    <a:pt x="2148840" y="469392"/>
                  </a:lnTo>
                  <a:lnTo>
                    <a:pt x="2383536" y="234696"/>
                  </a:lnTo>
                  <a:lnTo>
                    <a:pt x="2148840" y="0"/>
                  </a:lnTo>
                  <a:close/>
                </a:path>
              </a:pathLst>
            </a:custGeom>
            <a:solidFill>
              <a:srgbClr val="05692F"/>
            </a:solidFill>
          </p:spPr>
          <p:txBody>
            <a:bodyPr wrap="square" lIns="0" tIns="0" rIns="0" bIns="0" rtlCol="0"/>
            <a:lstStyle/>
            <a:p>
              <a:endParaRPr/>
            </a:p>
          </p:txBody>
        </p:sp>
        <p:sp>
          <p:nvSpPr>
            <p:cNvPr id="5" name="object 5"/>
            <p:cNvSpPr/>
            <p:nvPr/>
          </p:nvSpPr>
          <p:spPr>
            <a:xfrm>
              <a:off x="655319" y="597408"/>
              <a:ext cx="2383790" cy="469900"/>
            </a:xfrm>
            <a:custGeom>
              <a:avLst/>
              <a:gdLst/>
              <a:ahLst/>
              <a:cxnLst/>
              <a:rect l="l" t="t" r="r" b="b"/>
              <a:pathLst>
                <a:path w="2383790" h="469900">
                  <a:moveTo>
                    <a:pt x="0" y="0"/>
                  </a:moveTo>
                  <a:lnTo>
                    <a:pt x="2148840" y="0"/>
                  </a:lnTo>
                  <a:lnTo>
                    <a:pt x="2383536" y="234696"/>
                  </a:lnTo>
                  <a:lnTo>
                    <a:pt x="2148840" y="469392"/>
                  </a:lnTo>
                  <a:lnTo>
                    <a:pt x="0" y="469392"/>
                  </a:lnTo>
                  <a:lnTo>
                    <a:pt x="0" y="0"/>
                  </a:lnTo>
                  <a:close/>
                </a:path>
              </a:pathLst>
            </a:custGeom>
            <a:ln w="12700">
              <a:solidFill>
                <a:srgbClr val="FFFFFF"/>
              </a:solidFill>
            </a:ln>
          </p:spPr>
          <p:txBody>
            <a:bodyPr wrap="square" lIns="0" tIns="0" rIns="0" bIns="0" rtlCol="0"/>
            <a:lstStyle/>
            <a:p>
              <a:endParaRPr/>
            </a:p>
          </p:txBody>
        </p:sp>
      </p:grpSp>
      <p:sp>
        <p:nvSpPr>
          <p:cNvPr id="6" name="object 6"/>
          <p:cNvSpPr txBox="1"/>
          <p:nvPr/>
        </p:nvSpPr>
        <p:spPr>
          <a:xfrm>
            <a:off x="1145745" y="685831"/>
            <a:ext cx="1352550" cy="270510"/>
          </a:xfrm>
          <a:prstGeom prst="rect">
            <a:avLst/>
          </a:prstGeom>
        </p:spPr>
        <p:txBody>
          <a:bodyPr vert="horz" wrap="square" lIns="0" tIns="13335" rIns="0" bIns="0" rtlCol="0">
            <a:spAutoFit/>
          </a:bodyPr>
          <a:lstStyle/>
          <a:p>
            <a:pPr marL="12700">
              <a:lnSpc>
                <a:spcPct val="100000"/>
              </a:lnSpc>
              <a:spcBef>
                <a:spcPts val="105"/>
              </a:spcBef>
            </a:pPr>
            <a:r>
              <a:rPr sz="1600" spc="-5">
                <a:solidFill>
                  <a:srgbClr val="FFFFFF"/>
                </a:solidFill>
                <a:latin typeface="Barlow"/>
                <a:cs typeface="Barlow"/>
              </a:rPr>
              <a:t>L</a:t>
            </a:r>
            <a:r>
              <a:rPr sz="1600" spc="10">
                <a:solidFill>
                  <a:srgbClr val="FFFFFF"/>
                </a:solidFill>
                <a:latin typeface="Barlow"/>
                <a:cs typeface="Barlow"/>
              </a:rPr>
              <a:t>o</a:t>
            </a:r>
            <a:r>
              <a:rPr sz="1600" spc="-10">
                <a:solidFill>
                  <a:srgbClr val="FFFFFF"/>
                </a:solidFill>
                <a:latin typeface="Barlow"/>
                <a:cs typeface="Barlow"/>
              </a:rPr>
              <a:t>a</a:t>
            </a:r>
            <a:r>
              <a:rPr sz="1600">
                <a:solidFill>
                  <a:srgbClr val="FFFFFF"/>
                </a:solidFill>
                <a:latin typeface="Barlow"/>
                <a:cs typeface="Barlow"/>
              </a:rPr>
              <a:t>n</a:t>
            </a:r>
            <a:r>
              <a:rPr sz="1600" spc="-85">
                <a:solidFill>
                  <a:srgbClr val="FFFFFF"/>
                </a:solidFill>
                <a:latin typeface="Barlow"/>
                <a:cs typeface="Barlow"/>
              </a:rPr>
              <a:t> </a:t>
            </a:r>
            <a:r>
              <a:rPr sz="1600" spc="5">
                <a:solidFill>
                  <a:srgbClr val="FFFFFF"/>
                </a:solidFill>
                <a:latin typeface="Barlow"/>
                <a:cs typeface="Barlow"/>
              </a:rPr>
              <a:t>P</a:t>
            </a:r>
            <a:r>
              <a:rPr sz="1600" spc="10">
                <a:solidFill>
                  <a:srgbClr val="FFFFFF"/>
                </a:solidFill>
                <a:latin typeface="Barlow"/>
                <a:cs typeface="Barlow"/>
              </a:rPr>
              <a:t>r</a:t>
            </a:r>
            <a:r>
              <a:rPr sz="1600" spc="-15">
                <a:solidFill>
                  <a:srgbClr val="FFFFFF"/>
                </a:solidFill>
                <a:latin typeface="Barlow"/>
                <a:cs typeface="Barlow"/>
              </a:rPr>
              <a:t>o</a:t>
            </a:r>
            <a:r>
              <a:rPr sz="1600" spc="-25">
                <a:solidFill>
                  <a:srgbClr val="FFFFFF"/>
                </a:solidFill>
                <a:latin typeface="Barlow"/>
                <a:cs typeface="Barlow"/>
              </a:rPr>
              <a:t>g</a:t>
            </a:r>
            <a:r>
              <a:rPr sz="1600" spc="-10">
                <a:solidFill>
                  <a:srgbClr val="FFFFFF"/>
                </a:solidFill>
                <a:latin typeface="Barlow"/>
                <a:cs typeface="Barlow"/>
              </a:rPr>
              <a:t>ra</a:t>
            </a:r>
            <a:r>
              <a:rPr sz="1600" spc="-30">
                <a:solidFill>
                  <a:srgbClr val="FFFFFF"/>
                </a:solidFill>
                <a:latin typeface="Barlow"/>
                <a:cs typeface="Barlow"/>
              </a:rPr>
              <a:t>m</a:t>
            </a:r>
            <a:r>
              <a:rPr sz="1600">
                <a:solidFill>
                  <a:srgbClr val="FFFFFF"/>
                </a:solidFill>
                <a:latin typeface="Barlow"/>
                <a:cs typeface="Barlow"/>
              </a:rPr>
              <a:t>s</a:t>
            </a:r>
            <a:endParaRPr sz="1600">
              <a:latin typeface="Barlow"/>
              <a:cs typeface="Barlow"/>
            </a:endParaRPr>
          </a:p>
        </p:txBody>
      </p:sp>
      <p:grpSp>
        <p:nvGrpSpPr>
          <p:cNvPr id="7" name="object 7"/>
          <p:cNvGrpSpPr/>
          <p:nvPr/>
        </p:nvGrpSpPr>
        <p:grpSpPr>
          <a:xfrm>
            <a:off x="2557017" y="591058"/>
            <a:ext cx="2396490" cy="482600"/>
            <a:chOff x="2557017" y="591058"/>
            <a:chExt cx="2396490" cy="482600"/>
          </a:xfrm>
        </p:grpSpPr>
        <p:sp>
          <p:nvSpPr>
            <p:cNvPr id="8" name="object 8"/>
            <p:cNvSpPr/>
            <p:nvPr/>
          </p:nvSpPr>
          <p:spPr>
            <a:xfrm>
              <a:off x="2563367" y="597408"/>
              <a:ext cx="2383790" cy="469900"/>
            </a:xfrm>
            <a:custGeom>
              <a:avLst/>
              <a:gdLst/>
              <a:ahLst/>
              <a:cxnLst/>
              <a:rect l="l" t="t" r="r" b="b"/>
              <a:pathLst>
                <a:path w="2383790" h="469900">
                  <a:moveTo>
                    <a:pt x="2148840" y="0"/>
                  </a:moveTo>
                  <a:lnTo>
                    <a:pt x="0" y="0"/>
                  </a:lnTo>
                  <a:lnTo>
                    <a:pt x="234696" y="234696"/>
                  </a:lnTo>
                  <a:lnTo>
                    <a:pt x="0" y="469392"/>
                  </a:lnTo>
                  <a:lnTo>
                    <a:pt x="2148840" y="469392"/>
                  </a:lnTo>
                  <a:lnTo>
                    <a:pt x="2383536" y="234696"/>
                  </a:lnTo>
                  <a:lnTo>
                    <a:pt x="2148840" y="0"/>
                  </a:lnTo>
                  <a:close/>
                </a:path>
              </a:pathLst>
            </a:custGeom>
            <a:solidFill>
              <a:srgbClr val="D9D9D9"/>
            </a:solidFill>
          </p:spPr>
          <p:txBody>
            <a:bodyPr wrap="square" lIns="0" tIns="0" rIns="0" bIns="0" rtlCol="0"/>
            <a:lstStyle/>
            <a:p>
              <a:endParaRPr/>
            </a:p>
          </p:txBody>
        </p:sp>
        <p:sp>
          <p:nvSpPr>
            <p:cNvPr id="9" name="object 9"/>
            <p:cNvSpPr/>
            <p:nvPr/>
          </p:nvSpPr>
          <p:spPr>
            <a:xfrm>
              <a:off x="2563367" y="597408"/>
              <a:ext cx="2383790" cy="469900"/>
            </a:xfrm>
            <a:custGeom>
              <a:avLst/>
              <a:gdLst/>
              <a:ahLst/>
              <a:cxnLst/>
              <a:rect l="l" t="t" r="r" b="b"/>
              <a:pathLst>
                <a:path w="2383790" h="469900">
                  <a:moveTo>
                    <a:pt x="0" y="0"/>
                  </a:moveTo>
                  <a:lnTo>
                    <a:pt x="2148840" y="0"/>
                  </a:lnTo>
                  <a:lnTo>
                    <a:pt x="2383536" y="234696"/>
                  </a:lnTo>
                  <a:lnTo>
                    <a:pt x="2148840" y="469392"/>
                  </a:lnTo>
                  <a:lnTo>
                    <a:pt x="0" y="469392"/>
                  </a:lnTo>
                  <a:lnTo>
                    <a:pt x="234696" y="234696"/>
                  </a:lnTo>
                  <a:lnTo>
                    <a:pt x="0" y="0"/>
                  </a:lnTo>
                  <a:close/>
                </a:path>
              </a:pathLst>
            </a:custGeom>
            <a:ln w="12700">
              <a:solidFill>
                <a:srgbClr val="FFFFFF"/>
              </a:solidFill>
            </a:ln>
          </p:spPr>
          <p:txBody>
            <a:bodyPr wrap="square" lIns="0" tIns="0" rIns="0" bIns="0" rtlCol="0"/>
            <a:lstStyle/>
            <a:p>
              <a:endParaRPr/>
            </a:p>
          </p:txBody>
        </p:sp>
      </p:grpSp>
      <p:sp>
        <p:nvSpPr>
          <p:cNvPr id="10" name="object 10"/>
          <p:cNvSpPr txBox="1"/>
          <p:nvPr/>
        </p:nvSpPr>
        <p:spPr>
          <a:xfrm>
            <a:off x="3238210" y="685831"/>
            <a:ext cx="1075055" cy="270510"/>
          </a:xfrm>
          <a:prstGeom prst="rect">
            <a:avLst/>
          </a:prstGeom>
        </p:spPr>
        <p:txBody>
          <a:bodyPr vert="horz" wrap="square" lIns="0" tIns="13335" rIns="0" bIns="0" rtlCol="0">
            <a:spAutoFit/>
          </a:bodyPr>
          <a:lstStyle/>
          <a:p>
            <a:pPr marL="12700">
              <a:lnSpc>
                <a:spcPct val="100000"/>
              </a:lnSpc>
              <a:spcBef>
                <a:spcPts val="105"/>
              </a:spcBef>
            </a:pPr>
            <a:r>
              <a:rPr sz="1600" spc="-5">
                <a:solidFill>
                  <a:srgbClr val="FFFFFF"/>
                </a:solidFill>
                <a:latin typeface="Barlow"/>
                <a:cs typeface="Barlow"/>
              </a:rPr>
              <a:t>L</a:t>
            </a:r>
            <a:r>
              <a:rPr sz="1600" spc="10">
                <a:solidFill>
                  <a:srgbClr val="FFFFFF"/>
                </a:solidFill>
                <a:latin typeface="Barlow"/>
                <a:cs typeface="Barlow"/>
              </a:rPr>
              <a:t>o</a:t>
            </a:r>
            <a:r>
              <a:rPr sz="1600" spc="-10">
                <a:solidFill>
                  <a:srgbClr val="FFFFFF"/>
                </a:solidFill>
                <a:latin typeface="Barlow"/>
                <a:cs typeface="Barlow"/>
              </a:rPr>
              <a:t>a</a:t>
            </a:r>
            <a:r>
              <a:rPr sz="1600">
                <a:solidFill>
                  <a:srgbClr val="FFFFFF"/>
                </a:solidFill>
                <a:latin typeface="Barlow"/>
                <a:cs typeface="Barlow"/>
              </a:rPr>
              <a:t>n</a:t>
            </a:r>
            <a:r>
              <a:rPr sz="1600" spc="-85">
                <a:solidFill>
                  <a:srgbClr val="FFFFFF"/>
                </a:solidFill>
                <a:latin typeface="Barlow"/>
                <a:cs typeface="Barlow"/>
              </a:rPr>
              <a:t> </a:t>
            </a:r>
            <a:r>
              <a:rPr sz="1600" spc="20">
                <a:solidFill>
                  <a:srgbClr val="FFFFFF"/>
                </a:solidFill>
                <a:latin typeface="Barlow"/>
                <a:cs typeface="Barlow"/>
              </a:rPr>
              <a:t>S</a:t>
            </a:r>
            <a:r>
              <a:rPr sz="1600" spc="-10">
                <a:solidFill>
                  <a:srgbClr val="FFFFFF"/>
                </a:solidFill>
                <a:latin typeface="Barlow"/>
                <a:cs typeface="Barlow"/>
              </a:rPr>
              <a:t>tat</a:t>
            </a:r>
            <a:r>
              <a:rPr sz="1600" spc="-25">
                <a:solidFill>
                  <a:srgbClr val="FFFFFF"/>
                </a:solidFill>
                <a:latin typeface="Barlow"/>
                <a:cs typeface="Barlow"/>
              </a:rPr>
              <a:t>u</a:t>
            </a:r>
            <a:r>
              <a:rPr sz="1600">
                <a:solidFill>
                  <a:srgbClr val="FFFFFF"/>
                </a:solidFill>
                <a:latin typeface="Barlow"/>
                <a:cs typeface="Barlow"/>
              </a:rPr>
              <a:t>s</a:t>
            </a:r>
            <a:endParaRPr sz="1600">
              <a:latin typeface="Barlow"/>
              <a:cs typeface="Barlow"/>
            </a:endParaRPr>
          </a:p>
        </p:txBody>
      </p:sp>
      <p:grpSp>
        <p:nvGrpSpPr>
          <p:cNvPr id="11" name="object 11"/>
          <p:cNvGrpSpPr/>
          <p:nvPr/>
        </p:nvGrpSpPr>
        <p:grpSpPr>
          <a:xfrm>
            <a:off x="4462017" y="591058"/>
            <a:ext cx="2399665" cy="482600"/>
            <a:chOff x="4462017" y="591058"/>
            <a:chExt cx="2399665" cy="482600"/>
          </a:xfrm>
        </p:grpSpPr>
        <p:sp>
          <p:nvSpPr>
            <p:cNvPr id="12" name="object 12"/>
            <p:cNvSpPr/>
            <p:nvPr/>
          </p:nvSpPr>
          <p:spPr>
            <a:xfrm>
              <a:off x="4468367" y="597408"/>
              <a:ext cx="2386965" cy="469900"/>
            </a:xfrm>
            <a:custGeom>
              <a:avLst/>
              <a:gdLst/>
              <a:ahLst/>
              <a:cxnLst/>
              <a:rect l="l" t="t" r="r" b="b"/>
              <a:pathLst>
                <a:path w="2386965" h="469900">
                  <a:moveTo>
                    <a:pt x="2151888" y="0"/>
                  </a:moveTo>
                  <a:lnTo>
                    <a:pt x="0" y="0"/>
                  </a:lnTo>
                  <a:lnTo>
                    <a:pt x="234696" y="234696"/>
                  </a:lnTo>
                  <a:lnTo>
                    <a:pt x="0" y="469392"/>
                  </a:lnTo>
                  <a:lnTo>
                    <a:pt x="2151888" y="469392"/>
                  </a:lnTo>
                  <a:lnTo>
                    <a:pt x="2386584" y="234696"/>
                  </a:lnTo>
                  <a:lnTo>
                    <a:pt x="2151888" y="0"/>
                  </a:lnTo>
                  <a:close/>
                </a:path>
              </a:pathLst>
            </a:custGeom>
            <a:solidFill>
              <a:srgbClr val="D9D9D9"/>
            </a:solidFill>
          </p:spPr>
          <p:txBody>
            <a:bodyPr wrap="square" lIns="0" tIns="0" rIns="0" bIns="0" rtlCol="0"/>
            <a:lstStyle/>
            <a:p>
              <a:endParaRPr/>
            </a:p>
          </p:txBody>
        </p:sp>
        <p:sp>
          <p:nvSpPr>
            <p:cNvPr id="13" name="object 13"/>
            <p:cNvSpPr/>
            <p:nvPr/>
          </p:nvSpPr>
          <p:spPr>
            <a:xfrm>
              <a:off x="4468367" y="597408"/>
              <a:ext cx="2386965" cy="469900"/>
            </a:xfrm>
            <a:custGeom>
              <a:avLst/>
              <a:gdLst/>
              <a:ahLst/>
              <a:cxnLst/>
              <a:rect l="l" t="t" r="r" b="b"/>
              <a:pathLst>
                <a:path w="2386965" h="469900">
                  <a:moveTo>
                    <a:pt x="0" y="0"/>
                  </a:moveTo>
                  <a:lnTo>
                    <a:pt x="2151888" y="0"/>
                  </a:lnTo>
                  <a:lnTo>
                    <a:pt x="2386584" y="234696"/>
                  </a:lnTo>
                  <a:lnTo>
                    <a:pt x="2151888" y="469392"/>
                  </a:lnTo>
                  <a:lnTo>
                    <a:pt x="0" y="469392"/>
                  </a:lnTo>
                  <a:lnTo>
                    <a:pt x="234696" y="234696"/>
                  </a:lnTo>
                  <a:lnTo>
                    <a:pt x="0" y="0"/>
                  </a:lnTo>
                  <a:close/>
                </a:path>
              </a:pathLst>
            </a:custGeom>
            <a:ln w="12700">
              <a:solidFill>
                <a:srgbClr val="FFFFFF"/>
              </a:solidFill>
            </a:ln>
          </p:spPr>
          <p:txBody>
            <a:bodyPr wrap="square" lIns="0" tIns="0" rIns="0" bIns="0" rtlCol="0"/>
            <a:lstStyle/>
            <a:p>
              <a:endParaRPr/>
            </a:p>
          </p:txBody>
        </p:sp>
      </p:grpSp>
      <p:sp>
        <p:nvSpPr>
          <p:cNvPr id="14" name="object 14"/>
          <p:cNvSpPr txBox="1"/>
          <p:nvPr/>
        </p:nvSpPr>
        <p:spPr>
          <a:xfrm>
            <a:off x="4916726" y="685831"/>
            <a:ext cx="1532255" cy="270510"/>
          </a:xfrm>
          <a:prstGeom prst="rect">
            <a:avLst/>
          </a:prstGeom>
        </p:spPr>
        <p:txBody>
          <a:bodyPr vert="horz" wrap="square" lIns="0" tIns="13335" rIns="0" bIns="0" rtlCol="0">
            <a:spAutoFit/>
          </a:bodyPr>
          <a:lstStyle/>
          <a:p>
            <a:pPr marL="12700">
              <a:lnSpc>
                <a:spcPct val="100000"/>
              </a:lnSpc>
              <a:spcBef>
                <a:spcPts val="105"/>
              </a:spcBef>
            </a:pPr>
            <a:r>
              <a:rPr sz="1600">
                <a:solidFill>
                  <a:srgbClr val="FFFFFF"/>
                </a:solidFill>
                <a:latin typeface="Barlow"/>
                <a:cs typeface="Barlow"/>
              </a:rPr>
              <a:t>R</a:t>
            </a:r>
            <a:r>
              <a:rPr sz="1600" spc="5">
                <a:solidFill>
                  <a:srgbClr val="FFFFFF"/>
                </a:solidFill>
                <a:latin typeface="Barlow"/>
                <a:cs typeface="Barlow"/>
              </a:rPr>
              <a:t>e</a:t>
            </a:r>
            <a:r>
              <a:rPr sz="1600">
                <a:solidFill>
                  <a:srgbClr val="FFFFFF"/>
                </a:solidFill>
                <a:latin typeface="Barlow"/>
                <a:cs typeface="Barlow"/>
              </a:rPr>
              <a:t>p</a:t>
            </a:r>
            <a:r>
              <a:rPr sz="1600" spc="-10">
                <a:solidFill>
                  <a:srgbClr val="FFFFFF"/>
                </a:solidFill>
                <a:latin typeface="Barlow"/>
                <a:cs typeface="Barlow"/>
              </a:rPr>
              <a:t>a</a:t>
            </a:r>
            <a:r>
              <a:rPr sz="1600" spc="-25">
                <a:solidFill>
                  <a:srgbClr val="FFFFFF"/>
                </a:solidFill>
                <a:latin typeface="Barlow"/>
                <a:cs typeface="Barlow"/>
              </a:rPr>
              <a:t>y</a:t>
            </a:r>
            <a:r>
              <a:rPr sz="1600" spc="-30">
                <a:solidFill>
                  <a:srgbClr val="FFFFFF"/>
                </a:solidFill>
                <a:latin typeface="Barlow"/>
                <a:cs typeface="Barlow"/>
              </a:rPr>
              <a:t>m</a:t>
            </a:r>
            <a:r>
              <a:rPr sz="1600" spc="-20">
                <a:solidFill>
                  <a:srgbClr val="FFFFFF"/>
                </a:solidFill>
                <a:latin typeface="Barlow"/>
                <a:cs typeface="Barlow"/>
              </a:rPr>
              <a:t>e</a:t>
            </a:r>
            <a:r>
              <a:rPr sz="1600" spc="-30">
                <a:solidFill>
                  <a:srgbClr val="FFFFFF"/>
                </a:solidFill>
                <a:latin typeface="Barlow"/>
                <a:cs typeface="Barlow"/>
              </a:rPr>
              <a:t>n</a:t>
            </a:r>
            <a:r>
              <a:rPr sz="1600">
                <a:solidFill>
                  <a:srgbClr val="FFFFFF"/>
                </a:solidFill>
                <a:latin typeface="Barlow"/>
                <a:cs typeface="Barlow"/>
              </a:rPr>
              <a:t>t</a:t>
            </a:r>
            <a:r>
              <a:rPr sz="1600" spc="-90">
                <a:solidFill>
                  <a:srgbClr val="FFFFFF"/>
                </a:solidFill>
                <a:latin typeface="Barlow"/>
                <a:cs typeface="Barlow"/>
              </a:rPr>
              <a:t> </a:t>
            </a:r>
            <a:r>
              <a:rPr sz="1600" spc="5">
                <a:solidFill>
                  <a:srgbClr val="FFFFFF"/>
                </a:solidFill>
                <a:latin typeface="Barlow"/>
                <a:cs typeface="Barlow"/>
              </a:rPr>
              <a:t>P</a:t>
            </a:r>
            <a:r>
              <a:rPr sz="1600" spc="10">
                <a:solidFill>
                  <a:srgbClr val="FFFFFF"/>
                </a:solidFill>
                <a:latin typeface="Barlow"/>
                <a:cs typeface="Barlow"/>
              </a:rPr>
              <a:t>l</a:t>
            </a:r>
            <a:r>
              <a:rPr sz="1600" spc="-10">
                <a:solidFill>
                  <a:srgbClr val="FFFFFF"/>
                </a:solidFill>
                <a:latin typeface="Barlow"/>
                <a:cs typeface="Barlow"/>
              </a:rPr>
              <a:t>a</a:t>
            </a:r>
            <a:r>
              <a:rPr sz="1600" spc="-5">
                <a:solidFill>
                  <a:srgbClr val="FFFFFF"/>
                </a:solidFill>
                <a:latin typeface="Barlow"/>
                <a:cs typeface="Barlow"/>
              </a:rPr>
              <a:t>n</a:t>
            </a:r>
            <a:r>
              <a:rPr sz="1600">
                <a:solidFill>
                  <a:srgbClr val="FFFFFF"/>
                </a:solidFill>
                <a:latin typeface="Barlow"/>
                <a:cs typeface="Barlow"/>
              </a:rPr>
              <a:t>s</a:t>
            </a:r>
            <a:endParaRPr sz="1600">
              <a:latin typeface="Barlow"/>
              <a:cs typeface="Barlow"/>
            </a:endParaRPr>
          </a:p>
        </p:txBody>
      </p:sp>
      <p:grpSp>
        <p:nvGrpSpPr>
          <p:cNvPr id="15" name="object 15"/>
          <p:cNvGrpSpPr/>
          <p:nvPr/>
        </p:nvGrpSpPr>
        <p:grpSpPr>
          <a:xfrm>
            <a:off x="6370065" y="591058"/>
            <a:ext cx="2396490" cy="482600"/>
            <a:chOff x="6370065" y="591058"/>
            <a:chExt cx="2396490" cy="482600"/>
          </a:xfrm>
        </p:grpSpPr>
        <p:sp>
          <p:nvSpPr>
            <p:cNvPr id="16" name="object 16"/>
            <p:cNvSpPr/>
            <p:nvPr/>
          </p:nvSpPr>
          <p:spPr>
            <a:xfrm>
              <a:off x="6376415" y="597408"/>
              <a:ext cx="2383790" cy="469900"/>
            </a:xfrm>
            <a:custGeom>
              <a:avLst/>
              <a:gdLst/>
              <a:ahLst/>
              <a:cxnLst/>
              <a:rect l="l" t="t" r="r" b="b"/>
              <a:pathLst>
                <a:path w="2383790" h="469900">
                  <a:moveTo>
                    <a:pt x="2148840" y="0"/>
                  </a:moveTo>
                  <a:lnTo>
                    <a:pt x="0" y="0"/>
                  </a:lnTo>
                  <a:lnTo>
                    <a:pt x="234696" y="234696"/>
                  </a:lnTo>
                  <a:lnTo>
                    <a:pt x="0" y="469392"/>
                  </a:lnTo>
                  <a:lnTo>
                    <a:pt x="2148840" y="469392"/>
                  </a:lnTo>
                  <a:lnTo>
                    <a:pt x="2383536" y="234696"/>
                  </a:lnTo>
                  <a:lnTo>
                    <a:pt x="2148840" y="0"/>
                  </a:lnTo>
                  <a:close/>
                </a:path>
              </a:pathLst>
            </a:custGeom>
            <a:solidFill>
              <a:srgbClr val="D9D9D9"/>
            </a:solidFill>
          </p:spPr>
          <p:txBody>
            <a:bodyPr wrap="square" lIns="0" tIns="0" rIns="0" bIns="0" rtlCol="0"/>
            <a:lstStyle/>
            <a:p>
              <a:endParaRPr/>
            </a:p>
          </p:txBody>
        </p:sp>
        <p:sp>
          <p:nvSpPr>
            <p:cNvPr id="17" name="object 17"/>
            <p:cNvSpPr/>
            <p:nvPr/>
          </p:nvSpPr>
          <p:spPr>
            <a:xfrm>
              <a:off x="6376415" y="597408"/>
              <a:ext cx="2383790" cy="469900"/>
            </a:xfrm>
            <a:custGeom>
              <a:avLst/>
              <a:gdLst/>
              <a:ahLst/>
              <a:cxnLst/>
              <a:rect l="l" t="t" r="r" b="b"/>
              <a:pathLst>
                <a:path w="2383790" h="469900">
                  <a:moveTo>
                    <a:pt x="0" y="0"/>
                  </a:moveTo>
                  <a:lnTo>
                    <a:pt x="2148840" y="0"/>
                  </a:lnTo>
                  <a:lnTo>
                    <a:pt x="2383536" y="234696"/>
                  </a:lnTo>
                  <a:lnTo>
                    <a:pt x="2148840" y="469392"/>
                  </a:lnTo>
                  <a:lnTo>
                    <a:pt x="0" y="469392"/>
                  </a:lnTo>
                  <a:lnTo>
                    <a:pt x="234696" y="234696"/>
                  </a:lnTo>
                  <a:lnTo>
                    <a:pt x="0" y="0"/>
                  </a:lnTo>
                  <a:close/>
                </a:path>
              </a:pathLst>
            </a:custGeom>
            <a:ln w="12700">
              <a:solidFill>
                <a:srgbClr val="FFFFFF"/>
              </a:solidFill>
            </a:ln>
          </p:spPr>
          <p:txBody>
            <a:bodyPr wrap="square" lIns="0" tIns="0" rIns="0" bIns="0" rtlCol="0"/>
            <a:lstStyle/>
            <a:p>
              <a:endParaRPr/>
            </a:p>
          </p:txBody>
        </p:sp>
      </p:grpSp>
      <p:sp>
        <p:nvSpPr>
          <p:cNvPr id="18" name="object 18"/>
          <p:cNvSpPr txBox="1"/>
          <p:nvPr/>
        </p:nvSpPr>
        <p:spPr>
          <a:xfrm>
            <a:off x="6973129" y="685831"/>
            <a:ext cx="1233805" cy="270510"/>
          </a:xfrm>
          <a:prstGeom prst="rect">
            <a:avLst/>
          </a:prstGeom>
        </p:spPr>
        <p:txBody>
          <a:bodyPr vert="horz" wrap="square" lIns="0" tIns="13335" rIns="0" bIns="0" rtlCol="0">
            <a:spAutoFit/>
          </a:bodyPr>
          <a:lstStyle/>
          <a:p>
            <a:pPr marL="12700">
              <a:lnSpc>
                <a:spcPct val="100000"/>
              </a:lnSpc>
              <a:spcBef>
                <a:spcPts val="105"/>
              </a:spcBef>
            </a:pPr>
            <a:r>
              <a:rPr sz="1600" spc="-5">
                <a:solidFill>
                  <a:srgbClr val="FFFFFF"/>
                </a:solidFill>
                <a:latin typeface="Barlow"/>
                <a:cs typeface="Barlow"/>
              </a:rPr>
              <a:t>L</a:t>
            </a:r>
            <a:r>
              <a:rPr sz="1600" spc="10">
                <a:solidFill>
                  <a:srgbClr val="FFFFFF"/>
                </a:solidFill>
                <a:latin typeface="Barlow"/>
                <a:cs typeface="Barlow"/>
              </a:rPr>
              <a:t>o</a:t>
            </a:r>
            <a:r>
              <a:rPr sz="1600" spc="-10">
                <a:solidFill>
                  <a:srgbClr val="FFFFFF"/>
                </a:solidFill>
                <a:latin typeface="Barlow"/>
                <a:cs typeface="Barlow"/>
              </a:rPr>
              <a:t>a</a:t>
            </a:r>
            <a:r>
              <a:rPr sz="1600">
                <a:solidFill>
                  <a:srgbClr val="FFFFFF"/>
                </a:solidFill>
                <a:latin typeface="Barlow"/>
                <a:cs typeface="Barlow"/>
              </a:rPr>
              <a:t>n</a:t>
            </a:r>
            <a:r>
              <a:rPr sz="1600" spc="-85">
                <a:solidFill>
                  <a:srgbClr val="FFFFFF"/>
                </a:solidFill>
                <a:latin typeface="Barlow"/>
                <a:cs typeface="Barlow"/>
              </a:rPr>
              <a:t> </a:t>
            </a:r>
            <a:r>
              <a:rPr sz="1600" spc="20">
                <a:solidFill>
                  <a:srgbClr val="FFFFFF"/>
                </a:solidFill>
                <a:latin typeface="Barlow"/>
                <a:cs typeface="Barlow"/>
              </a:rPr>
              <a:t>S</a:t>
            </a:r>
            <a:r>
              <a:rPr sz="1600" spc="5">
                <a:solidFill>
                  <a:srgbClr val="FFFFFF"/>
                </a:solidFill>
                <a:latin typeface="Barlow"/>
                <a:cs typeface="Barlow"/>
              </a:rPr>
              <a:t>e</a:t>
            </a:r>
            <a:r>
              <a:rPr sz="1600" spc="-10">
                <a:solidFill>
                  <a:srgbClr val="FFFFFF"/>
                </a:solidFill>
                <a:latin typeface="Barlow"/>
                <a:cs typeface="Barlow"/>
              </a:rPr>
              <a:t>r</a:t>
            </a:r>
            <a:r>
              <a:rPr sz="1600" spc="-20">
                <a:solidFill>
                  <a:srgbClr val="FFFFFF"/>
                </a:solidFill>
                <a:latin typeface="Barlow"/>
                <a:cs typeface="Barlow"/>
              </a:rPr>
              <a:t>v</a:t>
            </a:r>
            <a:r>
              <a:rPr sz="1600" spc="-5">
                <a:solidFill>
                  <a:srgbClr val="FFFFFF"/>
                </a:solidFill>
                <a:latin typeface="Barlow"/>
                <a:cs typeface="Barlow"/>
              </a:rPr>
              <a:t>i</a:t>
            </a:r>
            <a:r>
              <a:rPr sz="1600" spc="-25">
                <a:solidFill>
                  <a:srgbClr val="FFFFFF"/>
                </a:solidFill>
                <a:latin typeface="Barlow"/>
                <a:cs typeface="Barlow"/>
              </a:rPr>
              <a:t>c</a:t>
            </a:r>
            <a:r>
              <a:rPr sz="1600" spc="-20">
                <a:solidFill>
                  <a:srgbClr val="FFFFFF"/>
                </a:solidFill>
                <a:latin typeface="Barlow"/>
                <a:cs typeface="Barlow"/>
              </a:rPr>
              <a:t>e</a:t>
            </a:r>
            <a:r>
              <a:rPr sz="1600">
                <a:solidFill>
                  <a:srgbClr val="FFFFFF"/>
                </a:solidFill>
                <a:latin typeface="Barlow"/>
                <a:cs typeface="Barlow"/>
              </a:rPr>
              <a:t>r</a:t>
            </a:r>
            <a:endParaRPr sz="1600">
              <a:latin typeface="Barlow"/>
              <a:cs typeface="Barlow"/>
            </a:endParaRPr>
          </a:p>
        </p:txBody>
      </p:sp>
      <p:sp>
        <p:nvSpPr>
          <p:cNvPr id="19" name="object 19"/>
          <p:cNvSpPr txBox="1"/>
          <p:nvPr/>
        </p:nvSpPr>
        <p:spPr>
          <a:xfrm>
            <a:off x="8502395" y="6408266"/>
            <a:ext cx="208279" cy="193675"/>
          </a:xfrm>
          <a:prstGeom prst="rect">
            <a:avLst/>
          </a:prstGeom>
        </p:spPr>
        <p:txBody>
          <a:bodyPr vert="horz" wrap="square" lIns="0" tIns="12700" rIns="0" bIns="0" rtlCol="0">
            <a:spAutoFit/>
          </a:bodyPr>
          <a:lstStyle/>
          <a:p>
            <a:pPr marL="38100">
              <a:lnSpc>
                <a:spcPct val="100000"/>
              </a:lnSpc>
              <a:spcBef>
                <a:spcPts val="100"/>
              </a:spcBef>
            </a:pPr>
            <a:fld id="{81D60167-4931-47E6-BA6A-407CBD079E47}" type="slidenum">
              <a:rPr sz="1100" dirty="0">
                <a:solidFill>
                  <a:srgbClr val="414042"/>
                </a:solidFill>
                <a:latin typeface="Barlow"/>
                <a:cs typeface="Barlow"/>
              </a:rPr>
              <a:t>24</a:t>
            </a:fld>
            <a:endParaRPr sz="1100">
              <a:latin typeface="Barlow"/>
              <a:cs typeface="Barlow"/>
            </a:endParaRPr>
          </a:p>
        </p:txBody>
      </p:sp>
      <p:sp>
        <p:nvSpPr>
          <p:cNvPr id="20" name="Slide Number Placeholder 19">
            <a:extLst>
              <a:ext uri="{FF2B5EF4-FFF2-40B4-BE49-F238E27FC236}">
                <a16:creationId xmlns:a16="http://schemas.microsoft.com/office/drawing/2014/main" id="{015E723E-10B4-4297-8EB3-17E786870EA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7B734B-BE99-4B13-8B3B-73BDADC290B3}" type="slidenum">
              <a:rPr kumimoji="0" lang="en-US" sz="1100" b="1" i="0" u="none" strike="noStrike" kern="1200" cap="none" spc="0" normalizeH="0" baseline="0" noProof="0" smtClean="0">
                <a:ln>
                  <a:noFill/>
                </a:ln>
                <a:solidFill>
                  <a:srgbClr val="414042"/>
                </a:solidFill>
                <a:effectLst/>
                <a:uLnTx/>
                <a:uFillTx/>
                <a:latin typeface="Barlow"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100" b="1" i="0" u="none" strike="noStrike" kern="1200" cap="none" spc="0" normalizeH="0" baseline="0" noProof="0">
              <a:ln>
                <a:noFill/>
              </a:ln>
              <a:solidFill>
                <a:srgbClr val="414042"/>
              </a:solidFill>
              <a:effectLst/>
              <a:uLnTx/>
              <a:uFillTx/>
              <a:latin typeface="Barlow" panose="00000500000000000000" pitchFamily="2" charset="0"/>
              <a:ea typeface="+mn-ea"/>
              <a:cs typeface="+mn-c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85800" y="5571744"/>
            <a:ext cx="7848600" cy="0"/>
          </a:xfrm>
          <a:custGeom>
            <a:avLst/>
            <a:gdLst/>
            <a:ahLst/>
            <a:cxnLst/>
            <a:rect l="l" t="t" r="r" b="b"/>
            <a:pathLst>
              <a:path w="7848600">
                <a:moveTo>
                  <a:pt x="0" y="0"/>
                </a:moveTo>
                <a:lnTo>
                  <a:pt x="7848600" y="0"/>
                </a:lnTo>
              </a:path>
            </a:pathLst>
          </a:custGeom>
          <a:ln w="12700">
            <a:solidFill>
              <a:srgbClr val="344152"/>
            </a:solidFill>
          </a:ln>
        </p:spPr>
        <p:txBody>
          <a:bodyPr wrap="square" lIns="0" tIns="0" rIns="0" bIns="0" rtlCol="0"/>
          <a:lstStyle/>
          <a:p>
            <a:endParaRPr/>
          </a:p>
        </p:txBody>
      </p:sp>
      <p:sp>
        <p:nvSpPr>
          <p:cNvPr id="3" name="object 3"/>
          <p:cNvSpPr/>
          <p:nvPr/>
        </p:nvSpPr>
        <p:spPr>
          <a:xfrm>
            <a:off x="685800" y="4422647"/>
            <a:ext cx="7848600" cy="0"/>
          </a:xfrm>
          <a:custGeom>
            <a:avLst/>
            <a:gdLst/>
            <a:ahLst/>
            <a:cxnLst/>
            <a:rect l="l" t="t" r="r" b="b"/>
            <a:pathLst>
              <a:path w="7848600">
                <a:moveTo>
                  <a:pt x="0" y="0"/>
                </a:moveTo>
                <a:lnTo>
                  <a:pt x="7848600" y="0"/>
                </a:lnTo>
              </a:path>
            </a:pathLst>
          </a:custGeom>
          <a:ln w="12700">
            <a:solidFill>
              <a:srgbClr val="344152"/>
            </a:solidFill>
          </a:ln>
        </p:spPr>
        <p:txBody>
          <a:bodyPr wrap="square" lIns="0" tIns="0" rIns="0" bIns="0" rtlCol="0"/>
          <a:lstStyle/>
          <a:p>
            <a:endParaRPr/>
          </a:p>
        </p:txBody>
      </p:sp>
      <p:sp>
        <p:nvSpPr>
          <p:cNvPr id="4" name="object 4"/>
          <p:cNvSpPr/>
          <p:nvPr/>
        </p:nvSpPr>
        <p:spPr>
          <a:xfrm>
            <a:off x="685800" y="3276600"/>
            <a:ext cx="7848600" cy="0"/>
          </a:xfrm>
          <a:custGeom>
            <a:avLst/>
            <a:gdLst/>
            <a:ahLst/>
            <a:cxnLst/>
            <a:rect l="l" t="t" r="r" b="b"/>
            <a:pathLst>
              <a:path w="7848600">
                <a:moveTo>
                  <a:pt x="0" y="0"/>
                </a:moveTo>
                <a:lnTo>
                  <a:pt x="7848600" y="0"/>
                </a:lnTo>
              </a:path>
            </a:pathLst>
          </a:custGeom>
          <a:ln w="12700">
            <a:solidFill>
              <a:srgbClr val="344152"/>
            </a:solidFill>
          </a:ln>
        </p:spPr>
        <p:txBody>
          <a:bodyPr wrap="square" lIns="0" tIns="0" rIns="0" bIns="0" rtlCol="0"/>
          <a:lstStyle/>
          <a:p>
            <a:endParaRPr/>
          </a:p>
        </p:txBody>
      </p:sp>
      <p:sp>
        <p:nvSpPr>
          <p:cNvPr id="5" name="object 5"/>
          <p:cNvSpPr/>
          <p:nvPr/>
        </p:nvSpPr>
        <p:spPr>
          <a:xfrm>
            <a:off x="685800" y="2130551"/>
            <a:ext cx="7848600" cy="0"/>
          </a:xfrm>
          <a:custGeom>
            <a:avLst/>
            <a:gdLst/>
            <a:ahLst/>
            <a:cxnLst/>
            <a:rect l="l" t="t" r="r" b="b"/>
            <a:pathLst>
              <a:path w="7848600">
                <a:moveTo>
                  <a:pt x="0" y="0"/>
                </a:moveTo>
                <a:lnTo>
                  <a:pt x="7848600" y="0"/>
                </a:lnTo>
              </a:path>
            </a:pathLst>
          </a:custGeom>
          <a:ln w="12700">
            <a:solidFill>
              <a:srgbClr val="344152"/>
            </a:solidFill>
          </a:ln>
        </p:spPr>
        <p:txBody>
          <a:bodyPr wrap="square" lIns="0" tIns="0" rIns="0" bIns="0" rtlCol="0"/>
          <a:lstStyle/>
          <a:p>
            <a:endParaRPr/>
          </a:p>
        </p:txBody>
      </p:sp>
      <p:sp>
        <p:nvSpPr>
          <p:cNvPr id="6" name="object 6"/>
          <p:cNvSpPr txBox="1"/>
          <p:nvPr/>
        </p:nvSpPr>
        <p:spPr>
          <a:xfrm>
            <a:off x="2744214" y="1842517"/>
            <a:ext cx="2953385" cy="270510"/>
          </a:xfrm>
          <a:prstGeom prst="rect">
            <a:avLst/>
          </a:prstGeom>
        </p:spPr>
        <p:txBody>
          <a:bodyPr vert="horz" wrap="square" lIns="0" tIns="13335" rIns="0" bIns="0" rtlCol="0">
            <a:spAutoFit/>
          </a:bodyPr>
          <a:lstStyle/>
          <a:p>
            <a:pPr marL="12700">
              <a:lnSpc>
                <a:spcPct val="100000"/>
              </a:lnSpc>
              <a:spcBef>
                <a:spcPts val="105"/>
              </a:spcBef>
            </a:pPr>
            <a:r>
              <a:rPr sz="1600" spc="5">
                <a:latin typeface="Barlow"/>
                <a:cs typeface="Barlow"/>
              </a:rPr>
              <a:t>For</a:t>
            </a:r>
            <a:r>
              <a:rPr sz="1600" spc="-40">
                <a:latin typeface="Barlow"/>
                <a:cs typeface="Barlow"/>
              </a:rPr>
              <a:t> </a:t>
            </a:r>
            <a:r>
              <a:rPr sz="1600">
                <a:latin typeface="Barlow"/>
                <a:cs typeface="Barlow"/>
              </a:rPr>
              <a:t>undergraduate</a:t>
            </a:r>
            <a:r>
              <a:rPr sz="1600" spc="-70">
                <a:latin typeface="Barlow"/>
                <a:cs typeface="Barlow"/>
              </a:rPr>
              <a:t> </a:t>
            </a:r>
            <a:r>
              <a:rPr sz="1600">
                <a:latin typeface="Barlow"/>
                <a:cs typeface="Barlow"/>
              </a:rPr>
              <a:t>students</a:t>
            </a:r>
            <a:r>
              <a:rPr sz="1600" spc="-30">
                <a:latin typeface="Barlow"/>
                <a:cs typeface="Barlow"/>
              </a:rPr>
              <a:t> </a:t>
            </a:r>
            <a:r>
              <a:rPr sz="1600">
                <a:latin typeface="Barlow"/>
                <a:cs typeface="Barlow"/>
              </a:rPr>
              <a:t>only.</a:t>
            </a:r>
          </a:p>
        </p:txBody>
      </p:sp>
      <p:sp>
        <p:nvSpPr>
          <p:cNvPr id="7" name="object 7"/>
          <p:cNvSpPr/>
          <p:nvPr/>
        </p:nvSpPr>
        <p:spPr>
          <a:xfrm>
            <a:off x="685800" y="1752600"/>
            <a:ext cx="2042160" cy="378460"/>
          </a:xfrm>
          <a:custGeom>
            <a:avLst/>
            <a:gdLst/>
            <a:ahLst/>
            <a:cxnLst/>
            <a:rect l="l" t="t" r="r" b="b"/>
            <a:pathLst>
              <a:path w="2042160" h="378460">
                <a:moveTo>
                  <a:pt x="63004" y="0"/>
                </a:moveTo>
                <a:lnTo>
                  <a:pt x="1979155" y="0"/>
                </a:lnTo>
                <a:lnTo>
                  <a:pt x="2003680" y="4951"/>
                </a:lnTo>
                <a:lnTo>
                  <a:pt x="2023706" y="18453"/>
                </a:lnTo>
                <a:lnTo>
                  <a:pt x="2037208" y="38479"/>
                </a:lnTo>
                <a:lnTo>
                  <a:pt x="2042160" y="63004"/>
                </a:lnTo>
                <a:lnTo>
                  <a:pt x="2042160" y="377952"/>
                </a:lnTo>
                <a:lnTo>
                  <a:pt x="0" y="377952"/>
                </a:lnTo>
                <a:lnTo>
                  <a:pt x="0" y="63004"/>
                </a:lnTo>
                <a:lnTo>
                  <a:pt x="4951" y="38479"/>
                </a:lnTo>
                <a:lnTo>
                  <a:pt x="18453" y="18453"/>
                </a:lnTo>
                <a:lnTo>
                  <a:pt x="38479" y="4951"/>
                </a:lnTo>
                <a:lnTo>
                  <a:pt x="63004" y="0"/>
                </a:lnTo>
                <a:close/>
              </a:path>
            </a:pathLst>
          </a:custGeom>
          <a:ln w="12700">
            <a:solidFill>
              <a:srgbClr val="3C4A5F"/>
            </a:solidFill>
          </a:ln>
        </p:spPr>
        <p:txBody>
          <a:bodyPr wrap="square" lIns="0" tIns="0" rIns="0" bIns="0" rtlCol="0"/>
          <a:lstStyle/>
          <a:p>
            <a:endParaRPr/>
          </a:p>
        </p:txBody>
      </p:sp>
      <p:sp>
        <p:nvSpPr>
          <p:cNvPr id="8" name="object 8"/>
          <p:cNvSpPr txBox="1"/>
          <p:nvPr/>
        </p:nvSpPr>
        <p:spPr>
          <a:xfrm>
            <a:off x="1098359" y="1770316"/>
            <a:ext cx="1215390" cy="329565"/>
          </a:xfrm>
          <a:prstGeom prst="rect">
            <a:avLst/>
          </a:prstGeom>
        </p:spPr>
        <p:txBody>
          <a:bodyPr vert="horz" wrap="square" lIns="0" tIns="11430" rIns="0" bIns="0" rtlCol="0">
            <a:spAutoFit/>
          </a:bodyPr>
          <a:lstStyle/>
          <a:p>
            <a:pPr marL="12700">
              <a:lnSpc>
                <a:spcPct val="100000"/>
              </a:lnSpc>
              <a:spcBef>
                <a:spcPts val="90"/>
              </a:spcBef>
            </a:pPr>
            <a:r>
              <a:rPr sz="2000" spc="-15">
                <a:solidFill>
                  <a:srgbClr val="44536A"/>
                </a:solidFill>
                <a:latin typeface="Barlow"/>
                <a:cs typeface="Barlow"/>
              </a:rPr>
              <a:t>Subsidized</a:t>
            </a:r>
            <a:endParaRPr sz="2000">
              <a:latin typeface="Barlow"/>
              <a:cs typeface="Barlow"/>
            </a:endParaRPr>
          </a:p>
        </p:txBody>
      </p:sp>
      <p:sp>
        <p:nvSpPr>
          <p:cNvPr id="9" name="object 9"/>
          <p:cNvSpPr txBox="1"/>
          <p:nvPr/>
        </p:nvSpPr>
        <p:spPr>
          <a:xfrm>
            <a:off x="699769" y="2108736"/>
            <a:ext cx="7487920" cy="476884"/>
          </a:xfrm>
          <a:prstGeom prst="rect">
            <a:avLst/>
          </a:prstGeom>
        </p:spPr>
        <p:txBody>
          <a:bodyPr vert="horz" wrap="square" lIns="0" tIns="24765" rIns="0" bIns="0" rtlCol="0">
            <a:spAutoFit/>
          </a:bodyPr>
          <a:lstStyle/>
          <a:p>
            <a:pPr marL="128270" indent="-116205">
              <a:lnSpc>
                <a:spcPct val="100000"/>
              </a:lnSpc>
              <a:spcBef>
                <a:spcPts val="195"/>
              </a:spcBef>
              <a:buChar char="•"/>
              <a:tabLst>
                <a:tab pos="128905" algn="l"/>
              </a:tabLst>
            </a:pPr>
            <a:r>
              <a:rPr sz="1400" spc="-10">
                <a:latin typeface="Barlow"/>
                <a:cs typeface="Barlow"/>
              </a:rPr>
              <a:t>Borrower</a:t>
            </a:r>
            <a:r>
              <a:rPr sz="1400" spc="20">
                <a:latin typeface="Barlow"/>
                <a:cs typeface="Barlow"/>
              </a:rPr>
              <a:t> </a:t>
            </a:r>
            <a:r>
              <a:rPr sz="1400" spc="-10">
                <a:latin typeface="Barlow"/>
                <a:cs typeface="Barlow"/>
              </a:rPr>
              <a:t>must</a:t>
            </a:r>
            <a:r>
              <a:rPr sz="1400" spc="5">
                <a:latin typeface="Barlow"/>
                <a:cs typeface="Barlow"/>
              </a:rPr>
              <a:t> </a:t>
            </a:r>
            <a:r>
              <a:rPr sz="1400" spc="-5">
                <a:latin typeface="Barlow"/>
                <a:cs typeface="Barlow"/>
              </a:rPr>
              <a:t>have</a:t>
            </a:r>
            <a:r>
              <a:rPr sz="1400" spc="5">
                <a:latin typeface="Barlow"/>
                <a:cs typeface="Barlow"/>
              </a:rPr>
              <a:t> </a:t>
            </a:r>
            <a:r>
              <a:rPr sz="1400" spc="-5">
                <a:latin typeface="Barlow"/>
                <a:cs typeface="Barlow"/>
              </a:rPr>
              <a:t>financial need.</a:t>
            </a:r>
            <a:endParaRPr sz="1400">
              <a:latin typeface="Barlow"/>
              <a:cs typeface="Barlow"/>
            </a:endParaRPr>
          </a:p>
          <a:p>
            <a:pPr marL="128270" indent="-116205">
              <a:lnSpc>
                <a:spcPct val="100000"/>
              </a:lnSpc>
              <a:spcBef>
                <a:spcPts val="95"/>
              </a:spcBef>
              <a:buChar char="•"/>
              <a:tabLst>
                <a:tab pos="128905" algn="l"/>
              </a:tabLst>
            </a:pPr>
            <a:r>
              <a:rPr sz="1400" spc="-10">
                <a:latin typeface="Barlow"/>
                <a:cs typeface="Barlow"/>
              </a:rPr>
              <a:t>Interest</a:t>
            </a:r>
            <a:r>
              <a:rPr sz="1400" spc="30">
                <a:latin typeface="Barlow"/>
                <a:cs typeface="Barlow"/>
              </a:rPr>
              <a:t> </a:t>
            </a:r>
            <a:r>
              <a:rPr sz="1400" spc="-5">
                <a:latin typeface="Barlow"/>
                <a:cs typeface="Barlow"/>
              </a:rPr>
              <a:t>paid</a:t>
            </a:r>
            <a:r>
              <a:rPr sz="1400" spc="20">
                <a:latin typeface="Barlow"/>
                <a:cs typeface="Barlow"/>
              </a:rPr>
              <a:t> </a:t>
            </a:r>
            <a:r>
              <a:rPr sz="1400" spc="-5">
                <a:latin typeface="Barlow"/>
                <a:cs typeface="Barlow"/>
              </a:rPr>
              <a:t>by </a:t>
            </a:r>
            <a:r>
              <a:rPr sz="1400" spc="-10">
                <a:latin typeface="Barlow"/>
                <a:cs typeface="Barlow"/>
              </a:rPr>
              <a:t>the</a:t>
            </a:r>
            <a:r>
              <a:rPr sz="1400" spc="15">
                <a:latin typeface="Barlow"/>
                <a:cs typeface="Barlow"/>
              </a:rPr>
              <a:t> </a:t>
            </a:r>
            <a:r>
              <a:rPr sz="1400" spc="-10">
                <a:latin typeface="Barlow"/>
                <a:cs typeface="Barlow"/>
              </a:rPr>
              <a:t>government</a:t>
            </a:r>
            <a:r>
              <a:rPr sz="1400" spc="60">
                <a:latin typeface="Barlow"/>
                <a:cs typeface="Barlow"/>
              </a:rPr>
              <a:t> </a:t>
            </a:r>
            <a:r>
              <a:rPr sz="1400" spc="-10">
                <a:latin typeface="Barlow"/>
                <a:cs typeface="Barlow"/>
              </a:rPr>
              <a:t>while</a:t>
            </a:r>
            <a:r>
              <a:rPr sz="1400" spc="15">
                <a:latin typeface="Barlow"/>
                <a:cs typeface="Barlow"/>
              </a:rPr>
              <a:t> </a:t>
            </a:r>
            <a:r>
              <a:rPr sz="1400" spc="-5">
                <a:latin typeface="Barlow"/>
                <a:cs typeface="Barlow"/>
              </a:rPr>
              <a:t>in</a:t>
            </a:r>
            <a:r>
              <a:rPr sz="1400" spc="5">
                <a:latin typeface="Barlow"/>
                <a:cs typeface="Barlow"/>
              </a:rPr>
              <a:t> </a:t>
            </a:r>
            <a:r>
              <a:rPr sz="1400" spc="-5">
                <a:latin typeface="Barlow"/>
                <a:cs typeface="Barlow"/>
              </a:rPr>
              <a:t>school</a:t>
            </a:r>
            <a:r>
              <a:rPr sz="1400" spc="25">
                <a:latin typeface="Barlow"/>
                <a:cs typeface="Barlow"/>
              </a:rPr>
              <a:t> </a:t>
            </a:r>
            <a:r>
              <a:rPr sz="1400" spc="-5">
                <a:latin typeface="Barlow"/>
                <a:cs typeface="Barlow"/>
              </a:rPr>
              <a:t>or</a:t>
            </a:r>
            <a:r>
              <a:rPr sz="1400" spc="-15">
                <a:latin typeface="Barlow"/>
                <a:cs typeface="Barlow"/>
              </a:rPr>
              <a:t> </a:t>
            </a:r>
            <a:r>
              <a:rPr sz="1400" spc="-5">
                <a:latin typeface="Barlow"/>
                <a:cs typeface="Barlow"/>
              </a:rPr>
              <a:t>deferment,</a:t>
            </a:r>
            <a:r>
              <a:rPr sz="1400" spc="30">
                <a:latin typeface="Barlow"/>
                <a:cs typeface="Barlow"/>
              </a:rPr>
              <a:t> </a:t>
            </a:r>
            <a:r>
              <a:rPr sz="1400" spc="-10">
                <a:latin typeface="Barlow"/>
                <a:cs typeface="Barlow"/>
              </a:rPr>
              <a:t>and</a:t>
            </a:r>
            <a:r>
              <a:rPr sz="1400" spc="20">
                <a:latin typeface="Barlow"/>
                <a:cs typeface="Barlow"/>
              </a:rPr>
              <a:t> </a:t>
            </a:r>
            <a:r>
              <a:rPr sz="1400" spc="-10">
                <a:latin typeface="Barlow"/>
                <a:cs typeface="Barlow"/>
              </a:rPr>
              <a:t>during</a:t>
            </a:r>
            <a:r>
              <a:rPr sz="1400" spc="35">
                <a:latin typeface="Barlow"/>
                <a:cs typeface="Barlow"/>
              </a:rPr>
              <a:t> </a:t>
            </a:r>
            <a:r>
              <a:rPr sz="1400" spc="-5">
                <a:latin typeface="Barlow"/>
                <a:cs typeface="Barlow"/>
              </a:rPr>
              <a:t>certain</a:t>
            </a:r>
            <a:r>
              <a:rPr sz="1400" spc="5">
                <a:latin typeface="Barlow"/>
                <a:cs typeface="Barlow"/>
              </a:rPr>
              <a:t> </a:t>
            </a:r>
            <a:r>
              <a:rPr sz="1400" spc="-5">
                <a:latin typeface="Barlow"/>
                <a:cs typeface="Barlow"/>
              </a:rPr>
              <a:t>payment</a:t>
            </a:r>
            <a:r>
              <a:rPr sz="1400" spc="35">
                <a:latin typeface="Barlow"/>
                <a:cs typeface="Barlow"/>
              </a:rPr>
              <a:t> </a:t>
            </a:r>
            <a:r>
              <a:rPr sz="1400" spc="-10">
                <a:latin typeface="Barlow"/>
                <a:cs typeface="Barlow"/>
              </a:rPr>
              <a:t>plans.</a:t>
            </a:r>
            <a:endParaRPr sz="1400">
              <a:latin typeface="Barlow"/>
              <a:cs typeface="Barlow"/>
            </a:endParaRPr>
          </a:p>
        </p:txBody>
      </p:sp>
      <p:sp>
        <p:nvSpPr>
          <p:cNvPr id="10" name="object 10"/>
          <p:cNvSpPr txBox="1"/>
          <p:nvPr/>
        </p:nvSpPr>
        <p:spPr>
          <a:xfrm>
            <a:off x="2744214" y="2989812"/>
            <a:ext cx="1572895" cy="270510"/>
          </a:xfrm>
          <a:prstGeom prst="rect">
            <a:avLst/>
          </a:prstGeom>
        </p:spPr>
        <p:txBody>
          <a:bodyPr vert="horz" wrap="square" lIns="0" tIns="13335" rIns="0" bIns="0" rtlCol="0">
            <a:spAutoFit/>
          </a:bodyPr>
          <a:lstStyle/>
          <a:p>
            <a:pPr marL="12700">
              <a:lnSpc>
                <a:spcPct val="100000"/>
              </a:lnSpc>
              <a:spcBef>
                <a:spcPts val="105"/>
              </a:spcBef>
            </a:pPr>
            <a:r>
              <a:rPr sz="1600" spc="5">
                <a:latin typeface="Barlow"/>
                <a:cs typeface="Barlow"/>
              </a:rPr>
              <a:t>For</a:t>
            </a:r>
            <a:r>
              <a:rPr sz="1600" spc="-50">
                <a:latin typeface="Barlow"/>
                <a:cs typeface="Barlow"/>
              </a:rPr>
              <a:t> </a:t>
            </a:r>
            <a:r>
              <a:rPr sz="1600" spc="-5">
                <a:latin typeface="Barlow"/>
                <a:cs typeface="Barlow"/>
              </a:rPr>
              <a:t>all</a:t>
            </a:r>
            <a:r>
              <a:rPr sz="1600" spc="-25">
                <a:latin typeface="Barlow"/>
                <a:cs typeface="Barlow"/>
              </a:rPr>
              <a:t> </a:t>
            </a:r>
            <a:r>
              <a:rPr sz="1600">
                <a:latin typeface="Barlow"/>
                <a:cs typeface="Barlow"/>
              </a:rPr>
              <a:t>borrowers.</a:t>
            </a:r>
          </a:p>
        </p:txBody>
      </p:sp>
      <p:sp>
        <p:nvSpPr>
          <p:cNvPr id="11" name="object 11"/>
          <p:cNvSpPr/>
          <p:nvPr/>
        </p:nvSpPr>
        <p:spPr>
          <a:xfrm>
            <a:off x="685798" y="2901695"/>
            <a:ext cx="2042160" cy="375285"/>
          </a:xfrm>
          <a:custGeom>
            <a:avLst/>
            <a:gdLst/>
            <a:ahLst/>
            <a:cxnLst/>
            <a:rect l="l" t="t" r="r" b="b"/>
            <a:pathLst>
              <a:path w="2042160" h="375285">
                <a:moveTo>
                  <a:pt x="62496" y="0"/>
                </a:moveTo>
                <a:lnTo>
                  <a:pt x="1979663" y="0"/>
                </a:lnTo>
                <a:lnTo>
                  <a:pt x="2003990" y="4910"/>
                </a:lnTo>
                <a:lnTo>
                  <a:pt x="2023856" y="18303"/>
                </a:lnTo>
                <a:lnTo>
                  <a:pt x="2037249" y="38169"/>
                </a:lnTo>
                <a:lnTo>
                  <a:pt x="2042159" y="62496"/>
                </a:lnTo>
                <a:lnTo>
                  <a:pt x="2042159" y="374904"/>
                </a:lnTo>
                <a:lnTo>
                  <a:pt x="0" y="374904"/>
                </a:lnTo>
                <a:lnTo>
                  <a:pt x="0" y="62496"/>
                </a:lnTo>
                <a:lnTo>
                  <a:pt x="4910" y="38169"/>
                </a:lnTo>
                <a:lnTo>
                  <a:pt x="18303" y="18303"/>
                </a:lnTo>
                <a:lnTo>
                  <a:pt x="38169" y="4910"/>
                </a:lnTo>
                <a:lnTo>
                  <a:pt x="62496" y="0"/>
                </a:lnTo>
                <a:close/>
              </a:path>
            </a:pathLst>
          </a:custGeom>
          <a:ln w="12699">
            <a:solidFill>
              <a:srgbClr val="3C4A5F"/>
            </a:solidFill>
          </a:ln>
        </p:spPr>
        <p:txBody>
          <a:bodyPr wrap="square" lIns="0" tIns="0" rIns="0" bIns="0" rtlCol="0"/>
          <a:lstStyle/>
          <a:p>
            <a:endParaRPr/>
          </a:p>
        </p:txBody>
      </p:sp>
      <p:sp>
        <p:nvSpPr>
          <p:cNvPr id="12" name="object 12"/>
          <p:cNvSpPr txBox="1"/>
          <p:nvPr/>
        </p:nvSpPr>
        <p:spPr>
          <a:xfrm>
            <a:off x="958151" y="2917611"/>
            <a:ext cx="1492885" cy="329565"/>
          </a:xfrm>
          <a:prstGeom prst="rect">
            <a:avLst/>
          </a:prstGeom>
        </p:spPr>
        <p:txBody>
          <a:bodyPr vert="horz" wrap="square" lIns="0" tIns="11430" rIns="0" bIns="0" rtlCol="0">
            <a:spAutoFit/>
          </a:bodyPr>
          <a:lstStyle/>
          <a:p>
            <a:pPr marL="12700">
              <a:lnSpc>
                <a:spcPct val="100000"/>
              </a:lnSpc>
              <a:spcBef>
                <a:spcPts val="90"/>
              </a:spcBef>
            </a:pPr>
            <a:r>
              <a:rPr sz="2000" spc="-10">
                <a:solidFill>
                  <a:srgbClr val="44536A"/>
                </a:solidFill>
                <a:latin typeface="Barlow"/>
                <a:cs typeface="Barlow"/>
              </a:rPr>
              <a:t>Unsubsidized</a:t>
            </a:r>
            <a:endParaRPr sz="2000">
              <a:latin typeface="Barlow"/>
              <a:cs typeface="Barlow"/>
            </a:endParaRPr>
          </a:p>
        </p:txBody>
      </p:sp>
      <p:sp>
        <p:nvSpPr>
          <p:cNvPr id="13" name="object 13"/>
          <p:cNvSpPr txBox="1"/>
          <p:nvPr/>
        </p:nvSpPr>
        <p:spPr>
          <a:xfrm>
            <a:off x="699769" y="3256031"/>
            <a:ext cx="3675379" cy="476884"/>
          </a:xfrm>
          <a:prstGeom prst="rect">
            <a:avLst/>
          </a:prstGeom>
        </p:spPr>
        <p:txBody>
          <a:bodyPr vert="horz" wrap="square" lIns="0" tIns="24765" rIns="0" bIns="0" rtlCol="0">
            <a:spAutoFit/>
          </a:bodyPr>
          <a:lstStyle/>
          <a:p>
            <a:pPr marL="128270" indent="-116205">
              <a:lnSpc>
                <a:spcPct val="100000"/>
              </a:lnSpc>
              <a:spcBef>
                <a:spcPts val="195"/>
              </a:spcBef>
              <a:buChar char="•"/>
              <a:tabLst>
                <a:tab pos="128905" algn="l"/>
              </a:tabLst>
            </a:pPr>
            <a:r>
              <a:rPr sz="1400" spc="-10">
                <a:latin typeface="Barlow"/>
                <a:cs typeface="Barlow"/>
              </a:rPr>
              <a:t>Borrower</a:t>
            </a:r>
            <a:r>
              <a:rPr sz="1400" spc="25">
                <a:latin typeface="Barlow"/>
                <a:cs typeface="Barlow"/>
              </a:rPr>
              <a:t> </a:t>
            </a:r>
            <a:r>
              <a:rPr sz="1400" spc="-10">
                <a:latin typeface="Barlow"/>
                <a:cs typeface="Barlow"/>
              </a:rPr>
              <a:t>not</a:t>
            </a:r>
            <a:r>
              <a:rPr sz="1400" spc="10">
                <a:latin typeface="Barlow"/>
                <a:cs typeface="Barlow"/>
              </a:rPr>
              <a:t> </a:t>
            </a:r>
            <a:r>
              <a:rPr sz="1400" spc="-10">
                <a:latin typeface="Barlow"/>
                <a:cs typeface="Barlow"/>
              </a:rPr>
              <a:t>required</a:t>
            </a:r>
            <a:r>
              <a:rPr sz="1400" spc="20">
                <a:latin typeface="Barlow"/>
                <a:cs typeface="Barlow"/>
              </a:rPr>
              <a:t> </a:t>
            </a:r>
            <a:r>
              <a:rPr sz="1400" spc="-10">
                <a:latin typeface="Barlow"/>
                <a:cs typeface="Barlow"/>
              </a:rPr>
              <a:t>to</a:t>
            </a:r>
            <a:r>
              <a:rPr sz="1400" spc="15">
                <a:latin typeface="Barlow"/>
                <a:cs typeface="Barlow"/>
              </a:rPr>
              <a:t> </a:t>
            </a:r>
            <a:r>
              <a:rPr sz="1400" spc="-10">
                <a:latin typeface="Barlow"/>
                <a:cs typeface="Barlow"/>
              </a:rPr>
              <a:t>show</a:t>
            </a:r>
            <a:r>
              <a:rPr sz="1400" spc="15">
                <a:latin typeface="Barlow"/>
                <a:cs typeface="Barlow"/>
              </a:rPr>
              <a:t> </a:t>
            </a:r>
            <a:r>
              <a:rPr sz="1400" spc="-5">
                <a:latin typeface="Barlow"/>
                <a:cs typeface="Barlow"/>
              </a:rPr>
              <a:t>financial</a:t>
            </a:r>
            <a:r>
              <a:rPr sz="1400">
                <a:latin typeface="Barlow"/>
                <a:cs typeface="Barlow"/>
              </a:rPr>
              <a:t> </a:t>
            </a:r>
            <a:r>
              <a:rPr sz="1400" spc="-5">
                <a:latin typeface="Barlow"/>
                <a:cs typeface="Barlow"/>
              </a:rPr>
              <a:t>need.</a:t>
            </a:r>
            <a:endParaRPr sz="1400">
              <a:latin typeface="Barlow"/>
              <a:cs typeface="Barlow"/>
            </a:endParaRPr>
          </a:p>
          <a:p>
            <a:pPr marL="128270" indent="-116205">
              <a:lnSpc>
                <a:spcPct val="100000"/>
              </a:lnSpc>
              <a:spcBef>
                <a:spcPts val="95"/>
              </a:spcBef>
              <a:buChar char="•"/>
              <a:tabLst>
                <a:tab pos="128905" algn="l"/>
              </a:tabLst>
            </a:pPr>
            <a:r>
              <a:rPr sz="1400" spc="-10">
                <a:latin typeface="Barlow"/>
                <a:cs typeface="Barlow"/>
              </a:rPr>
              <a:t>Interest</a:t>
            </a:r>
            <a:r>
              <a:rPr sz="1400" spc="20">
                <a:latin typeface="Barlow"/>
                <a:cs typeface="Barlow"/>
              </a:rPr>
              <a:t> </a:t>
            </a:r>
            <a:r>
              <a:rPr sz="1400" spc="-5">
                <a:latin typeface="Barlow"/>
                <a:cs typeface="Barlow"/>
              </a:rPr>
              <a:t>is</a:t>
            </a:r>
            <a:r>
              <a:rPr sz="1400" spc="10">
                <a:latin typeface="Barlow"/>
                <a:cs typeface="Barlow"/>
              </a:rPr>
              <a:t> </a:t>
            </a:r>
            <a:r>
              <a:rPr sz="1400" spc="-5">
                <a:latin typeface="Barlow"/>
                <a:cs typeface="Barlow"/>
              </a:rPr>
              <a:t>paid</a:t>
            </a:r>
            <a:r>
              <a:rPr sz="1400" spc="-10">
                <a:latin typeface="Barlow"/>
                <a:cs typeface="Barlow"/>
              </a:rPr>
              <a:t> </a:t>
            </a:r>
            <a:r>
              <a:rPr sz="1400" spc="-5">
                <a:latin typeface="Barlow"/>
                <a:cs typeface="Barlow"/>
              </a:rPr>
              <a:t>by</a:t>
            </a:r>
            <a:r>
              <a:rPr sz="1400" spc="10">
                <a:latin typeface="Barlow"/>
                <a:cs typeface="Barlow"/>
              </a:rPr>
              <a:t> </a:t>
            </a:r>
            <a:r>
              <a:rPr sz="1400" spc="-10">
                <a:latin typeface="Barlow"/>
                <a:cs typeface="Barlow"/>
              </a:rPr>
              <a:t>the</a:t>
            </a:r>
            <a:r>
              <a:rPr sz="1400" spc="10">
                <a:latin typeface="Barlow"/>
                <a:cs typeface="Barlow"/>
              </a:rPr>
              <a:t> </a:t>
            </a:r>
            <a:r>
              <a:rPr sz="1400" spc="-5">
                <a:latin typeface="Barlow"/>
                <a:cs typeface="Barlow"/>
              </a:rPr>
              <a:t>borrower</a:t>
            </a:r>
            <a:r>
              <a:rPr sz="1400" spc="5">
                <a:latin typeface="Barlow"/>
                <a:cs typeface="Barlow"/>
              </a:rPr>
              <a:t> </a:t>
            </a:r>
            <a:r>
              <a:rPr sz="1400" spc="-5">
                <a:latin typeface="Barlow"/>
                <a:cs typeface="Barlow"/>
              </a:rPr>
              <a:t>in</a:t>
            </a:r>
            <a:r>
              <a:rPr sz="1400">
                <a:latin typeface="Barlow"/>
                <a:cs typeface="Barlow"/>
              </a:rPr>
              <a:t> </a:t>
            </a:r>
            <a:r>
              <a:rPr sz="1400" spc="-5">
                <a:latin typeface="Barlow"/>
                <a:cs typeface="Barlow"/>
              </a:rPr>
              <a:t>most</a:t>
            </a:r>
            <a:r>
              <a:rPr sz="1400">
                <a:latin typeface="Barlow"/>
                <a:cs typeface="Barlow"/>
              </a:rPr>
              <a:t> </a:t>
            </a:r>
            <a:r>
              <a:rPr sz="1400" spc="-5">
                <a:latin typeface="Barlow"/>
                <a:cs typeface="Barlow"/>
              </a:rPr>
              <a:t>cases.</a:t>
            </a:r>
            <a:endParaRPr sz="1400">
              <a:latin typeface="Barlow"/>
              <a:cs typeface="Barlow"/>
            </a:endParaRPr>
          </a:p>
        </p:txBody>
      </p:sp>
      <p:sp>
        <p:nvSpPr>
          <p:cNvPr id="14" name="object 14"/>
          <p:cNvSpPr txBox="1"/>
          <p:nvPr/>
        </p:nvSpPr>
        <p:spPr>
          <a:xfrm>
            <a:off x="2744214" y="3917651"/>
            <a:ext cx="5200015" cy="490220"/>
          </a:xfrm>
          <a:prstGeom prst="rect">
            <a:avLst/>
          </a:prstGeom>
        </p:spPr>
        <p:txBody>
          <a:bodyPr vert="horz" wrap="square" lIns="0" tIns="40640" rIns="0" bIns="0" rtlCol="0">
            <a:spAutoFit/>
          </a:bodyPr>
          <a:lstStyle/>
          <a:p>
            <a:pPr marL="12700" marR="5080">
              <a:lnSpc>
                <a:spcPts val="1730"/>
              </a:lnSpc>
              <a:spcBef>
                <a:spcPts val="320"/>
              </a:spcBef>
            </a:pPr>
            <a:r>
              <a:rPr sz="1600" spc="5">
                <a:latin typeface="Barlow"/>
                <a:cs typeface="Barlow"/>
              </a:rPr>
              <a:t>For</a:t>
            </a:r>
            <a:r>
              <a:rPr sz="1600" spc="-25">
                <a:latin typeface="Barlow"/>
                <a:cs typeface="Barlow"/>
              </a:rPr>
              <a:t> </a:t>
            </a:r>
            <a:r>
              <a:rPr sz="1600">
                <a:latin typeface="Barlow"/>
                <a:cs typeface="Barlow"/>
              </a:rPr>
              <a:t>graduate</a:t>
            </a:r>
            <a:r>
              <a:rPr sz="1600" spc="-35">
                <a:latin typeface="Barlow"/>
                <a:cs typeface="Barlow"/>
              </a:rPr>
              <a:t> </a:t>
            </a:r>
            <a:r>
              <a:rPr sz="1600">
                <a:latin typeface="Barlow"/>
                <a:cs typeface="Barlow"/>
              </a:rPr>
              <a:t>students</a:t>
            </a:r>
            <a:r>
              <a:rPr sz="1600" spc="-15">
                <a:latin typeface="Barlow"/>
                <a:cs typeface="Barlow"/>
              </a:rPr>
              <a:t> </a:t>
            </a:r>
            <a:r>
              <a:rPr sz="1600" spc="-5">
                <a:latin typeface="Barlow"/>
                <a:cs typeface="Barlow"/>
              </a:rPr>
              <a:t>(Grad </a:t>
            </a:r>
            <a:r>
              <a:rPr sz="1600">
                <a:latin typeface="Barlow"/>
                <a:cs typeface="Barlow"/>
              </a:rPr>
              <a:t>PLUS)</a:t>
            </a:r>
            <a:r>
              <a:rPr sz="1600" spc="-20">
                <a:latin typeface="Barlow"/>
                <a:cs typeface="Barlow"/>
              </a:rPr>
              <a:t> </a:t>
            </a:r>
            <a:r>
              <a:rPr sz="1600" spc="-5">
                <a:latin typeface="Barlow"/>
                <a:cs typeface="Barlow"/>
              </a:rPr>
              <a:t>and parents</a:t>
            </a:r>
            <a:r>
              <a:rPr sz="1600" spc="-20">
                <a:latin typeface="Barlow"/>
                <a:cs typeface="Barlow"/>
              </a:rPr>
              <a:t> </a:t>
            </a:r>
            <a:r>
              <a:rPr sz="1600" spc="5">
                <a:latin typeface="Barlow"/>
                <a:cs typeface="Barlow"/>
              </a:rPr>
              <a:t>of</a:t>
            </a:r>
            <a:r>
              <a:rPr sz="1600" spc="-5">
                <a:latin typeface="Barlow"/>
                <a:cs typeface="Barlow"/>
              </a:rPr>
              <a:t> </a:t>
            </a:r>
            <a:r>
              <a:rPr sz="1600">
                <a:latin typeface="Barlow"/>
                <a:cs typeface="Barlow"/>
              </a:rPr>
              <a:t>students </a:t>
            </a:r>
            <a:r>
              <a:rPr sz="1600" spc="-305">
                <a:latin typeface="Barlow"/>
                <a:cs typeface="Barlow"/>
              </a:rPr>
              <a:t> </a:t>
            </a:r>
            <a:r>
              <a:rPr sz="1600" spc="-5">
                <a:latin typeface="Barlow"/>
                <a:cs typeface="Barlow"/>
              </a:rPr>
              <a:t>(Parent</a:t>
            </a:r>
            <a:r>
              <a:rPr sz="1600" spc="-25">
                <a:latin typeface="Barlow"/>
                <a:cs typeface="Barlow"/>
              </a:rPr>
              <a:t> </a:t>
            </a:r>
            <a:r>
              <a:rPr sz="1600" spc="-5">
                <a:latin typeface="Barlow"/>
                <a:cs typeface="Barlow"/>
              </a:rPr>
              <a:t>PLUS).</a:t>
            </a:r>
            <a:endParaRPr sz="1600">
              <a:latin typeface="Barlow"/>
              <a:cs typeface="Barlow"/>
            </a:endParaRPr>
          </a:p>
        </p:txBody>
      </p:sp>
      <p:sp>
        <p:nvSpPr>
          <p:cNvPr id="15" name="object 15"/>
          <p:cNvSpPr/>
          <p:nvPr/>
        </p:nvSpPr>
        <p:spPr>
          <a:xfrm>
            <a:off x="685798" y="4047744"/>
            <a:ext cx="2042160" cy="375285"/>
          </a:xfrm>
          <a:custGeom>
            <a:avLst/>
            <a:gdLst/>
            <a:ahLst/>
            <a:cxnLst/>
            <a:rect l="l" t="t" r="r" b="b"/>
            <a:pathLst>
              <a:path w="2042160" h="375285">
                <a:moveTo>
                  <a:pt x="62496" y="0"/>
                </a:moveTo>
                <a:lnTo>
                  <a:pt x="1979663" y="0"/>
                </a:lnTo>
                <a:lnTo>
                  <a:pt x="2003990" y="4910"/>
                </a:lnTo>
                <a:lnTo>
                  <a:pt x="2023856" y="18303"/>
                </a:lnTo>
                <a:lnTo>
                  <a:pt x="2037249" y="38169"/>
                </a:lnTo>
                <a:lnTo>
                  <a:pt x="2042159" y="62496"/>
                </a:lnTo>
                <a:lnTo>
                  <a:pt x="2042159" y="374903"/>
                </a:lnTo>
                <a:lnTo>
                  <a:pt x="0" y="374903"/>
                </a:lnTo>
                <a:lnTo>
                  <a:pt x="0" y="62496"/>
                </a:lnTo>
                <a:lnTo>
                  <a:pt x="4910" y="38169"/>
                </a:lnTo>
                <a:lnTo>
                  <a:pt x="18303" y="18303"/>
                </a:lnTo>
                <a:lnTo>
                  <a:pt x="38169" y="4910"/>
                </a:lnTo>
                <a:lnTo>
                  <a:pt x="62496" y="0"/>
                </a:lnTo>
                <a:close/>
              </a:path>
            </a:pathLst>
          </a:custGeom>
          <a:ln w="12699">
            <a:solidFill>
              <a:srgbClr val="3C4A5F"/>
            </a:solidFill>
          </a:ln>
        </p:spPr>
        <p:txBody>
          <a:bodyPr wrap="square" lIns="0" tIns="0" rIns="0" bIns="0" rtlCol="0"/>
          <a:lstStyle/>
          <a:p>
            <a:endParaRPr/>
          </a:p>
        </p:txBody>
      </p:sp>
      <p:sp>
        <p:nvSpPr>
          <p:cNvPr id="16" name="object 16"/>
          <p:cNvSpPr txBox="1"/>
          <p:nvPr/>
        </p:nvSpPr>
        <p:spPr>
          <a:xfrm>
            <a:off x="1390967" y="4064908"/>
            <a:ext cx="630555" cy="329565"/>
          </a:xfrm>
          <a:prstGeom prst="rect">
            <a:avLst/>
          </a:prstGeom>
        </p:spPr>
        <p:txBody>
          <a:bodyPr vert="horz" wrap="square" lIns="0" tIns="11430" rIns="0" bIns="0" rtlCol="0">
            <a:spAutoFit/>
          </a:bodyPr>
          <a:lstStyle/>
          <a:p>
            <a:pPr marL="12700">
              <a:lnSpc>
                <a:spcPct val="100000"/>
              </a:lnSpc>
              <a:spcBef>
                <a:spcPts val="90"/>
              </a:spcBef>
            </a:pPr>
            <a:r>
              <a:rPr sz="2000" spc="-10">
                <a:solidFill>
                  <a:srgbClr val="44536A"/>
                </a:solidFill>
                <a:latin typeface="Barlow"/>
                <a:cs typeface="Barlow"/>
              </a:rPr>
              <a:t>PL</a:t>
            </a:r>
            <a:r>
              <a:rPr sz="2000" spc="-5">
                <a:solidFill>
                  <a:srgbClr val="44536A"/>
                </a:solidFill>
                <a:latin typeface="Barlow"/>
                <a:cs typeface="Barlow"/>
              </a:rPr>
              <a:t>US</a:t>
            </a:r>
            <a:endParaRPr sz="2000">
              <a:latin typeface="Barlow"/>
              <a:cs typeface="Barlow"/>
            </a:endParaRPr>
          </a:p>
        </p:txBody>
      </p:sp>
      <p:sp>
        <p:nvSpPr>
          <p:cNvPr id="17" name="object 17"/>
          <p:cNvSpPr txBox="1"/>
          <p:nvPr/>
        </p:nvSpPr>
        <p:spPr>
          <a:xfrm>
            <a:off x="699769" y="4403326"/>
            <a:ext cx="3582670" cy="476884"/>
          </a:xfrm>
          <a:prstGeom prst="rect">
            <a:avLst/>
          </a:prstGeom>
        </p:spPr>
        <p:txBody>
          <a:bodyPr vert="horz" wrap="square" lIns="0" tIns="24765" rIns="0" bIns="0" rtlCol="0">
            <a:spAutoFit/>
          </a:bodyPr>
          <a:lstStyle/>
          <a:p>
            <a:pPr marL="128270" indent="-116205">
              <a:lnSpc>
                <a:spcPct val="100000"/>
              </a:lnSpc>
              <a:spcBef>
                <a:spcPts val="195"/>
              </a:spcBef>
              <a:buChar char="•"/>
              <a:tabLst>
                <a:tab pos="128905" algn="l"/>
              </a:tabLst>
            </a:pPr>
            <a:r>
              <a:rPr sz="1400" spc="-10">
                <a:latin typeface="Barlow"/>
                <a:cs typeface="Barlow"/>
              </a:rPr>
              <a:t>Borrower</a:t>
            </a:r>
            <a:r>
              <a:rPr sz="1400" spc="25">
                <a:latin typeface="Barlow"/>
                <a:cs typeface="Barlow"/>
              </a:rPr>
              <a:t> </a:t>
            </a:r>
            <a:r>
              <a:rPr sz="1400" spc="-10">
                <a:latin typeface="Barlow"/>
                <a:cs typeface="Barlow"/>
              </a:rPr>
              <a:t>must</a:t>
            </a:r>
            <a:r>
              <a:rPr sz="1400" spc="5">
                <a:latin typeface="Barlow"/>
                <a:cs typeface="Barlow"/>
              </a:rPr>
              <a:t> </a:t>
            </a:r>
            <a:r>
              <a:rPr sz="1400" spc="-5">
                <a:latin typeface="Barlow"/>
                <a:cs typeface="Barlow"/>
              </a:rPr>
              <a:t>have</a:t>
            </a:r>
            <a:r>
              <a:rPr sz="1400" spc="10">
                <a:latin typeface="Barlow"/>
                <a:cs typeface="Barlow"/>
              </a:rPr>
              <a:t> </a:t>
            </a:r>
            <a:r>
              <a:rPr sz="1400" spc="-5">
                <a:latin typeface="Barlow"/>
                <a:cs typeface="Barlow"/>
              </a:rPr>
              <a:t>a positive</a:t>
            </a:r>
            <a:r>
              <a:rPr sz="1400" spc="10">
                <a:latin typeface="Barlow"/>
                <a:cs typeface="Barlow"/>
              </a:rPr>
              <a:t> </a:t>
            </a:r>
            <a:r>
              <a:rPr sz="1400" spc="-5">
                <a:latin typeface="Barlow"/>
                <a:cs typeface="Barlow"/>
              </a:rPr>
              <a:t>credit</a:t>
            </a:r>
            <a:r>
              <a:rPr sz="1400" spc="5">
                <a:latin typeface="Barlow"/>
                <a:cs typeface="Barlow"/>
              </a:rPr>
              <a:t> </a:t>
            </a:r>
            <a:r>
              <a:rPr sz="1400" spc="-5">
                <a:latin typeface="Barlow"/>
                <a:cs typeface="Barlow"/>
              </a:rPr>
              <a:t>history.</a:t>
            </a:r>
            <a:endParaRPr sz="1400">
              <a:latin typeface="Barlow"/>
              <a:cs typeface="Barlow"/>
            </a:endParaRPr>
          </a:p>
          <a:p>
            <a:pPr marL="128270" indent="-116205">
              <a:lnSpc>
                <a:spcPct val="100000"/>
              </a:lnSpc>
              <a:spcBef>
                <a:spcPts val="95"/>
              </a:spcBef>
              <a:buChar char="•"/>
              <a:tabLst>
                <a:tab pos="128905" algn="l"/>
              </a:tabLst>
            </a:pPr>
            <a:r>
              <a:rPr sz="1400" spc="-10">
                <a:latin typeface="Barlow"/>
                <a:cs typeface="Barlow"/>
              </a:rPr>
              <a:t>Interest</a:t>
            </a:r>
            <a:r>
              <a:rPr sz="1400" spc="20">
                <a:latin typeface="Barlow"/>
                <a:cs typeface="Barlow"/>
              </a:rPr>
              <a:t> </a:t>
            </a:r>
            <a:r>
              <a:rPr sz="1400" spc="-5">
                <a:latin typeface="Barlow"/>
                <a:cs typeface="Barlow"/>
              </a:rPr>
              <a:t>is</a:t>
            </a:r>
            <a:r>
              <a:rPr sz="1400" spc="10">
                <a:latin typeface="Barlow"/>
                <a:cs typeface="Barlow"/>
              </a:rPr>
              <a:t> </a:t>
            </a:r>
            <a:r>
              <a:rPr sz="1400" spc="-5">
                <a:latin typeface="Barlow"/>
                <a:cs typeface="Barlow"/>
              </a:rPr>
              <a:t>always</a:t>
            </a:r>
            <a:r>
              <a:rPr sz="1400" spc="-20">
                <a:latin typeface="Barlow"/>
                <a:cs typeface="Barlow"/>
              </a:rPr>
              <a:t> </a:t>
            </a:r>
            <a:r>
              <a:rPr sz="1400" spc="-5">
                <a:latin typeface="Barlow"/>
                <a:cs typeface="Barlow"/>
              </a:rPr>
              <a:t>paid</a:t>
            </a:r>
            <a:r>
              <a:rPr sz="1400" spc="15">
                <a:latin typeface="Barlow"/>
                <a:cs typeface="Barlow"/>
              </a:rPr>
              <a:t> </a:t>
            </a:r>
            <a:r>
              <a:rPr sz="1400" spc="-5">
                <a:latin typeface="Barlow"/>
                <a:cs typeface="Barlow"/>
              </a:rPr>
              <a:t>by</a:t>
            </a:r>
            <a:r>
              <a:rPr sz="1400" spc="-15">
                <a:latin typeface="Barlow"/>
                <a:cs typeface="Barlow"/>
              </a:rPr>
              <a:t> </a:t>
            </a:r>
            <a:r>
              <a:rPr sz="1400" spc="-10">
                <a:latin typeface="Barlow"/>
                <a:cs typeface="Barlow"/>
              </a:rPr>
              <a:t>the</a:t>
            </a:r>
            <a:r>
              <a:rPr sz="1400" spc="30">
                <a:latin typeface="Barlow"/>
                <a:cs typeface="Barlow"/>
              </a:rPr>
              <a:t> </a:t>
            </a:r>
            <a:r>
              <a:rPr sz="1400" spc="-5">
                <a:latin typeface="Barlow"/>
                <a:cs typeface="Barlow"/>
              </a:rPr>
              <a:t>borrower.</a:t>
            </a:r>
            <a:endParaRPr sz="1400">
              <a:latin typeface="Barlow"/>
              <a:cs typeface="Barlow"/>
            </a:endParaRPr>
          </a:p>
        </p:txBody>
      </p:sp>
      <p:sp>
        <p:nvSpPr>
          <p:cNvPr id="18" name="object 18"/>
          <p:cNvSpPr txBox="1"/>
          <p:nvPr/>
        </p:nvSpPr>
        <p:spPr>
          <a:xfrm>
            <a:off x="2744214" y="5284402"/>
            <a:ext cx="1572895" cy="270510"/>
          </a:xfrm>
          <a:prstGeom prst="rect">
            <a:avLst/>
          </a:prstGeom>
        </p:spPr>
        <p:txBody>
          <a:bodyPr vert="horz" wrap="square" lIns="0" tIns="13335" rIns="0" bIns="0" rtlCol="0">
            <a:spAutoFit/>
          </a:bodyPr>
          <a:lstStyle/>
          <a:p>
            <a:pPr marL="12700">
              <a:lnSpc>
                <a:spcPct val="100000"/>
              </a:lnSpc>
              <a:spcBef>
                <a:spcPts val="105"/>
              </a:spcBef>
            </a:pPr>
            <a:r>
              <a:rPr sz="1600" spc="5">
                <a:latin typeface="Barlow"/>
                <a:cs typeface="Barlow"/>
              </a:rPr>
              <a:t>For</a:t>
            </a:r>
            <a:r>
              <a:rPr sz="1600" spc="-50">
                <a:latin typeface="Barlow"/>
                <a:cs typeface="Barlow"/>
              </a:rPr>
              <a:t> </a:t>
            </a:r>
            <a:r>
              <a:rPr sz="1600" spc="-5">
                <a:latin typeface="Barlow"/>
                <a:cs typeface="Barlow"/>
              </a:rPr>
              <a:t>all</a:t>
            </a:r>
            <a:r>
              <a:rPr sz="1600" spc="-25">
                <a:latin typeface="Barlow"/>
                <a:cs typeface="Barlow"/>
              </a:rPr>
              <a:t> </a:t>
            </a:r>
            <a:r>
              <a:rPr sz="1600">
                <a:latin typeface="Barlow"/>
                <a:cs typeface="Barlow"/>
              </a:rPr>
              <a:t>borrowers.</a:t>
            </a:r>
          </a:p>
        </p:txBody>
      </p:sp>
      <p:sp>
        <p:nvSpPr>
          <p:cNvPr id="19" name="object 19"/>
          <p:cNvSpPr/>
          <p:nvPr/>
        </p:nvSpPr>
        <p:spPr>
          <a:xfrm>
            <a:off x="685800" y="5193791"/>
            <a:ext cx="2042160" cy="378460"/>
          </a:xfrm>
          <a:custGeom>
            <a:avLst/>
            <a:gdLst/>
            <a:ahLst/>
            <a:cxnLst/>
            <a:rect l="l" t="t" r="r" b="b"/>
            <a:pathLst>
              <a:path w="2042160" h="378460">
                <a:moveTo>
                  <a:pt x="63004" y="0"/>
                </a:moveTo>
                <a:lnTo>
                  <a:pt x="1979155" y="0"/>
                </a:lnTo>
                <a:lnTo>
                  <a:pt x="2003680" y="4951"/>
                </a:lnTo>
                <a:lnTo>
                  <a:pt x="2023706" y="18453"/>
                </a:lnTo>
                <a:lnTo>
                  <a:pt x="2037208" y="38479"/>
                </a:lnTo>
                <a:lnTo>
                  <a:pt x="2042160" y="63004"/>
                </a:lnTo>
                <a:lnTo>
                  <a:pt x="2042160" y="377951"/>
                </a:lnTo>
                <a:lnTo>
                  <a:pt x="0" y="377951"/>
                </a:lnTo>
                <a:lnTo>
                  <a:pt x="0" y="63004"/>
                </a:lnTo>
                <a:lnTo>
                  <a:pt x="4951" y="38479"/>
                </a:lnTo>
                <a:lnTo>
                  <a:pt x="18453" y="18453"/>
                </a:lnTo>
                <a:lnTo>
                  <a:pt x="38479" y="4951"/>
                </a:lnTo>
                <a:lnTo>
                  <a:pt x="63004" y="0"/>
                </a:lnTo>
                <a:close/>
              </a:path>
            </a:pathLst>
          </a:custGeom>
          <a:ln w="12700">
            <a:solidFill>
              <a:srgbClr val="3C4A5F"/>
            </a:solidFill>
          </a:ln>
        </p:spPr>
        <p:txBody>
          <a:bodyPr wrap="square" lIns="0" tIns="0" rIns="0" bIns="0" rtlCol="0"/>
          <a:lstStyle/>
          <a:p>
            <a:endParaRPr/>
          </a:p>
        </p:txBody>
      </p:sp>
      <p:sp>
        <p:nvSpPr>
          <p:cNvPr id="20" name="object 20"/>
          <p:cNvSpPr txBox="1"/>
          <p:nvPr/>
        </p:nvSpPr>
        <p:spPr>
          <a:xfrm>
            <a:off x="939863" y="5212203"/>
            <a:ext cx="1526540" cy="329565"/>
          </a:xfrm>
          <a:prstGeom prst="rect">
            <a:avLst/>
          </a:prstGeom>
        </p:spPr>
        <p:txBody>
          <a:bodyPr vert="horz" wrap="square" lIns="0" tIns="11430" rIns="0" bIns="0" rtlCol="0">
            <a:spAutoFit/>
          </a:bodyPr>
          <a:lstStyle/>
          <a:p>
            <a:pPr marL="12700">
              <a:lnSpc>
                <a:spcPct val="100000"/>
              </a:lnSpc>
              <a:spcBef>
                <a:spcPts val="90"/>
              </a:spcBef>
            </a:pPr>
            <a:r>
              <a:rPr sz="2000" spc="-15">
                <a:solidFill>
                  <a:srgbClr val="44536A"/>
                </a:solidFill>
                <a:latin typeface="Barlow"/>
                <a:cs typeface="Barlow"/>
              </a:rPr>
              <a:t>Consolidation</a:t>
            </a:r>
            <a:endParaRPr sz="2000">
              <a:latin typeface="Barlow"/>
              <a:cs typeface="Barlow"/>
            </a:endParaRPr>
          </a:p>
        </p:txBody>
      </p:sp>
      <p:sp>
        <p:nvSpPr>
          <p:cNvPr id="21" name="object 21"/>
          <p:cNvSpPr txBox="1"/>
          <p:nvPr/>
        </p:nvSpPr>
        <p:spPr>
          <a:xfrm>
            <a:off x="699769" y="5550622"/>
            <a:ext cx="5155565" cy="476884"/>
          </a:xfrm>
          <a:prstGeom prst="rect">
            <a:avLst/>
          </a:prstGeom>
        </p:spPr>
        <p:txBody>
          <a:bodyPr vert="horz" wrap="square" lIns="0" tIns="24765" rIns="0" bIns="0" rtlCol="0">
            <a:spAutoFit/>
          </a:bodyPr>
          <a:lstStyle/>
          <a:p>
            <a:pPr marL="128270" indent="-116205">
              <a:lnSpc>
                <a:spcPct val="100000"/>
              </a:lnSpc>
              <a:spcBef>
                <a:spcPts val="195"/>
              </a:spcBef>
              <a:buChar char="•"/>
              <a:tabLst>
                <a:tab pos="128905" algn="l"/>
              </a:tabLst>
            </a:pPr>
            <a:r>
              <a:rPr sz="1400" spc="-10">
                <a:latin typeface="Barlow"/>
                <a:cs typeface="Barlow"/>
              </a:rPr>
              <a:t>Borrower</a:t>
            </a:r>
            <a:r>
              <a:rPr sz="1400" spc="30">
                <a:latin typeface="Barlow"/>
                <a:cs typeface="Barlow"/>
              </a:rPr>
              <a:t> </a:t>
            </a:r>
            <a:r>
              <a:rPr sz="1400" spc="-10">
                <a:latin typeface="Barlow"/>
                <a:cs typeface="Barlow"/>
              </a:rPr>
              <a:t>must</a:t>
            </a:r>
            <a:r>
              <a:rPr sz="1400" spc="10">
                <a:latin typeface="Barlow"/>
                <a:cs typeface="Barlow"/>
              </a:rPr>
              <a:t> </a:t>
            </a:r>
            <a:r>
              <a:rPr sz="1400" spc="-5">
                <a:latin typeface="Barlow"/>
                <a:cs typeface="Barlow"/>
              </a:rPr>
              <a:t>graduate</a:t>
            </a:r>
            <a:r>
              <a:rPr sz="1400" spc="15">
                <a:latin typeface="Barlow"/>
                <a:cs typeface="Barlow"/>
              </a:rPr>
              <a:t> </a:t>
            </a:r>
            <a:r>
              <a:rPr sz="1400" spc="-5">
                <a:latin typeface="Barlow"/>
                <a:cs typeface="Barlow"/>
              </a:rPr>
              <a:t>or</a:t>
            </a:r>
            <a:r>
              <a:rPr sz="1400" spc="10">
                <a:latin typeface="Barlow"/>
                <a:cs typeface="Barlow"/>
              </a:rPr>
              <a:t> </a:t>
            </a:r>
            <a:r>
              <a:rPr sz="1400" spc="-5">
                <a:latin typeface="Barlow"/>
                <a:cs typeface="Barlow"/>
              </a:rPr>
              <a:t>drop</a:t>
            </a:r>
            <a:r>
              <a:rPr sz="1400" spc="5">
                <a:latin typeface="Barlow"/>
                <a:cs typeface="Barlow"/>
              </a:rPr>
              <a:t> </a:t>
            </a:r>
            <a:r>
              <a:rPr sz="1400" spc="-5">
                <a:latin typeface="Barlow"/>
                <a:cs typeface="Barlow"/>
              </a:rPr>
              <a:t>below</a:t>
            </a:r>
            <a:r>
              <a:rPr sz="1400" spc="15">
                <a:latin typeface="Barlow"/>
                <a:cs typeface="Barlow"/>
              </a:rPr>
              <a:t> </a:t>
            </a:r>
            <a:r>
              <a:rPr sz="1400" spc="-5">
                <a:latin typeface="Barlow"/>
                <a:cs typeface="Barlow"/>
              </a:rPr>
              <a:t>half-time</a:t>
            </a:r>
            <a:r>
              <a:rPr sz="1400" spc="15">
                <a:latin typeface="Barlow"/>
                <a:cs typeface="Barlow"/>
              </a:rPr>
              <a:t> </a:t>
            </a:r>
            <a:r>
              <a:rPr sz="1400" spc="-10">
                <a:latin typeface="Barlow"/>
                <a:cs typeface="Barlow"/>
              </a:rPr>
              <a:t>status</a:t>
            </a:r>
            <a:r>
              <a:rPr sz="1400" spc="15">
                <a:latin typeface="Barlow"/>
                <a:cs typeface="Barlow"/>
              </a:rPr>
              <a:t> </a:t>
            </a:r>
            <a:r>
              <a:rPr sz="1400" spc="-5">
                <a:latin typeface="Barlow"/>
                <a:cs typeface="Barlow"/>
              </a:rPr>
              <a:t>at</a:t>
            </a:r>
            <a:r>
              <a:rPr sz="1400" spc="10">
                <a:latin typeface="Barlow"/>
                <a:cs typeface="Barlow"/>
              </a:rPr>
              <a:t> </a:t>
            </a:r>
            <a:r>
              <a:rPr sz="1400" spc="-10">
                <a:latin typeface="Barlow"/>
                <a:cs typeface="Barlow"/>
              </a:rPr>
              <a:t>school.</a:t>
            </a:r>
            <a:endParaRPr sz="1400">
              <a:latin typeface="Barlow"/>
              <a:cs typeface="Barlow"/>
            </a:endParaRPr>
          </a:p>
          <a:p>
            <a:pPr marL="128270" indent="-116205">
              <a:lnSpc>
                <a:spcPct val="100000"/>
              </a:lnSpc>
              <a:spcBef>
                <a:spcPts val="95"/>
              </a:spcBef>
              <a:buChar char="•"/>
              <a:tabLst>
                <a:tab pos="128905" algn="l"/>
              </a:tabLst>
            </a:pPr>
            <a:r>
              <a:rPr sz="1400" spc="-10">
                <a:latin typeface="Barlow"/>
                <a:cs typeface="Barlow"/>
              </a:rPr>
              <a:t>Mixture</a:t>
            </a:r>
            <a:r>
              <a:rPr sz="1400" spc="30">
                <a:latin typeface="Barlow"/>
                <a:cs typeface="Barlow"/>
              </a:rPr>
              <a:t> </a:t>
            </a:r>
            <a:r>
              <a:rPr sz="1400" spc="-5">
                <a:latin typeface="Barlow"/>
                <a:cs typeface="Barlow"/>
              </a:rPr>
              <a:t>of subsidized</a:t>
            </a:r>
            <a:r>
              <a:rPr sz="1400" spc="15">
                <a:latin typeface="Barlow"/>
                <a:cs typeface="Barlow"/>
              </a:rPr>
              <a:t> </a:t>
            </a:r>
            <a:r>
              <a:rPr sz="1400" spc="-10">
                <a:latin typeface="Barlow"/>
                <a:cs typeface="Barlow"/>
              </a:rPr>
              <a:t>and</a:t>
            </a:r>
            <a:r>
              <a:rPr sz="1400" spc="-5">
                <a:latin typeface="Barlow"/>
                <a:cs typeface="Barlow"/>
              </a:rPr>
              <a:t> unsubsidized</a:t>
            </a:r>
            <a:r>
              <a:rPr sz="1400" spc="15">
                <a:latin typeface="Barlow"/>
                <a:cs typeface="Barlow"/>
              </a:rPr>
              <a:t> </a:t>
            </a:r>
            <a:r>
              <a:rPr sz="1400" spc="-10">
                <a:latin typeface="Barlow"/>
                <a:cs typeface="Barlow"/>
              </a:rPr>
              <a:t>interest.</a:t>
            </a:r>
            <a:endParaRPr sz="1400">
              <a:latin typeface="Barlow"/>
              <a:cs typeface="Barlow"/>
            </a:endParaRPr>
          </a:p>
        </p:txBody>
      </p:sp>
      <p:grpSp>
        <p:nvGrpSpPr>
          <p:cNvPr id="22" name="object 22"/>
          <p:cNvGrpSpPr/>
          <p:nvPr/>
        </p:nvGrpSpPr>
        <p:grpSpPr>
          <a:xfrm>
            <a:off x="648969" y="591058"/>
            <a:ext cx="2396490" cy="482600"/>
            <a:chOff x="648969" y="591058"/>
            <a:chExt cx="2396490" cy="482600"/>
          </a:xfrm>
        </p:grpSpPr>
        <p:sp>
          <p:nvSpPr>
            <p:cNvPr id="23" name="object 23"/>
            <p:cNvSpPr/>
            <p:nvPr/>
          </p:nvSpPr>
          <p:spPr>
            <a:xfrm>
              <a:off x="655319" y="597408"/>
              <a:ext cx="2383790" cy="469900"/>
            </a:xfrm>
            <a:custGeom>
              <a:avLst/>
              <a:gdLst/>
              <a:ahLst/>
              <a:cxnLst/>
              <a:rect l="l" t="t" r="r" b="b"/>
              <a:pathLst>
                <a:path w="2383790" h="469900">
                  <a:moveTo>
                    <a:pt x="2148840" y="0"/>
                  </a:moveTo>
                  <a:lnTo>
                    <a:pt x="0" y="0"/>
                  </a:lnTo>
                  <a:lnTo>
                    <a:pt x="0" y="469392"/>
                  </a:lnTo>
                  <a:lnTo>
                    <a:pt x="2148840" y="469392"/>
                  </a:lnTo>
                  <a:lnTo>
                    <a:pt x="2383536" y="234696"/>
                  </a:lnTo>
                  <a:lnTo>
                    <a:pt x="2148840" y="0"/>
                  </a:lnTo>
                  <a:close/>
                </a:path>
              </a:pathLst>
            </a:custGeom>
            <a:solidFill>
              <a:srgbClr val="05692F"/>
            </a:solidFill>
          </p:spPr>
          <p:txBody>
            <a:bodyPr wrap="square" lIns="0" tIns="0" rIns="0" bIns="0" rtlCol="0"/>
            <a:lstStyle/>
            <a:p>
              <a:endParaRPr/>
            </a:p>
          </p:txBody>
        </p:sp>
        <p:sp>
          <p:nvSpPr>
            <p:cNvPr id="24" name="object 24"/>
            <p:cNvSpPr/>
            <p:nvPr/>
          </p:nvSpPr>
          <p:spPr>
            <a:xfrm>
              <a:off x="655319" y="597408"/>
              <a:ext cx="2383790" cy="469900"/>
            </a:xfrm>
            <a:custGeom>
              <a:avLst/>
              <a:gdLst/>
              <a:ahLst/>
              <a:cxnLst/>
              <a:rect l="l" t="t" r="r" b="b"/>
              <a:pathLst>
                <a:path w="2383790" h="469900">
                  <a:moveTo>
                    <a:pt x="0" y="0"/>
                  </a:moveTo>
                  <a:lnTo>
                    <a:pt x="2148840" y="0"/>
                  </a:lnTo>
                  <a:lnTo>
                    <a:pt x="2383536" y="234696"/>
                  </a:lnTo>
                  <a:lnTo>
                    <a:pt x="2148840" y="469392"/>
                  </a:lnTo>
                  <a:lnTo>
                    <a:pt x="0" y="469392"/>
                  </a:lnTo>
                  <a:lnTo>
                    <a:pt x="0" y="0"/>
                  </a:lnTo>
                  <a:close/>
                </a:path>
              </a:pathLst>
            </a:custGeom>
            <a:ln w="12700">
              <a:solidFill>
                <a:srgbClr val="FFFFFF"/>
              </a:solidFill>
            </a:ln>
          </p:spPr>
          <p:txBody>
            <a:bodyPr wrap="square" lIns="0" tIns="0" rIns="0" bIns="0" rtlCol="0"/>
            <a:lstStyle/>
            <a:p>
              <a:endParaRPr/>
            </a:p>
          </p:txBody>
        </p:sp>
      </p:grpSp>
      <p:sp>
        <p:nvSpPr>
          <p:cNvPr id="25" name="object 25"/>
          <p:cNvSpPr txBox="1"/>
          <p:nvPr/>
        </p:nvSpPr>
        <p:spPr>
          <a:xfrm>
            <a:off x="1145745" y="685831"/>
            <a:ext cx="1352550" cy="270510"/>
          </a:xfrm>
          <a:prstGeom prst="rect">
            <a:avLst/>
          </a:prstGeom>
        </p:spPr>
        <p:txBody>
          <a:bodyPr vert="horz" wrap="square" lIns="0" tIns="13335" rIns="0" bIns="0" rtlCol="0">
            <a:spAutoFit/>
          </a:bodyPr>
          <a:lstStyle/>
          <a:p>
            <a:pPr marL="12700">
              <a:lnSpc>
                <a:spcPct val="100000"/>
              </a:lnSpc>
              <a:spcBef>
                <a:spcPts val="105"/>
              </a:spcBef>
            </a:pPr>
            <a:r>
              <a:rPr sz="1600" spc="-5">
                <a:solidFill>
                  <a:srgbClr val="FFFFFF"/>
                </a:solidFill>
                <a:latin typeface="Barlow"/>
                <a:cs typeface="Barlow"/>
              </a:rPr>
              <a:t>L</a:t>
            </a:r>
            <a:r>
              <a:rPr sz="1600" spc="10">
                <a:solidFill>
                  <a:srgbClr val="FFFFFF"/>
                </a:solidFill>
                <a:latin typeface="Barlow"/>
                <a:cs typeface="Barlow"/>
              </a:rPr>
              <a:t>o</a:t>
            </a:r>
            <a:r>
              <a:rPr sz="1600" spc="-10">
                <a:solidFill>
                  <a:srgbClr val="FFFFFF"/>
                </a:solidFill>
                <a:latin typeface="Barlow"/>
                <a:cs typeface="Barlow"/>
              </a:rPr>
              <a:t>a</a:t>
            </a:r>
            <a:r>
              <a:rPr sz="1600">
                <a:solidFill>
                  <a:srgbClr val="FFFFFF"/>
                </a:solidFill>
                <a:latin typeface="Barlow"/>
                <a:cs typeface="Barlow"/>
              </a:rPr>
              <a:t>n</a:t>
            </a:r>
            <a:r>
              <a:rPr sz="1600" spc="-85">
                <a:solidFill>
                  <a:srgbClr val="FFFFFF"/>
                </a:solidFill>
                <a:latin typeface="Barlow"/>
                <a:cs typeface="Barlow"/>
              </a:rPr>
              <a:t> </a:t>
            </a:r>
            <a:r>
              <a:rPr sz="1600" spc="5">
                <a:solidFill>
                  <a:srgbClr val="FFFFFF"/>
                </a:solidFill>
                <a:latin typeface="Barlow"/>
                <a:cs typeface="Barlow"/>
              </a:rPr>
              <a:t>P</a:t>
            </a:r>
            <a:r>
              <a:rPr sz="1600" spc="10">
                <a:solidFill>
                  <a:srgbClr val="FFFFFF"/>
                </a:solidFill>
                <a:latin typeface="Barlow"/>
                <a:cs typeface="Barlow"/>
              </a:rPr>
              <a:t>r</a:t>
            </a:r>
            <a:r>
              <a:rPr sz="1600" spc="-15">
                <a:solidFill>
                  <a:srgbClr val="FFFFFF"/>
                </a:solidFill>
                <a:latin typeface="Barlow"/>
                <a:cs typeface="Barlow"/>
              </a:rPr>
              <a:t>o</a:t>
            </a:r>
            <a:r>
              <a:rPr sz="1600" spc="-25">
                <a:solidFill>
                  <a:srgbClr val="FFFFFF"/>
                </a:solidFill>
                <a:latin typeface="Barlow"/>
                <a:cs typeface="Barlow"/>
              </a:rPr>
              <a:t>g</a:t>
            </a:r>
            <a:r>
              <a:rPr sz="1600" spc="-10">
                <a:solidFill>
                  <a:srgbClr val="FFFFFF"/>
                </a:solidFill>
                <a:latin typeface="Barlow"/>
                <a:cs typeface="Barlow"/>
              </a:rPr>
              <a:t>ra</a:t>
            </a:r>
            <a:r>
              <a:rPr sz="1600" spc="-30">
                <a:solidFill>
                  <a:srgbClr val="FFFFFF"/>
                </a:solidFill>
                <a:latin typeface="Barlow"/>
                <a:cs typeface="Barlow"/>
              </a:rPr>
              <a:t>m</a:t>
            </a:r>
            <a:r>
              <a:rPr sz="1600">
                <a:solidFill>
                  <a:srgbClr val="FFFFFF"/>
                </a:solidFill>
                <a:latin typeface="Barlow"/>
                <a:cs typeface="Barlow"/>
              </a:rPr>
              <a:t>s</a:t>
            </a:r>
            <a:endParaRPr sz="1600">
              <a:latin typeface="Barlow"/>
              <a:cs typeface="Barlow"/>
            </a:endParaRPr>
          </a:p>
        </p:txBody>
      </p:sp>
      <p:grpSp>
        <p:nvGrpSpPr>
          <p:cNvPr id="26" name="object 26"/>
          <p:cNvGrpSpPr/>
          <p:nvPr/>
        </p:nvGrpSpPr>
        <p:grpSpPr>
          <a:xfrm>
            <a:off x="2557017" y="591058"/>
            <a:ext cx="2396490" cy="482600"/>
            <a:chOff x="2557017" y="591058"/>
            <a:chExt cx="2396490" cy="482600"/>
          </a:xfrm>
        </p:grpSpPr>
        <p:sp>
          <p:nvSpPr>
            <p:cNvPr id="27" name="object 27"/>
            <p:cNvSpPr/>
            <p:nvPr/>
          </p:nvSpPr>
          <p:spPr>
            <a:xfrm>
              <a:off x="2563367" y="597408"/>
              <a:ext cx="2383790" cy="469900"/>
            </a:xfrm>
            <a:custGeom>
              <a:avLst/>
              <a:gdLst/>
              <a:ahLst/>
              <a:cxnLst/>
              <a:rect l="l" t="t" r="r" b="b"/>
              <a:pathLst>
                <a:path w="2383790" h="469900">
                  <a:moveTo>
                    <a:pt x="2148840" y="0"/>
                  </a:moveTo>
                  <a:lnTo>
                    <a:pt x="0" y="0"/>
                  </a:lnTo>
                  <a:lnTo>
                    <a:pt x="234696" y="234696"/>
                  </a:lnTo>
                  <a:lnTo>
                    <a:pt x="0" y="469392"/>
                  </a:lnTo>
                  <a:lnTo>
                    <a:pt x="2148840" y="469392"/>
                  </a:lnTo>
                  <a:lnTo>
                    <a:pt x="2383536" y="234696"/>
                  </a:lnTo>
                  <a:lnTo>
                    <a:pt x="2148840" y="0"/>
                  </a:lnTo>
                  <a:close/>
                </a:path>
              </a:pathLst>
            </a:custGeom>
            <a:solidFill>
              <a:srgbClr val="D9D9D9"/>
            </a:solidFill>
          </p:spPr>
          <p:txBody>
            <a:bodyPr wrap="square" lIns="0" tIns="0" rIns="0" bIns="0" rtlCol="0"/>
            <a:lstStyle/>
            <a:p>
              <a:endParaRPr/>
            </a:p>
          </p:txBody>
        </p:sp>
        <p:sp>
          <p:nvSpPr>
            <p:cNvPr id="28" name="object 28"/>
            <p:cNvSpPr/>
            <p:nvPr/>
          </p:nvSpPr>
          <p:spPr>
            <a:xfrm>
              <a:off x="2563367" y="597408"/>
              <a:ext cx="2383790" cy="469900"/>
            </a:xfrm>
            <a:custGeom>
              <a:avLst/>
              <a:gdLst/>
              <a:ahLst/>
              <a:cxnLst/>
              <a:rect l="l" t="t" r="r" b="b"/>
              <a:pathLst>
                <a:path w="2383790" h="469900">
                  <a:moveTo>
                    <a:pt x="0" y="0"/>
                  </a:moveTo>
                  <a:lnTo>
                    <a:pt x="2148840" y="0"/>
                  </a:lnTo>
                  <a:lnTo>
                    <a:pt x="2383536" y="234696"/>
                  </a:lnTo>
                  <a:lnTo>
                    <a:pt x="2148840" y="469392"/>
                  </a:lnTo>
                  <a:lnTo>
                    <a:pt x="0" y="469392"/>
                  </a:lnTo>
                  <a:lnTo>
                    <a:pt x="234696" y="234696"/>
                  </a:lnTo>
                  <a:lnTo>
                    <a:pt x="0" y="0"/>
                  </a:lnTo>
                  <a:close/>
                </a:path>
              </a:pathLst>
            </a:custGeom>
            <a:ln w="12700">
              <a:solidFill>
                <a:srgbClr val="FFFFFF"/>
              </a:solidFill>
            </a:ln>
          </p:spPr>
          <p:txBody>
            <a:bodyPr wrap="square" lIns="0" tIns="0" rIns="0" bIns="0" rtlCol="0"/>
            <a:lstStyle/>
            <a:p>
              <a:endParaRPr/>
            </a:p>
          </p:txBody>
        </p:sp>
      </p:grpSp>
      <p:sp>
        <p:nvSpPr>
          <p:cNvPr id="29" name="object 29"/>
          <p:cNvSpPr txBox="1"/>
          <p:nvPr/>
        </p:nvSpPr>
        <p:spPr>
          <a:xfrm>
            <a:off x="3238210" y="685831"/>
            <a:ext cx="1075055" cy="270510"/>
          </a:xfrm>
          <a:prstGeom prst="rect">
            <a:avLst/>
          </a:prstGeom>
        </p:spPr>
        <p:txBody>
          <a:bodyPr vert="horz" wrap="square" lIns="0" tIns="13335" rIns="0" bIns="0" rtlCol="0">
            <a:spAutoFit/>
          </a:bodyPr>
          <a:lstStyle/>
          <a:p>
            <a:pPr marL="12700">
              <a:lnSpc>
                <a:spcPct val="100000"/>
              </a:lnSpc>
              <a:spcBef>
                <a:spcPts val="105"/>
              </a:spcBef>
            </a:pPr>
            <a:r>
              <a:rPr sz="1600" spc="-5">
                <a:solidFill>
                  <a:srgbClr val="FFFFFF"/>
                </a:solidFill>
                <a:latin typeface="Barlow"/>
                <a:cs typeface="Barlow"/>
              </a:rPr>
              <a:t>L</a:t>
            </a:r>
            <a:r>
              <a:rPr sz="1600" spc="10">
                <a:solidFill>
                  <a:srgbClr val="FFFFFF"/>
                </a:solidFill>
                <a:latin typeface="Barlow"/>
                <a:cs typeface="Barlow"/>
              </a:rPr>
              <a:t>o</a:t>
            </a:r>
            <a:r>
              <a:rPr sz="1600" spc="-10">
                <a:solidFill>
                  <a:srgbClr val="FFFFFF"/>
                </a:solidFill>
                <a:latin typeface="Barlow"/>
                <a:cs typeface="Barlow"/>
              </a:rPr>
              <a:t>a</a:t>
            </a:r>
            <a:r>
              <a:rPr sz="1600">
                <a:solidFill>
                  <a:srgbClr val="FFFFFF"/>
                </a:solidFill>
                <a:latin typeface="Barlow"/>
                <a:cs typeface="Barlow"/>
              </a:rPr>
              <a:t>n</a:t>
            </a:r>
            <a:r>
              <a:rPr sz="1600" spc="-85">
                <a:solidFill>
                  <a:srgbClr val="FFFFFF"/>
                </a:solidFill>
                <a:latin typeface="Barlow"/>
                <a:cs typeface="Barlow"/>
              </a:rPr>
              <a:t> </a:t>
            </a:r>
            <a:r>
              <a:rPr sz="1600" spc="20">
                <a:solidFill>
                  <a:srgbClr val="FFFFFF"/>
                </a:solidFill>
                <a:latin typeface="Barlow"/>
                <a:cs typeface="Barlow"/>
              </a:rPr>
              <a:t>S</a:t>
            </a:r>
            <a:r>
              <a:rPr sz="1600" spc="-10">
                <a:solidFill>
                  <a:srgbClr val="FFFFFF"/>
                </a:solidFill>
                <a:latin typeface="Barlow"/>
                <a:cs typeface="Barlow"/>
              </a:rPr>
              <a:t>tat</a:t>
            </a:r>
            <a:r>
              <a:rPr sz="1600" spc="-25">
                <a:solidFill>
                  <a:srgbClr val="FFFFFF"/>
                </a:solidFill>
                <a:latin typeface="Barlow"/>
                <a:cs typeface="Barlow"/>
              </a:rPr>
              <a:t>u</a:t>
            </a:r>
            <a:r>
              <a:rPr sz="1600">
                <a:solidFill>
                  <a:srgbClr val="FFFFFF"/>
                </a:solidFill>
                <a:latin typeface="Barlow"/>
                <a:cs typeface="Barlow"/>
              </a:rPr>
              <a:t>s</a:t>
            </a:r>
            <a:endParaRPr sz="1600">
              <a:latin typeface="Barlow"/>
              <a:cs typeface="Barlow"/>
            </a:endParaRPr>
          </a:p>
        </p:txBody>
      </p:sp>
      <p:grpSp>
        <p:nvGrpSpPr>
          <p:cNvPr id="30" name="object 30"/>
          <p:cNvGrpSpPr/>
          <p:nvPr/>
        </p:nvGrpSpPr>
        <p:grpSpPr>
          <a:xfrm>
            <a:off x="4462017" y="591058"/>
            <a:ext cx="2399665" cy="482600"/>
            <a:chOff x="4462017" y="591058"/>
            <a:chExt cx="2399665" cy="482600"/>
          </a:xfrm>
        </p:grpSpPr>
        <p:sp>
          <p:nvSpPr>
            <p:cNvPr id="31" name="object 31"/>
            <p:cNvSpPr/>
            <p:nvPr/>
          </p:nvSpPr>
          <p:spPr>
            <a:xfrm>
              <a:off x="4468367" y="597408"/>
              <a:ext cx="2386965" cy="469900"/>
            </a:xfrm>
            <a:custGeom>
              <a:avLst/>
              <a:gdLst/>
              <a:ahLst/>
              <a:cxnLst/>
              <a:rect l="l" t="t" r="r" b="b"/>
              <a:pathLst>
                <a:path w="2386965" h="469900">
                  <a:moveTo>
                    <a:pt x="2151888" y="0"/>
                  </a:moveTo>
                  <a:lnTo>
                    <a:pt x="0" y="0"/>
                  </a:lnTo>
                  <a:lnTo>
                    <a:pt x="234696" y="234696"/>
                  </a:lnTo>
                  <a:lnTo>
                    <a:pt x="0" y="469392"/>
                  </a:lnTo>
                  <a:lnTo>
                    <a:pt x="2151888" y="469392"/>
                  </a:lnTo>
                  <a:lnTo>
                    <a:pt x="2386584" y="234696"/>
                  </a:lnTo>
                  <a:lnTo>
                    <a:pt x="2151888" y="0"/>
                  </a:lnTo>
                  <a:close/>
                </a:path>
              </a:pathLst>
            </a:custGeom>
            <a:solidFill>
              <a:srgbClr val="D9D9D9"/>
            </a:solidFill>
          </p:spPr>
          <p:txBody>
            <a:bodyPr wrap="square" lIns="0" tIns="0" rIns="0" bIns="0" rtlCol="0"/>
            <a:lstStyle/>
            <a:p>
              <a:endParaRPr/>
            </a:p>
          </p:txBody>
        </p:sp>
        <p:sp>
          <p:nvSpPr>
            <p:cNvPr id="32" name="object 32"/>
            <p:cNvSpPr/>
            <p:nvPr/>
          </p:nvSpPr>
          <p:spPr>
            <a:xfrm>
              <a:off x="4468367" y="597408"/>
              <a:ext cx="2386965" cy="469900"/>
            </a:xfrm>
            <a:custGeom>
              <a:avLst/>
              <a:gdLst/>
              <a:ahLst/>
              <a:cxnLst/>
              <a:rect l="l" t="t" r="r" b="b"/>
              <a:pathLst>
                <a:path w="2386965" h="469900">
                  <a:moveTo>
                    <a:pt x="0" y="0"/>
                  </a:moveTo>
                  <a:lnTo>
                    <a:pt x="2151888" y="0"/>
                  </a:lnTo>
                  <a:lnTo>
                    <a:pt x="2386584" y="234696"/>
                  </a:lnTo>
                  <a:lnTo>
                    <a:pt x="2151888" y="469392"/>
                  </a:lnTo>
                  <a:lnTo>
                    <a:pt x="0" y="469392"/>
                  </a:lnTo>
                  <a:lnTo>
                    <a:pt x="234696" y="234696"/>
                  </a:lnTo>
                  <a:lnTo>
                    <a:pt x="0" y="0"/>
                  </a:lnTo>
                  <a:close/>
                </a:path>
              </a:pathLst>
            </a:custGeom>
            <a:ln w="12700">
              <a:solidFill>
                <a:srgbClr val="FFFFFF"/>
              </a:solidFill>
            </a:ln>
          </p:spPr>
          <p:txBody>
            <a:bodyPr wrap="square" lIns="0" tIns="0" rIns="0" bIns="0" rtlCol="0"/>
            <a:lstStyle/>
            <a:p>
              <a:endParaRPr/>
            </a:p>
          </p:txBody>
        </p:sp>
      </p:grpSp>
      <p:sp>
        <p:nvSpPr>
          <p:cNvPr id="33" name="object 33"/>
          <p:cNvSpPr txBox="1"/>
          <p:nvPr/>
        </p:nvSpPr>
        <p:spPr>
          <a:xfrm>
            <a:off x="4916726" y="685831"/>
            <a:ext cx="1532255" cy="270510"/>
          </a:xfrm>
          <a:prstGeom prst="rect">
            <a:avLst/>
          </a:prstGeom>
        </p:spPr>
        <p:txBody>
          <a:bodyPr vert="horz" wrap="square" lIns="0" tIns="13335" rIns="0" bIns="0" rtlCol="0">
            <a:spAutoFit/>
          </a:bodyPr>
          <a:lstStyle/>
          <a:p>
            <a:pPr marL="12700">
              <a:lnSpc>
                <a:spcPct val="100000"/>
              </a:lnSpc>
              <a:spcBef>
                <a:spcPts val="105"/>
              </a:spcBef>
            </a:pPr>
            <a:r>
              <a:rPr sz="1600">
                <a:solidFill>
                  <a:srgbClr val="FFFFFF"/>
                </a:solidFill>
                <a:latin typeface="Barlow"/>
                <a:cs typeface="Barlow"/>
              </a:rPr>
              <a:t>R</a:t>
            </a:r>
            <a:r>
              <a:rPr sz="1600" spc="5">
                <a:solidFill>
                  <a:srgbClr val="FFFFFF"/>
                </a:solidFill>
                <a:latin typeface="Barlow"/>
                <a:cs typeface="Barlow"/>
              </a:rPr>
              <a:t>e</a:t>
            </a:r>
            <a:r>
              <a:rPr sz="1600">
                <a:solidFill>
                  <a:srgbClr val="FFFFFF"/>
                </a:solidFill>
                <a:latin typeface="Barlow"/>
                <a:cs typeface="Barlow"/>
              </a:rPr>
              <a:t>p</a:t>
            </a:r>
            <a:r>
              <a:rPr sz="1600" spc="-10">
                <a:solidFill>
                  <a:srgbClr val="FFFFFF"/>
                </a:solidFill>
                <a:latin typeface="Barlow"/>
                <a:cs typeface="Barlow"/>
              </a:rPr>
              <a:t>a</a:t>
            </a:r>
            <a:r>
              <a:rPr sz="1600" spc="-25">
                <a:solidFill>
                  <a:srgbClr val="FFFFFF"/>
                </a:solidFill>
                <a:latin typeface="Barlow"/>
                <a:cs typeface="Barlow"/>
              </a:rPr>
              <a:t>y</a:t>
            </a:r>
            <a:r>
              <a:rPr sz="1600" spc="-30">
                <a:solidFill>
                  <a:srgbClr val="FFFFFF"/>
                </a:solidFill>
                <a:latin typeface="Barlow"/>
                <a:cs typeface="Barlow"/>
              </a:rPr>
              <a:t>m</a:t>
            </a:r>
            <a:r>
              <a:rPr sz="1600" spc="-20">
                <a:solidFill>
                  <a:srgbClr val="FFFFFF"/>
                </a:solidFill>
                <a:latin typeface="Barlow"/>
                <a:cs typeface="Barlow"/>
              </a:rPr>
              <a:t>e</a:t>
            </a:r>
            <a:r>
              <a:rPr sz="1600" spc="-30">
                <a:solidFill>
                  <a:srgbClr val="FFFFFF"/>
                </a:solidFill>
                <a:latin typeface="Barlow"/>
                <a:cs typeface="Barlow"/>
              </a:rPr>
              <a:t>n</a:t>
            </a:r>
            <a:r>
              <a:rPr sz="1600">
                <a:solidFill>
                  <a:srgbClr val="FFFFFF"/>
                </a:solidFill>
                <a:latin typeface="Barlow"/>
                <a:cs typeface="Barlow"/>
              </a:rPr>
              <a:t>t</a:t>
            </a:r>
            <a:r>
              <a:rPr sz="1600" spc="-90">
                <a:solidFill>
                  <a:srgbClr val="FFFFFF"/>
                </a:solidFill>
                <a:latin typeface="Barlow"/>
                <a:cs typeface="Barlow"/>
              </a:rPr>
              <a:t> </a:t>
            </a:r>
            <a:r>
              <a:rPr sz="1600" spc="5">
                <a:solidFill>
                  <a:srgbClr val="FFFFFF"/>
                </a:solidFill>
                <a:latin typeface="Barlow"/>
                <a:cs typeface="Barlow"/>
              </a:rPr>
              <a:t>P</a:t>
            </a:r>
            <a:r>
              <a:rPr sz="1600" spc="10">
                <a:solidFill>
                  <a:srgbClr val="FFFFFF"/>
                </a:solidFill>
                <a:latin typeface="Barlow"/>
                <a:cs typeface="Barlow"/>
              </a:rPr>
              <a:t>l</a:t>
            </a:r>
            <a:r>
              <a:rPr sz="1600" spc="-10">
                <a:solidFill>
                  <a:srgbClr val="FFFFFF"/>
                </a:solidFill>
                <a:latin typeface="Barlow"/>
                <a:cs typeface="Barlow"/>
              </a:rPr>
              <a:t>a</a:t>
            </a:r>
            <a:r>
              <a:rPr sz="1600" spc="-5">
                <a:solidFill>
                  <a:srgbClr val="FFFFFF"/>
                </a:solidFill>
                <a:latin typeface="Barlow"/>
                <a:cs typeface="Barlow"/>
              </a:rPr>
              <a:t>n</a:t>
            </a:r>
            <a:r>
              <a:rPr sz="1600">
                <a:solidFill>
                  <a:srgbClr val="FFFFFF"/>
                </a:solidFill>
                <a:latin typeface="Barlow"/>
                <a:cs typeface="Barlow"/>
              </a:rPr>
              <a:t>s</a:t>
            </a:r>
            <a:endParaRPr sz="1600">
              <a:latin typeface="Barlow"/>
              <a:cs typeface="Barlow"/>
            </a:endParaRPr>
          </a:p>
        </p:txBody>
      </p:sp>
      <p:grpSp>
        <p:nvGrpSpPr>
          <p:cNvPr id="34" name="object 34"/>
          <p:cNvGrpSpPr/>
          <p:nvPr/>
        </p:nvGrpSpPr>
        <p:grpSpPr>
          <a:xfrm>
            <a:off x="6370065" y="591058"/>
            <a:ext cx="2396490" cy="482600"/>
            <a:chOff x="6370065" y="591058"/>
            <a:chExt cx="2396490" cy="482600"/>
          </a:xfrm>
        </p:grpSpPr>
        <p:sp>
          <p:nvSpPr>
            <p:cNvPr id="35" name="object 35"/>
            <p:cNvSpPr/>
            <p:nvPr/>
          </p:nvSpPr>
          <p:spPr>
            <a:xfrm>
              <a:off x="6376415" y="597408"/>
              <a:ext cx="2383790" cy="469900"/>
            </a:xfrm>
            <a:custGeom>
              <a:avLst/>
              <a:gdLst/>
              <a:ahLst/>
              <a:cxnLst/>
              <a:rect l="l" t="t" r="r" b="b"/>
              <a:pathLst>
                <a:path w="2383790" h="469900">
                  <a:moveTo>
                    <a:pt x="2148840" y="0"/>
                  </a:moveTo>
                  <a:lnTo>
                    <a:pt x="0" y="0"/>
                  </a:lnTo>
                  <a:lnTo>
                    <a:pt x="234696" y="234696"/>
                  </a:lnTo>
                  <a:lnTo>
                    <a:pt x="0" y="469392"/>
                  </a:lnTo>
                  <a:lnTo>
                    <a:pt x="2148840" y="469392"/>
                  </a:lnTo>
                  <a:lnTo>
                    <a:pt x="2383536" y="234696"/>
                  </a:lnTo>
                  <a:lnTo>
                    <a:pt x="2148840" y="0"/>
                  </a:lnTo>
                  <a:close/>
                </a:path>
              </a:pathLst>
            </a:custGeom>
            <a:solidFill>
              <a:srgbClr val="D9D9D9"/>
            </a:solidFill>
          </p:spPr>
          <p:txBody>
            <a:bodyPr wrap="square" lIns="0" tIns="0" rIns="0" bIns="0" rtlCol="0"/>
            <a:lstStyle/>
            <a:p>
              <a:endParaRPr/>
            </a:p>
          </p:txBody>
        </p:sp>
        <p:sp>
          <p:nvSpPr>
            <p:cNvPr id="36" name="object 36"/>
            <p:cNvSpPr/>
            <p:nvPr/>
          </p:nvSpPr>
          <p:spPr>
            <a:xfrm>
              <a:off x="6376415" y="597408"/>
              <a:ext cx="2383790" cy="469900"/>
            </a:xfrm>
            <a:custGeom>
              <a:avLst/>
              <a:gdLst/>
              <a:ahLst/>
              <a:cxnLst/>
              <a:rect l="l" t="t" r="r" b="b"/>
              <a:pathLst>
                <a:path w="2383790" h="469900">
                  <a:moveTo>
                    <a:pt x="0" y="0"/>
                  </a:moveTo>
                  <a:lnTo>
                    <a:pt x="2148840" y="0"/>
                  </a:lnTo>
                  <a:lnTo>
                    <a:pt x="2383536" y="234696"/>
                  </a:lnTo>
                  <a:lnTo>
                    <a:pt x="2148840" y="469392"/>
                  </a:lnTo>
                  <a:lnTo>
                    <a:pt x="0" y="469392"/>
                  </a:lnTo>
                  <a:lnTo>
                    <a:pt x="234696" y="234696"/>
                  </a:lnTo>
                  <a:lnTo>
                    <a:pt x="0" y="0"/>
                  </a:lnTo>
                  <a:close/>
                </a:path>
              </a:pathLst>
            </a:custGeom>
            <a:ln w="12700">
              <a:solidFill>
                <a:srgbClr val="FFFFFF"/>
              </a:solidFill>
            </a:ln>
          </p:spPr>
          <p:txBody>
            <a:bodyPr wrap="square" lIns="0" tIns="0" rIns="0" bIns="0" rtlCol="0"/>
            <a:lstStyle/>
            <a:p>
              <a:endParaRPr/>
            </a:p>
          </p:txBody>
        </p:sp>
      </p:grpSp>
      <p:sp>
        <p:nvSpPr>
          <p:cNvPr id="37" name="object 37"/>
          <p:cNvSpPr txBox="1"/>
          <p:nvPr/>
        </p:nvSpPr>
        <p:spPr>
          <a:xfrm>
            <a:off x="6973129" y="685831"/>
            <a:ext cx="1233805" cy="270510"/>
          </a:xfrm>
          <a:prstGeom prst="rect">
            <a:avLst/>
          </a:prstGeom>
        </p:spPr>
        <p:txBody>
          <a:bodyPr vert="horz" wrap="square" lIns="0" tIns="13335" rIns="0" bIns="0" rtlCol="0">
            <a:spAutoFit/>
          </a:bodyPr>
          <a:lstStyle/>
          <a:p>
            <a:pPr marL="12700">
              <a:lnSpc>
                <a:spcPct val="100000"/>
              </a:lnSpc>
              <a:spcBef>
                <a:spcPts val="105"/>
              </a:spcBef>
            </a:pPr>
            <a:r>
              <a:rPr sz="1600" spc="-5">
                <a:solidFill>
                  <a:srgbClr val="FFFFFF"/>
                </a:solidFill>
                <a:latin typeface="Barlow"/>
                <a:cs typeface="Barlow"/>
              </a:rPr>
              <a:t>L</a:t>
            </a:r>
            <a:r>
              <a:rPr sz="1600" spc="10">
                <a:solidFill>
                  <a:srgbClr val="FFFFFF"/>
                </a:solidFill>
                <a:latin typeface="Barlow"/>
                <a:cs typeface="Barlow"/>
              </a:rPr>
              <a:t>o</a:t>
            </a:r>
            <a:r>
              <a:rPr sz="1600" spc="-10">
                <a:solidFill>
                  <a:srgbClr val="FFFFFF"/>
                </a:solidFill>
                <a:latin typeface="Barlow"/>
                <a:cs typeface="Barlow"/>
              </a:rPr>
              <a:t>a</a:t>
            </a:r>
            <a:r>
              <a:rPr sz="1600">
                <a:solidFill>
                  <a:srgbClr val="FFFFFF"/>
                </a:solidFill>
                <a:latin typeface="Barlow"/>
                <a:cs typeface="Barlow"/>
              </a:rPr>
              <a:t>n</a:t>
            </a:r>
            <a:r>
              <a:rPr sz="1600" spc="-85">
                <a:solidFill>
                  <a:srgbClr val="FFFFFF"/>
                </a:solidFill>
                <a:latin typeface="Barlow"/>
                <a:cs typeface="Barlow"/>
              </a:rPr>
              <a:t> </a:t>
            </a:r>
            <a:r>
              <a:rPr sz="1600" spc="20">
                <a:solidFill>
                  <a:srgbClr val="FFFFFF"/>
                </a:solidFill>
                <a:latin typeface="Barlow"/>
                <a:cs typeface="Barlow"/>
              </a:rPr>
              <a:t>S</a:t>
            </a:r>
            <a:r>
              <a:rPr sz="1600" spc="5">
                <a:solidFill>
                  <a:srgbClr val="FFFFFF"/>
                </a:solidFill>
                <a:latin typeface="Barlow"/>
                <a:cs typeface="Barlow"/>
              </a:rPr>
              <a:t>e</a:t>
            </a:r>
            <a:r>
              <a:rPr sz="1600" spc="-10">
                <a:solidFill>
                  <a:srgbClr val="FFFFFF"/>
                </a:solidFill>
                <a:latin typeface="Barlow"/>
                <a:cs typeface="Barlow"/>
              </a:rPr>
              <a:t>r</a:t>
            </a:r>
            <a:r>
              <a:rPr sz="1600" spc="-20">
                <a:solidFill>
                  <a:srgbClr val="FFFFFF"/>
                </a:solidFill>
                <a:latin typeface="Barlow"/>
                <a:cs typeface="Barlow"/>
              </a:rPr>
              <a:t>v</a:t>
            </a:r>
            <a:r>
              <a:rPr sz="1600" spc="-5">
                <a:solidFill>
                  <a:srgbClr val="FFFFFF"/>
                </a:solidFill>
                <a:latin typeface="Barlow"/>
                <a:cs typeface="Barlow"/>
              </a:rPr>
              <a:t>i</a:t>
            </a:r>
            <a:r>
              <a:rPr sz="1600" spc="-25">
                <a:solidFill>
                  <a:srgbClr val="FFFFFF"/>
                </a:solidFill>
                <a:latin typeface="Barlow"/>
                <a:cs typeface="Barlow"/>
              </a:rPr>
              <a:t>c</a:t>
            </a:r>
            <a:r>
              <a:rPr sz="1600" spc="-20">
                <a:solidFill>
                  <a:srgbClr val="FFFFFF"/>
                </a:solidFill>
                <a:latin typeface="Barlow"/>
                <a:cs typeface="Barlow"/>
              </a:rPr>
              <a:t>e</a:t>
            </a:r>
            <a:r>
              <a:rPr sz="1600">
                <a:solidFill>
                  <a:srgbClr val="FFFFFF"/>
                </a:solidFill>
                <a:latin typeface="Barlow"/>
                <a:cs typeface="Barlow"/>
              </a:rPr>
              <a:t>r</a:t>
            </a:r>
            <a:endParaRPr sz="1600">
              <a:latin typeface="Barlow"/>
              <a:cs typeface="Barlow"/>
            </a:endParaRPr>
          </a:p>
        </p:txBody>
      </p:sp>
      <p:sp>
        <p:nvSpPr>
          <p:cNvPr id="38" name="Slide Number Placeholder 37">
            <a:extLst>
              <a:ext uri="{FF2B5EF4-FFF2-40B4-BE49-F238E27FC236}">
                <a16:creationId xmlns:a16="http://schemas.microsoft.com/office/drawing/2014/main" id="{C29098F8-BEA2-4F59-A9CD-FED750B2C49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7B734B-BE99-4B13-8B3B-73BDADC290B3}" type="slidenum">
              <a:rPr kumimoji="0" lang="en-US" sz="1100" b="1" i="0" u="none" strike="noStrike" kern="1200" cap="none" spc="0" normalizeH="0" baseline="0" noProof="0" smtClean="0">
                <a:ln>
                  <a:noFill/>
                </a:ln>
                <a:solidFill>
                  <a:srgbClr val="414042"/>
                </a:solidFill>
                <a:effectLst/>
                <a:uLnTx/>
                <a:uFillTx/>
                <a:latin typeface="Barlow"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100" b="1" i="0" u="none" strike="noStrike" kern="1200" cap="none" spc="0" normalizeH="0" baseline="0" noProof="0">
              <a:ln>
                <a:noFill/>
              </a:ln>
              <a:solidFill>
                <a:srgbClr val="414042"/>
              </a:solidFill>
              <a:effectLst/>
              <a:uLnTx/>
              <a:uFillTx/>
              <a:latin typeface="Barlow" panose="00000500000000000000" pitchFamily="2" charset="0"/>
              <a:ea typeface="+mn-ea"/>
              <a:cs typeface="+mn-cs"/>
            </a:endParaRPr>
          </a:p>
        </p:txBody>
      </p:sp>
    </p:spTree>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648969" y="591058"/>
            <a:ext cx="8117840" cy="482600"/>
            <a:chOff x="648969" y="591058"/>
            <a:chExt cx="8117840" cy="482600"/>
          </a:xfrm>
        </p:grpSpPr>
        <p:sp>
          <p:nvSpPr>
            <p:cNvPr id="3" name="object 3"/>
            <p:cNvSpPr/>
            <p:nvPr/>
          </p:nvSpPr>
          <p:spPr>
            <a:xfrm>
              <a:off x="655319" y="597408"/>
              <a:ext cx="2383790" cy="469900"/>
            </a:xfrm>
            <a:custGeom>
              <a:avLst/>
              <a:gdLst/>
              <a:ahLst/>
              <a:cxnLst/>
              <a:rect l="l" t="t" r="r" b="b"/>
              <a:pathLst>
                <a:path w="2383790" h="469900">
                  <a:moveTo>
                    <a:pt x="2148840" y="0"/>
                  </a:moveTo>
                  <a:lnTo>
                    <a:pt x="0" y="0"/>
                  </a:lnTo>
                  <a:lnTo>
                    <a:pt x="0" y="469392"/>
                  </a:lnTo>
                  <a:lnTo>
                    <a:pt x="2148840" y="469392"/>
                  </a:lnTo>
                  <a:lnTo>
                    <a:pt x="2383536" y="234696"/>
                  </a:lnTo>
                  <a:lnTo>
                    <a:pt x="2148840" y="0"/>
                  </a:lnTo>
                  <a:close/>
                </a:path>
              </a:pathLst>
            </a:custGeom>
            <a:solidFill>
              <a:srgbClr val="D9D9D9"/>
            </a:solidFill>
          </p:spPr>
          <p:txBody>
            <a:bodyPr wrap="square" lIns="0" tIns="0" rIns="0" bIns="0" rtlCol="0"/>
            <a:lstStyle/>
            <a:p>
              <a:endParaRPr/>
            </a:p>
          </p:txBody>
        </p:sp>
        <p:sp>
          <p:nvSpPr>
            <p:cNvPr id="4" name="object 4"/>
            <p:cNvSpPr/>
            <p:nvPr/>
          </p:nvSpPr>
          <p:spPr>
            <a:xfrm>
              <a:off x="655319" y="597408"/>
              <a:ext cx="2383790" cy="469900"/>
            </a:xfrm>
            <a:custGeom>
              <a:avLst/>
              <a:gdLst/>
              <a:ahLst/>
              <a:cxnLst/>
              <a:rect l="l" t="t" r="r" b="b"/>
              <a:pathLst>
                <a:path w="2383790" h="469900">
                  <a:moveTo>
                    <a:pt x="0" y="0"/>
                  </a:moveTo>
                  <a:lnTo>
                    <a:pt x="2148840" y="0"/>
                  </a:lnTo>
                  <a:lnTo>
                    <a:pt x="2383536" y="234696"/>
                  </a:lnTo>
                  <a:lnTo>
                    <a:pt x="2148840" y="469392"/>
                  </a:lnTo>
                  <a:lnTo>
                    <a:pt x="0" y="469392"/>
                  </a:lnTo>
                  <a:lnTo>
                    <a:pt x="0" y="0"/>
                  </a:lnTo>
                  <a:close/>
                </a:path>
              </a:pathLst>
            </a:custGeom>
            <a:ln w="12700">
              <a:solidFill>
                <a:srgbClr val="FFFFFF"/>
              </a:solidFill>
            </a:ln>
          </p:spPr>
          <p:txBody>
            <a:bodyPr wrap="square" lIns="0" tIns="0" rIns="0" bIns="0" rtlCol="0"/>
            <a:lstStyle/>
            <a:p>
              <a:endParaRPr/>
            </a:p>
          </p:txBody>
        </p:sp>
        <p:sp>
          <p:nvSpPr>
            <p:cNvPr id="5" name="object 5"/>
            <p:cNvSpPr/>
            <p:nvPr/>
          </p:nvSpPr>
          <p:spPr>
            <a:xfrm>
              <a:off x="2563368" y="597408"/>
              <a:ext cx="2383790" cy="469900"/>
            </a:xfrm>
            <a:custGeom>
              <a:avLst/>
              <a:gdLst/>
              <a:ahLst/>
              <a:cxnLst/>
              <a:rect l="l" t="t" r="r" b="b"/>
              <a:pathLst>
                <a:path w="2383790" h="469900">
                  <a:moveTo>
                    <a:pt x="2148840" y="0"/>
                  </a:moveTo>
                  <a:lnTo>
                    <a:pt x="0" y="0"/>
                  </a:lnTo>
                  <a:lnTo>
                    <a:pt x="234696" y="234696"/>
                  </a:lnTo>
                  <a:lnTo>
                    <a:pt x="0" y="469392"/>
                  </a:lnTo>
                  <a:lnTo>
                    <a:pt x="2148840" y="469392"/>
                  </a:lnTo>
                  <a:lnTo>
                    <a:pt x="2383536" y="234696"/>
                  </a:lnTo>
                  <a:lnTo>
                    <a:pt x="2148840" y="0"/>
                  </a:lnTo>
                  <a:close/>
                </a:path>
              </a:pathLst>
            </a:custGeom>
            <a:solidFill>
              <a:srgbClr val="05692F"/>
            </a:solidFill>
          </p:spPr>
          <p:txBody>
            <a:bodyPr wrap="square" lIns="0" tIns="0" rIns="0" bIns="0" rtlCol="0"/>
            <a:lstStyle/>
            <a:p>
              <a:endParaRPr/>
            </a:p>
          </p:txBody>
        </p:sp>
        <p:sp>
          <p:nvSpPr>
            <p:cNvPr id="6" name="object 6"/>
            <p:cNvSpPr/>
            <p:nvPr/>
          </p:nvSpPr>
          <p:spPr>
            <a:xfrm>
              <a:off x="2563368" y="597408"/>
              <a:ext cx="2383790" cy="469900"/>
            </a:xfrm>
            <a:custGeom>
              <a:avLst/>
              <a:gdLst/>
              <a:ahLst/>
              <a:cxnLst/>
              <a:rect l="l" t="t" r="r" b="b"/>
              <a:pathLst>
                <a:path w="2383790" h="469900">
                  <a:moveTo>
                    <a:pt x="0" y="0"/>
                  </a:moveTo>
                  <a:lnTo>
                    <a:pt x="2148840" y="0"/>
                  </a:lnTo>
                  <a:lnTo>
                    <a:pt x="2383536" y="234696"/>
                  </a:lnTo>
                  <a:lnTo>
                    <a:pt x="2148840" y="469392"/>
                  </a:lnTo>
                  <a:lnTo>
                    <a:pt x="0" y="469392"/>
                  </a:lnTo>
                  <a:lnTo>
                    <a:pt x="234696" y="234696"/>
                  </a:lnTo>
                  <a:lnTo>
                    <a:pt x="0" y="0"/>
                  </a:lnTo>
                  <a:close/>
                </a:path>
              </a:pathLst>
            </a:custGeom>
            <a:ln w="12700">
              <a:solidFill>
                <a:srgbClr val="FFFFFF"/>
              </a:solidFill>
            </a:ln>
          </p:spPr>
          <p:txBody>
            <a:bodyPr wrap="square" lIns="0" tIns="0" rIns="0" bIns="0" rtlCol="0"/>
            <a:lstStyle/>
            <a:p>
              <a:endParaRPr/>
            </a:p>
          </p:txBody>
        </p:sp>
        <p:sp>
          <p:nvSpPr>
            <p:cNvPr id="7" name="object 7"/>
            <p:cNvSpPr/>
            <p:nvPr/>
          </p:nvSpPr>
          <p:spPr>
            <a:xfrm>
              <a:off x="4468367" y="597408"/>
              <a:ext cx="2386965" cy="469900"/>
            </a:xfrm>
            <a:custGeom>
              <a:avLst/>
              <a:gdLst/>
              <a:ahLst/>
              <a:cxnLst/>
              <a:rect l="l" t="t" r="r" b="b"/>
              <a:pathLst>
                <a:path w="2386965" h="469900">
                  <a:moveTo>
                    <a:pt x="2151888" y="0"/>
                  </a:moveTo>
                  <a:lnTo>
                    <a:pt x="0" y="0"/>
                  </a:lnTo>
                  <a:lnTo>
                    <a:pt x="234696" y="234696"/>
                  </a:lnTo>
                  <a:lnTo>
                    <a:pt x="0" y="469392"/>
                  </a:lnTo>
                  <a:lnTo>
                    <a:pt x="2151888" y="469392"/>
                  </a:lnTo>
                  <a:lnTo>
                    <a:pt x="2386584" y="234696"/>
                  </a:lnTo>
                  <a:lnTo>
                    <a:pt x="2151888" y="0"/>
                  </a:lnTo>
                  <a:close/>
                </a:path>
              </a:pathLst>
            </a:custGeom>
            <a:solidFill>
              <a:srgbClr val="D9D9D9"/>
            </a:solidFill>
          </p:spPr>
          <p:txBody>
            <a:bodyPr wrap="square" lIns="0" tIns="0" rIns="0" bIns="0" rtlCol="0"/>
            <a:lstStyle/>
            <a:p>
              <a:endParaRPr/>
            </a:p>
          </p:txBody>
        </p:sp>
        <p:sp>
          <p:nvSpPr>
            <p:cNvPr id="8" name="object 8"/>
            <p:cNvSpPr/>
            <p:nvPr/>
          </p:nvSpPr>
          <p:spPr>
            <a:xfrm>
              <a:off x="4468367" y="597408"/>
              <a:ext cx="2386965" cy="469900"/>
            </a:xfrm>
            <a:custGeom>
              <a:avLst/>
              <a:gdLst/>
              <a:ahLst/>
              <a:cxnLst/>
              <a:rect l="l" t="t" r="r" b="b"/>
              <a:pathLst>
                <a:path w="2386965" h="469900">
                  <a:moveTo>
                    <a:pt x="0" y="0"/>
                  </a:moveTo>
                  <a:lnTo>
                    <a:pt x="2151888" y="0"/>
                  </a:lnTo>
                  <a:lnTo>
                    <a:pt x="2386584" y="234696"/>
                  </a:lnTo>
                  <a:lnTo>
                    <a:pt x="2151888" y="469392"/>
                  </a:lnTo>
                  <a:lnTo>
                    <a:pt x="0" y="469392"/>
                  </a:lnTo>
                  <a:lnTo>
                    <a:pt x="234696" y="234696"/>
                  </a:lnTo>
                  <a:lnTo>
                    <a:pt x="0" y="0"/>
                  </a:lnTo>
                  <a:close/>
                </a:path>
              </a:pathLst>
            </a:custGeom>
            <a:ln w="12700">
              <a:solidFill>
                <a:srgbClr val="FFFFFF"/>
              </a:solidFill>
            </a:ln>
          </p:spPr>
          <p:txBody>
            <a:bodyPr wrap="square" lIns="0" tIns="0" rIns="0" bIns="0" rtlCol="0"/>
            <a:lstStyle/>
            <a:p>
              <a:endParaRPr/>
            </a:p>
          </p:txBody>
        </p:sp>
        <p:sp>
          <p:nvSpPr>
            <p:cNvPr id="9" name="object 9"/>
            <p:cNvSpPr/>
            <p:nvPr/>
          </p:nvSpPr>
          <p:spPr>
            <a:xfrm>
              <a:off x="6376416" y="597408"/>
              <a:ext cx="2383790" cy="469900"/>
            </a:xfrm>
            <a:custGeom>
              <a:avLst/>
              <a:gdLst/>
              <a:ahLst/>
              <a:cxnLst/>
              <a:rect l="l" t="t" r="r" b="b"/>
              <a:pathLst>
                <a:path w="2383790" h="469900">
                  <a:moveTo>
                    <a:pt x="2148840" y="0"/>
                  </a:moveTo>
                  <a:lnTo>
                    <a:pt x="0" y="0"/>
                  </a:lnTo>
                  <a:lnTo>
                    <a:pt x="234696" y="234696"/>
                  </a:lnTo>
                  <a:lnTo>
                    <a:pt x="0" y="469392"/>
                  </a:lnTo>
                  <a:lnTo>
                    <a:pt x="2148840" y="469392"/>
                  </a:lnTo>
                  <a:lnTo>
                    <a:pt x="2383536" y="234696"/>
                  </a:lnTo>
                  <a:lnTo>
                    <a:pt x="2148840" y="0"/>
                  </a:lnTo>
                  <a:close/>
                </a:path>
              </a:pathLst>
            </a:custGeom>
            <a:solidFill>
              <a:srgbClr val="D9D9D9"/>
            </a:solidFill>
          </p:spPr>
          <p:txBody>
            <a:bodyPr wrap="square" lIns="0" tIns="0" rIns="0" bIns="0" rtlCol="0"/>
            <a:lstStyle/>
            <a:p>
              <a:endParaRPr/>
            </a:p>
          </p:txBody>
        </p:sp>
        <p:sp>
          <p:nvSpPr>
            <p:cNvPr id="10" name="object 10"/>
            <p:cNvSpPr/>
            <p:nvPr/>
          </p:nvSpPr>
          <p:spPr>
            <a:xfrm>
              <a:off x="6376416" y="597408"/>
              <a:ext cx="2383790" cy="469900"/>
            </a:xfrm>
            <a:custGeom>
              <a:avLst/>
              <a:gdLst/>
              <a:ahLst/>
              <a:cxnLst/>
              <a:rect l="l" t="t" r="r" b="b"/>
              <a:pathLst>
                <a:path w="2383790" h="469900">
                  <a:moveTo>
                    <a:pt x="0" y="0"/>
                  </a:moveTo>
                  <a:lnTo>
                    <a:pt x="2148840" y="0"/>
                  </a:lnTo>
                  <a:lnTo>
                    <a:pt x="2383536" y="234696"/>
                  </a:lnTo>
                  <a:lnTo>
                    <a:pt x="2148840" y="469392"/>
                  </a:lnTo>
                  <a:lnTo>
                    <a:pt x="0" y="469392"/>
                  </a:lnTo>
                  <a:lnTo>
                    <a:pt x="234696" y="234696"/>
                  </a:lnTo>
                  <a:lnTo>
                    <a:pt x="0" y="0"/>
                  </a:lnTo>
                  <a:close/>
                </a:path>
              </a:pathLst>
            </a:custGeom>
            <a:ln w="12700">
              <a:solidFill>
                <a:srgbClr val="FFFFFF"/>
              </a:solidFill>
            </a:ln>
          </p:spPr>
          <p:txBody>
            <a:bodyPr wrap="square" lIns="0" tIns="0" rIns="0" bIns="0" rtlCol="0"/>
            <a:lstStyle/>
            <a:p>
              <a:endParaRPr/>
            </a:p>
          </p:txBody>
        </p:sp>
      </p:grpSp>
      <p:sp>
        <p:nvSpPr>
          <p:cNvPr id="11" name="object 11"/>
          <p:cNvSpPr txBox="1"/>
          <p:nvPr/>
        </p:nvSpPr>
        <p:spPr>
          <a:xfrm>
            <a:off x="571108" y="685831"/>
            <a:ext cx="7701915" cy="5097780"/>
          </a:xfrm>
          <a:prstGeom prst="rect">
            <a:avLst/>
          </a:prstGeom>
        </p:spPr>
        <p:txBody>
          <a:bodyPr vert="horz" wrap="square" lIns="0" tIns="13335" rIns="0" bIns="0" rtlCol="0">
            <a:spAutoFit/>
          </a:bodyPr>
          <a:lstStyle/>
          <a:p>
            <a:pPr marL="586740">
              <a:lnSpc>
                <a:spcPct val="100000"/>
              </a:lnSpc>
              <a:spcBef>
                <a:spcPts val="105"/>
              </a:spcBef>
              <a:tabLst>
                <a:tab pos="2679700" algn="l"/>
                <a:tab pos="4358005" algn="l"/>
                <a:tab pos="6414135" algn="l"/>
              </a:tabLst>
            </a:pPr>
            <a:r>
              <a:rPr sz="1600" spc="-5" dirty="0">
                <a:solidFill>
                  <a:srgbClr val="FFFFFF"/>
                </a:solidFill>
                <a:latin typeface="Barlow"/>
                <a:cs typeface="Barlow"/>
              </a:rPr>
              <a:t>L</a:t>
            </a:r>
            <a:r>
              <a:rPr sz="1600" spc="10" dirty="0">
                <a:solidFill>
                  <a:srgbClr val="FFFFFF"/>
                </a:solidFill>
                <a:latin typeface="Barlow"/>
                <a:cs typeface="Barlow"/>
              </a:rPr>
              <a:t>o</a:t>
            </a:r>
            <a:r>
              <a:rPr sz="1600" spc="-10" dirty="0">
                <a:solidFill>
                  <a:srgbClr val="FFFFFF"/>
                </a:solidFill>
                <a:latin typeface="Barlow"/>
                <a:cs typeface="Barlow"/>
              </a:rPr>
              <a:t>a</a:t>
            </a:r>
            <a:r>
              <a:rPr sz="1600" dirty="0">
                <a:solidFill>
                  <a:srgbClr val="FFFFFF"/>
                </a:solidFill>
                <a:latin typeface="Barlow"/>
                <a:cs typeface="Barlow"/>
              </a:rPr>
              <a:t>n</a:t>
            </a:r>
            <a:r>
              <a:rPr sz="1600" spc="-85" dirty="0">
                <a:solidFill>
                  <a:srgbClr val="FFFFFF"/>
                </a:solidFill>
                <a:latin typeface="Barlow"/>
                <a:cs typeface="Barlow"/>
              </a:rPr>
              <a:t> </a:t>
            </a:r>
            <a:r>
              <a:rPr sz="1600" spc="5" dirty="0">
                <a:solidFill>
                  <a:srgbClr val="FFFFFF"/>
                </a:solidFill>
                <a:latin typeface="Barlow"/>
                <a:cs typeface="Barlow"/>
              </a:rPr>
              <a:t>P</a:t>
            </a:r>
            <a:r>
              <a:rPr sz="1600" spc="10" dirty="0">
                <a:solidFill>
                  <a:srgbClr val="FFFFFF"/>
                </a:solidFill>
                <a:latin typeface="Barlow"/>
                <a:cs typeface="Barlow"/>
              </a:rPr>
              <a:t>r</a:t>
            </a:r>
            <a:r>
              <a:rPr sz="1600" spc="-15" dirty="0">
                <a:solidFill>
                  <a:srgbClr val="FFFFFF"/>
                </a:solidFill>
                <a:latin typeface="Barlow"/>
                <a:cs typeface="Barlow"/>
              </a:rPr>
              <a:t>o</a:t>
            </a:r>
            <a:r>
              <a:rPr sz="1600" spc="-25" dirty="0">
                <a:solidFill>
                  <a:srgbClr val="FFFFFF"/>
                </a:solidFill>
                <a:latin typeface="Barlow"/>
                <a:cs typeface="Barlow"/>
              </a:rPr>
              <a:t>g</a:t>
            </a:r>
            <a:r>
              <a:rPr sz="1600" spc="-10" dirty="0">
                <a:solidFill>
                  <a:srgbClr val="FFFFFF"/>
                </a:solidFill>
                <a:latin typeface="Barlow"/>
                <a:cs typeface="Barlow"/>
              </a:rPr>
              <a:t>ra</a:t>
            </a:r>
            <a:r>
              <a:rPr sz="1600" spc="-30" dirty="0">
                <a:solidFill>
                  <a:srgbClr val="FFFFFF"/>
                </a:solidFill>
                <a:latin typeface="Barlow"/>
                <a:cs typeface="Barlow"/>
              </a:rPr>
              <a:t>m</a:t>
            </a:r>
            <a:r>
              <a:rPr sz="1600" dirty="0">
                <a:solidFill>
                  <a:srgbClr val="FFFFFF"/>
                </a:solidFill>
                <a:latin typeface="Barlow"/>
                <a:cs typeface="Barlow"/>
              </a:rPr>
              <a:t>s	</a:t>
            </a:r>
            <a:r>
              <a:rPr sz="1600" spc="-5" dirty="0">
                <a:solidFill>
                  <a:srgbClr val="FFFFFF"/>
                </a:solidFill>
                <a:latin typeface="Barlow"/>
                <a:cs typeface="Barlow"/>
              </a:rPr>
              <a:t>L</a:t>
            </a:r>
            <a:r>
              <a:rPr sz="1600" spc="10" dirty="0">
                <a:solidFill>
                  <a:srgbClr val="FFFFFF"/>
                </a:solidFill>
                <a:latin typeface="Barlow"/>
                <a:cs typeface="Barlow"/>
              </a:rPr>
              <a:t>o</a:t>
            </a:r>
            <a:r>
              <a:rPr sz="1600" spc="-10" dirty="0">
                <a:solidFill>
                  <a:srgbClr val="FFFFFF"/>
                </a:solidFill>
                <a:latin typeface="Barlow"/>
                <a:cs typeface="Barlow"/>
              </a:rPr>
              <a:t>a</a:t>
            </a:r>
            <a:r>
              <a:rPr sz="1600" dirty="0">
                <a:solidFill>
                  <a:srgbClr val="FFFFFF"/>
                </a:solidFill>
                <a:latin typeface="Barlow"/>
                <a:cs typeface="Barlow"/>
              </a:rPr>
              <a:t>n</a:t>
            </a:r>
            <a:r>
              <a:rPr sz="1600" spc="-85" dirty="0">
                <a:solidFill>
                  <a:srgbClr val="FFFFFF"/>
                </a:solidFill>
                <a:latin typeface="Barlow"/>
                <a:cs typeface="Barlow"/>
              </a:rPr>
              <a:t> </a:t>
            </a:r>
            <a:r>
              <a:rPr sz="1600" spc="20" dirty="0">
                <a:solidFill>
                  <a:srgbClr val="FFFFFF"/>
                </a:solidFill>
                <a:latin typeface="Barlow"/>
                <a:cs typeface="Barlow"/>
              </a:rPr>
              <a:t>S</a:t>
            </a:r>
            <a:r>
              <a:rPr sz="1600" spc="-10" dirty="0">
                <a:solidFill>
                  <a:srgbClr val="FFFFFF"/>
                </a:solidFill>
                <a:latin typeface="Barlow"/>
                <a:cs typeface="Barlow"/>
              </a:rPr>
              <a:t>tat</a:t>
            </a:r>
            <a:r>
              <a:rPr sz="1600" spc="-25" dirty="0">
                <a:solidFill>
                  <a:srgbClr val="FFFFFF"/>
                </a:solidFill>
                <a:latin typeface="Barlow"/>
                <a:cs typeface="Barlow"/>
              </a:rPr>
              <a:t>u</a:t>
            </a:r>
            <a:r>
              <a:rPr sz="1600" dirty="0">
                <a:solidFill>
                  <a:srgbClr val="FFFFFF"/>
                </a:solidFill>
                <a:latin typeface="Barlow"/>
                <a:cs typeface="Barlow"/>
              </a:rPr>
              <a:t>s	R</a:t>
            </a:r>
            <a:r>
              <a:rPr sz="1600" spc="5" dirty="0">
                <a:solidFill>
                  <a:srgbClr val="FFFFFF"/>
                </a:solidFill>
                <a:latin typeface="Barlow"/>
                <a:cs typeface="Barlow"/>
              </a:rPr>
              <a:t>e</a:t>
            </a:r>
            <a:r>
              <a:rPr sz="1600" dirty="0">
                <a:solidFill>
                  <a:srgbClr val="FFFFFF"/>
                </a:solidFill>
                <a:latin typeface="Barlow"/>
                <a:cs typeface="Barlow"/>
              </a:rPr>
              <a:t>p</a:t>
            </a:r>
            <a:r>
              <a:rPr sz="1600" spc="-10" dirty="0">
                <a:solidFill>
                  <a:srgbClr val="FFFFFF"/>
                </a:solidFill>
                <a:latin typeface="Barlow"/>
                <a:cs typeface="Barlow"/>
              </a:rPr>
              <a:t>a</a:t>
            </a:r>
            <a:r>
              <a:rPr sz="1600" spc="-25" dirty="0">
                <a:solidFill>
                  <a:srgbClr val="FFFFFF"/>
                </a:solidFill>
                <a:latin typeface="Barlow"/>
                <a:cs typeface="Barlow"/>
              </a:rPr>
              <a:t>y</a:t>
            </a:r>
            <a:r>
              <a:rPr sz="1600" spc="-30" dirty="0">
                <a:solidFill>
                  <a:srgbClr val="FFFFFF"/>
                </a:solidFill>
                <a:latin typeface="Barlow"/>
                <a:cs typeface="Barlow"/>
              </a:rPr>
              <a:t>m</a:t>
            </a:r>
            <a:r>
              <a:rPr sz="1600" spc="-20" dirty="0">
                <a:solidFill>
                  <a:srgbClr val="FFFFFF"/>
                </a:solidFill>
                <a:latin typeface="Barlow"/>
                <a:cs typeface="Barlow"/>
              </a:rPr>
              <a:t>e</a:t>
            </a:r>
            <a:r>
              <a:rPr sz="1600" spc="-30" dirty="0">
                <a:solidFill>
                  <a:srgbClr val="FFFFFF"/>
                </a:solidFill>
                <a:latin typeface="Barlow"/>
                <a:cs typeface="Barlow"/>
              </a:rPr>
              <a:t>n</a:t>
            </a:r>
            <a:r>
              <a:rPr sz="1600" dirty="0">
                <a:solidFill>
                  <a:srgbClr val="FFFFFF"/>
                </a:solidFill>
                <a:latin typeface="Barlow"/>
                <a:cs typeface="Barlow"/>
              </a:rPr>
              <a:t>t</a:t>
            </a:r>
            <a:r>
              <a:rPr sz="1600" spc="-90" dirty="0">
                <a:solidFill>
                  <a:srgbClr val="FFFFFF"/>
                </a:solidFill>
                <a:latin typeface="Barlow"/>
                <a:cs typeface="Barlow"/>
              </a:rPr>
              <a:t> </a:t>
            </a:r>
            <a:r>
              <a:rPr sz="1600" spc="5" dirty="0">
                <a:solidFill>
                  <a:srgbClr val="FFFFFF"/>
                </a:solidFill>
                <a:latin typeface="Barlow"/>
                <a:cs typeface="Barlow"/>
              </a:rPr>
              <a:t>P</a:t>
            </a:r>
            <a:r>
              <a:rPr sz="1600" spc="10" dirty="0">
                <a:solidFill>
                  <a:srgbClr val="FFFFFF"/>
                </a:solidFill>
                <a:latin typeface="Barlow"/>
                <a:cs typeface="Barlow"/>
              </a:rPr>
              <a:t>l</a:t>
            </a:r>
            <a:r>
              <a:rPr sz="1600" spc="-10" dirty="0">
                <a:solidFill>
                  <a:srgbClr val="FFFFFF"/>
                </a:solidFill>
                <a:latin typeface="Barlow"/>
                <a:cs typeface="Barlow"/>
              </a:rPr>
              <a:t>a</a:t>
            </a:r>
            <a:r>
              <a:rPr sz="1600" spc="-5" dirty="0">
                <a:solidFill>
                  <a:srgbClr val="FFFFFF"/>
                </a:solidFill>
                <a:latin typeface="Barlow"/>
                <a:cs typeface="Barlow"/>
              </a:rPr>
              <a:t>n</a:t>
            </a:r>
            <a:r>
              <a:rPr sz="1600" dirty="0">
                <a:solidFill>
                  <a:srgbClr val="FFFFFF"/>
                </a:solidFill>
                <a:latin typeface="Barlow"/>
                <a:cs typeface="Barlow"/>
              </a:rPr>
              <a:t>s	</a:t>
            </a:r>
            <a:r>
              <a:rPr sz="1600" spc="-5" dirty="0">
                <a:solidFill>
                  <a:srgbClr val="FFFFFF"/>
                </a:solidFill>
                <a:latin typeface="Barlow"/>
                <a:cs typeface="Barlow"/>
              </a:rPr>
              <a:t>L</a:t>
            </a:r>
            <a:r>
              <a:rPr sz="1600" spc="10" dirty="0">
                <a:solidFill>
                  <a:srgbClr val="FFFFFF"/>
                </a:solidFill>
                <a:latin typeface="Barlow"/>
                <a:cs typeface="Barlow"/>
              </a:rPr>
              <a:t>o</a:t>
            </a:r>
            <a:r>
              <a:rPr sz="1600" spc="-10" dirty="0">
                <a:solidFill>
                  <a:srgbClr val="FFFFFF"/>
                </a:solidFill>
                <a:latin typeface="Barlow"/>
                <a:cs typeface="Barlow"/>
              </a:rPr>
              <a:t>a</a:t>
            </a:r>
            <a:r>
              <a:rPr sz="1600" dirty="0">
                <a:solidFill>
                  <a:srgbClr val="FFFFFF"/>
                </a:solidFill>
                <a:latin typeface="Barlow"/>
                <a:cs typeface="Barlow"/>
              </a:rPr>
              <a:t>n</a:t>
            </a:r>
            <a:r>
              <a:rPr sz="1600" spc="-85" dirty="0">
                <a:solidFill>
                  <a:srgbClr val="FFFFFF"/>
                </a:solidFill>
                <a:latin typeface="Barlow"/>
                <a:cs typeface="Barlow"/>
              </a:rPr>
              <a:t> </a:t>
            </a:r>
            <a:r>
              <a:rPr sz="1600" spc="20" dirty="0">
                <a:solidFill>
                  <a:srgbClr val="FFFFFF"/>
                </a:solidFill>
                <a:latin typeface="Barlow"/>
                <a:cs typeface="Barlow"/>
              </a:rPr>
              <a:t>S</a:t>
            </a:r>
            <a:r>
              <a:rPr sz="1600" spc="5" dirty="0">
                <a:solidFill>
                  <a:srgbClr val="FFFFFF"/>
                </a:solidFill>
                <a:latin typeface="Barlow"/>
                <a:cs typeface="Barlow"/>
              </a:rPr>
              <a:t>e</a:t>
            </a:r>
            <a:r>
              <a:rPr sz="1600" spc="-10" dirty="0">
                <a:solidFill>
                  <a:srgbClr val="FFFFFF"/>
                </a:solidFill>
                <a:latin typeface="Barlow"/>
                <a:cs typeface="Barlow"/>
              </a:rPr>
              <a:t>r</a:t>
            </a:r>
            <a:r>
              <a:rPr sz="1600" spc="-20" dirty="0">
                <a:solidFill>
                  <a:srgbClr val="FFFFFF"/>
                </a:solidFill>
                <a:latin typeface="Barlow"/>
                <a:cs typeface="Barlow"/>
              </a:rPr>
              <a:t>v</a:t>
            </a:r>
            <a:r>
              <a:rPr sz="1600" spc="-5" dirty="0">
                <a:solidFill>
                  <a:srgbClr val="FFFFFF"/>
                </a:solidFill>
                <a:latin typeface="Barlow"/>
                <a:cs typeface="Barlow"/>
              </a:rPr>
              <a:t>i</a:t>
            </a:r>
            <a:r>
              <a:rPr sz="1600" spc="-25" dirty="0">
                <a:solidFill>
                  <a:srgbClr val="FFFFFF"/>
                </a:solidFill>
                <a:latin typeface="Barlow"/>
                <a:cs typeface="Barlow"/>
              </a:rPr>
              <a:t>c</a:t>
            </a:r>
            <a:r>
              <a:rPr sz="1600" spc="-20" dirty="0">
                <a:solidFill>
                  <a:srgbClr val="FFFFFF"/>
                </a:solidFill>
                <a:latin typeface="Barlow"/>
                <a:cs typeface="Barlow"/>
              </a:rPr>
              <a:t>e</a:t>
            </a:r>
            <a:r>
              <a:rPr sz="1600" dirty="0">
                <a:solidFill>
                  <a:srgbClr val="FFFFFF"/>
                </a:solidFill>
                <a:latin typeface="Barlow"/>
                <a:cs typeface="Barlow"/>
              </a:rPr>
              <a:t>r</a:t>
            </a:r>
            <a:endParaRPr sz="1600" dirty="0">
              <a:latin typeface="Barlow"/>
              <a:cs typeface="Barlow"/>
            </a:endParaRPr>
          </a:p>
          <a:p>
            <a:pPr>
              <a:lnSpc>
                <a:spcPct val="100000"/>
              </a:lnSpc>
              <a:spcBef>
                <a:spcPts val="40"/>
              </a:spcBef>
            </a:pPr>
            <a:endParaRPr sz="1450" dirty="0">
              <a:latin typeface="Barlow"/>
              <a:cs typeface="Barlow"/>
            </a:endParaRPr>
          </a:p>
          <a:p>
            <a:pPr marL="356870" marR="54610" indent="-344805">
              <a:lnSpc>
                <a:spcPct val="100000"/>
              </a:lnSpc>
              <a:buFont typeface="Arial"/>
              <a:buChar char="•"/>
              <a:tabLst>
                <a:tab pos="356870" algn="l"/>
                <a:tab pos="357505" algn="l"/>
              </a:tabLst>
            </a:pPr>
            <a:r>
              <a:rPr sz="2000" b="1" dirty="0">
                <a:latin typeface="Barlow"/>
                <a:cs typeface="Barlow"/>
              </a:rPr>
              <a:t>In</a:t>
            </a:r>
            <a:r>
              <a:rPr sz="2000" b="1" spc="-35" dirty="0">
                <a:latin typeface="Barlow"/>
                <a:cs typeface="Barlow"/>
              </a:rPr>
              <a:t> </a:t>
            </a:r>
            <a:r>
              <a:rPr sz="2000" b="1" spc="-5" dirty="0">
                <a:latin typeface="Barlow"/>
                <a:cs typeface="Barlow"/>
              </a:rPr>
              <a:t>School</a:t>
            </a:r>
            <a:r>
              <a:rPr sz="2000" b="1" spc="-85" dirty="0">
                <a:latin typeface="Barlow"/>
                <a:cs typeface="Barlow"/>
              </a:rPr>
              <a:t> </a:t>
            </a:r>
            <a:r>
              <a:rPr sz="2000" b="1" spc="-15" dirty="0">
                <a:latin typeface="Barlow"/>
                <a:cs typeface="Barlow"/>
              </a:rPr>
              <a:t>Deferment</a:t>
            </a:r>
            <a:r>
              <a:rPr sz="2000" b="1" spc="-90" dirty="0">
                <a:latin typeface="Barlow"/>
                <a:cs typeface="Barlow"/>
              </a:rPr>
              <a:t> </a:t>
            </a:r>
            <a:r>
              <a:rPr sz="2000" spc="-5" dirty="0">
                <a:latin typeface="Barlow"/>
                <a:cs typeface="Barlow"/>
              </a:rPr>
              <a:t>–</a:t>
            </a:r>
            <a:r>
              <a:rPr sz="2000" spc="5" dirty="0">
                <a:latin typeface="Barlow"/>
                <a:cs typeface="Barlow"/>
              </a:rPr>
              <a:t> </a:t>
            </a:r>
            <a:r>
              <a:rPr sz="2000" spc="-5" dirty="0">
                <a:latin typeface="Barlow"/>
                <a:cs typeface="Barlow"/>
              </a:rPr>
              <a:t>While</a:t>
            </a:r>
            <a:r>
              <a:rPr sz="2000" spc="30" dirty="0">
                <a:latin typeface="Barlow"/>
                <a:cs typeface="Barlow"/>
              </a:rPr>
              <a:t> </a:t>
            </a:r>
            <a:r>
              <a:rPr sz="2000" spc="-15" dirty="0">
                <a:latin typeface="Barlow"/>
                <a:cs typeface="Barlow"/>
              </a:rPr>
              <a:t>you</a:t>
            </a:r>
            <a:r>
              <a:rPr sz="2000" spc="25" dirty="0">
                <a:latin typeface="Barlow"/>
                <a:cs typeface="Barlow"/>
              </a:rPr>
              <a:t> </a:t>
            </a:r>
            <a:r>
              <a:rPr sz="2000" spc="-15" dirty="0">
                <a:latin typeface="Barlow"/>
                <a:cs typeface="Barlow"/>
              </a:rPr>
              <a:t>are</a:t>
            </a:r>
            <a:r>
              <a:rPr sz="2000" spc="30" dirty="0">
                <a:latin typeface="Barlow"/>
                <a:cs typeface="Barlow"/>
              </a:rPr>
              <a:t> </a:t>
            </a:r>
            <a:r>
              <a:rPr sz="2000" spc="-10" dirty="0">
                <a:latin typeface="Barlow"/>
                <a:cs typeface="Barlow"/>
              </a:rPr>
              <a:t>in</a:t>
            </a:r>
            <a:r>
              <a:rPr sz="2000" spc="15" dirty="0">
                <a:latin typeface="Barlow"/>
                <a:cs typeface="Barlow"/>
              </a:rPr>
              <a:t> </a:t>
            </a:r>
            <a:r>
              <a:rPr sz="2000" spc="-10" dirty="0">
                <a:latin typeface="Barlow"/>
                <a:cs typeface="Barlow"/>
              </a:rPr>
              <a:t>school</a:t>
            </a:r>
            <a:r>
              <a:rPr sz="2000" spc="10" dirty="0">
                <a:latin typeface="Barlow"/>
                <a:cs typeface="Barlow"/>
              </a:rPr>
              <a:t> </a:t>
            </a:r>
            <a:r>
              <a:rPr sz="2000" spc="-10" dirty="0">
                <a:latin typeface="Barlow"/>
                <a:cs typeface="Barlow"/>
              </a:rPr>
              <a:t>at</a:t>
            </a:r>
            <a:r>
              <a:rPr sz="2000" spc="30" dirty="0">
                <a:latin typeface="Barlow"/>
                <a:cs typeface="Barlow"/>
              </a:rPr>
              <a:t> </a:t>
            </a:r>
            <a:r>
              <a:rPr sz="2000" spc="-10" dirty="0">
                <a:latin typeface="Barlow"/>
                <a:cs typeface="Barlow"/>
              </a:rPr>
              <a:t>least</a:t>
            </a:r>
            <a:r>
              <a:rPr sz="2000" spc="30" dirty="0">
                <a:latin typeface="Barlow"/>
                <a:cs typeface="Barlow"/>
              </a:rPr>
              <a:t> </a:t>
            </a:r>
            <a:r>
              <a:rPr sz="2000" spc="-10" dirty="0">
                <a:latin typeface="Barlow"/>
                <a:cs typeface="Barlow"/>
              </a:rPr>
              <a:t>half</a:t>
            </a:r>
            <a:r>
              <a:rPr sz="2000" spc="20" dirty="0">
                <a:latin typeface="Barlow"/>
                <a:cs typeface="Barlow"/>
              </a:rPr>
              <a:t> </a:t>
            </a:r>
            <a:r>
              <a:rPr sz="2000" spc="-10" dirty="0">
                <a:latin typeface="Barlow"/>
                <a:cs typeface="Barlow"/>
              </a:rPr>
              <a:t>time.</a:t>
            </a:r>
            <a:r>
              <a:rPr sz="2000" spc="35" dirty="0">
                <a:latin typeface="Barlow"/>
                <a:cs typeface="Barlow"/>
              </a:rPr>
              <a:t> </a:t>
            </a:r>
            <a:r>
              <a:rPr sz="2000" spc="-10" dirty="0">
                <a:latin typeface="Barlow"/>
                <a:cs typeface="Barlow"/>
              </a:rPr>
              <a:t>No </a:t>
            </a:r>
            <a:r>
              <a:rPr sz="2000" spc="-385" dirty="0">
                <a:latin typeface="Barlow"/>
                <a:cs typeface="Barlow"/>
              </a:rPr>
              <a:t> </a:t>
            </a:r>
            <a:r>
              <a:rPr sz="2000" spc="-10" dirty="0">
                <a:latin typeface="Barlow"/>
                <a:cs typeface="Barlow"/>
              </a:rPr>
              <a:t>payment</a:t>
            </a:r>
            <a:r>
              <a:rPr sz="2000" spc="20" dirty="0">
                <a:latin typeface="Barlow"/>
                <a:cs typeface="Barlow"/>
              </a:rPr>
              <a:t> </a:t>
            </a:r>
            <a:r>
              <a:rPr sz="2000" spc="-10" dirty="0">
                <a:latin typeface="Barlow"/>
                <a:cs typeface="Barlow"/>
              </a:rPr>
              <a:t>is</a:t>
            </a:r>
            <a:r>
              <a:rPr sz="2000" spc="10" dirty="0">
                <a:latin typeface="Barlow"/>
                <a:cs typeface="Barlow"/>
              </a:rPr>
              <a:t> </a:t>
            </a:r>
            <a:r>
              <a:rPr sz="2000" spc="-15" dirty="0">
                <a:latin typeface="Barlow"/>
                <a:cs typeface="Barlow"/>
              </a:rPr>
              <a:t>required.</a:t>
            </a:r>
            <a:endParaRPr sz="2000" dirty="0">
              <a:latin typeface="Barlow"/>
              <a:cs typeface="Barlow"/>
            </a:endParaRPr>
          </a:p>
          <a:p>
            <a:pPr>
              <a:lnSpc>
                <a:spcPct val="100000"/>
              </a:lnSpc>
              <a:spcBef>
                <a:spcPts val="20"/>
              </a:spcBef>
              <a:buFont typeface="Arial"/>
              <a:buChar char="•"/>
            </a:pPr>
            <a:endParaRPr sz="1750" dirty="0">
              <a:latin typeface="Barlow"/>
              <a:cs typeface="Barlow"/>
            </a:endParaRPr>
          </a:p>
          <a:p>
            <a:pPr marL="356870" marR="211454" indent="-344805">
              <a:lnSpc>
                <a:spcPct val="100000"/>
              </a:lnSpc>
              <a:buFont typeface="Arial"/>
              <a:buChar char="•"/>
              <a:tabLst>
                <a:tab pos="356870" algn="l"/>
                <a:tab pos="357505" algn="l"/>
              </a:tabLst>
            </a:pPr>
            <a:r>
              <a:rPr sz="2000" b="1" spc="-5" dirty="0">
                <a:latin typeface="Barlow"/>
                <a:cs typeface="Barlow"/>
              </a:rPr>
              <a:t>Grace</a:t>
            </a:r>
            <a:r>
              <a:rPr sz="2000" b="1" spc="-90" dirty="0">
                <a:latin typeface="Barlow"/>
                <a:cs typeface="Barlow"/>
              </a:rPr>
              <a:t> </a:t>
            </a:r>
            <a:r>
              <a:rPr sz="2000" b="1" spc="-10" dirty="0">
                <a:latin typeface="Barlow"/>
                <a:cs typeface="Barlow"/>
              </a:rPr>
              <a:t>Period</a:t>
            </a:r>
            <a:r>
              <a:rPr sz="2000" spc="-10" dirty="0">
                <a:latin typeface="Barlow"/>
                <a:cs typeface="Barlow"/>
              </a:rPr>
              <a:t>-The</a:t>
            </a:r>
            <a:r>
              <a:rPr sz="2000" spc="-65" dirty="0">
                <a:latin typeface="Barlow"/>
                <a:cs typeface="Barlow"/>
              </a:rPr>
              <a:t> </a:t>
            </a:r>
            <a:r>
              <a:rPr sz="2000" spc="-5" dirty="0">
                <a:latin typeface="Barlow"/>
                <a:cs typeface="Barlow"/>
              </a:rPr>
              <a:t>six</a:t>
            </a:r>
            <a:r>
              <a:rPr sz="2000" spc="25" dirty="0">
                <a:latin typeface="Barlow"/>
                <a:cs typeface="Barlow"/>
              </a:rPr>
              <a:t> </a:t>
            </a:r>
            <a:r>
              <a:rPr sz="2000" spc="-10" dirty="0">
                <a:latin typeface="Barlow"/>
                <a:cs typeface="Barlow"/>
              </a:rPr>
              <a:t>months</a:t>
            </a:r>
            <a:r>
              <a:rPr sz="2000" spc="15" dirty="0">
                <a:latin typeface="Barlow"/>
                <a:cs typeface="Barlow"/>
              </a:rPr>
              <a:t> </a:t>
            </a:r>
            <a:r>
              <a:rPr sz="2000" spc="-10" dirty="0">
                <a:latin typeface="Barlow"/>
                <a:cs typeface="Barlow"/>
              </a:rPr>
              <a:t>following</a:t>
            </a:r>
            <a:r>
              <a:rPr sz="2000" spc="30" dirty="0">
                <a:latin typeface="Barlow"/>
                <a:cs typeface="Barlow"/>
              </a:rPr>
              <a:t> </a:t>
            </a:r>
            <a:r>
              <a:rPr sz="2000" spc="-15" dirty="0">
                <a:latin typeface="Barlow"/>
                <a:cs typeface="Barlow"/>
              </a:rPr>
              <a:t>graduation,</a:t>
            </a:r>
            <a:r>
              <a:rPr sz="2000" spc="114" dirty="0">
                <a:latin typeface="Barlow"/>
                <a:cs typeface="Barlow"/>
              </a:rPr>
              <a:t> </a:t>
            </a:r>
            <a:r>
              <a:rPr sz="2000" spc="-10" dirty="0">
                <a:latin typeface="Barlow"/>
                <a:cs typeface="Barlow"/>
              </a:rPr>
              <a:t>leaving</a:t>
            </a:r>
            <a:r>
              <a:rPr sz="2000" spc="55" dirty="0">
                <a:latin typeface="Barlow"/>
                <a:cs typeface="Barlow"/>
              </a:rPr>
              <a:t> </a:t>
            </a:r>
            <a:r>
              <a:rPr sz="2000" spc="-10" dirty="0">
                <a:latin typeface="Barlow"/>
                <a:cs typeface="Barlow"/>
              </a:rPr>
              <a:t>school </a:t>
            </a:r>
            <a:r>
              <a:rPr sz="2000" spc="-385" dirty="0">
                <a:latin typeface="Barlow"/>
                <a:cs typeface="Barlow"/>
              </a:rPr>
              <a:t> </a:t>
            </a:r>
            <a:r>
              <a:rPr sz="2000" spc="-10" dirty="0">
                <a:latin typeface="Barlow"/>
                <a:cs typeface="Barlow"/>
              </a:rPr>
              <a:t>or</a:t>
            </a:r>
            <a:r>
              <a:rPr sz="2000" dirty="0">
                <a:latin typeface="Barlow"/>
                <a:cs typeface="Barlow"/>
              </a:rPr>
              <a:t> </a:t>
            </a:r>
            <a:r>
              <a:rPr sz="2000" spc="-10" dirty="0">
                <a:latin typeface="Barlow"/>
                <a:cs typeface="Barlow"/>
              </a:rPr>
              <a:t>dropping</a:t>
            </a:r>
            <a:r>
              <a:rPr sz="2000" spc="20" dirty="0">
                <a:latin typeface="Barlow"/>
                <a:cs typeface="Barlow"/>
              </a:rPr>
              <a:t> </a:t>
            </a:r>
            <a:r>
              <a:rPr sz="2000" spc="-15" dirty="0">
                <a:latin typeface="Barlow"/>
                <a:cs typeface="Barlow"/>
              </a:rPr>
              <a:t>below</a:t>
            </a:r>
            <a:r>
              <a:rPr sz="2000" spc="35" dirty="0">
                <a:latin typeface="Barlow"/>
                <a:cs typeface="Barlow"/>
              </a:rPr>
              <a:t> </a:t>
            </a:r>
            <a:r>
              <a:rPr sz="2000" spc="-5" dirty="0">
                <a:latin typeface="Barlow"/>
                <a:cs typeface="Barlow"/>
              </a:rPr>
              <a:t>half-time</a:t>
            </a:r>
            <a:r>
              <a:rPr sz="2000" spc="25" dirty="0">
                <a:latin typeface="Barlow"/>
                <a:cs typeface="Barlow"/>
              </a:rPr>
              <a:t> </a:t>
            </a:r>
            <a:r>
              <a:rPr sz="2000" spc="-10" dirty="0">
                <a:latin typeface="Barlow"/>
                <a:cs typeface="Barlow"/>
              </a:rPr>
              <a:t>status.</a:t>
            </a:r>
            <a:r>
              <a:rPr sz="2000" spc="30" dirty="0">
                <a:latin typeface="Barlow"/>
                <a:cs typeface="Barlow"/>
              </a:rPr>
              <a:t> </a:t>
            </a:r>
            <a:r>
              <a:rPr sz="2000" spc="-10" dirty="0">
                <a:latin typeface="Barlow"/>
                <a:cs typeface="Barlow"/>
              </a:rPr>
              <a:t>No</a:t>
            </a:r>
            <a:r>
              <a:rPr sz="2000" spc="5" dirty="0">
                <a:latin typeface="Barlow"/>
                <a:cs typeface="Barlow"/>
              </a:rPr>
              <a:t> </a:t>
            </a:r>
            <a:r>
              <a:rPr sz="2000" spc="-10" dirty="0">
                <a:latin typeface="Barlow"/>
                <a:cs typeface="Barlow"/>
              </a:rPr>
              <a:t>payment</a:t>
            </a:r>
            <a:r>
              <a:rPr sz="2000" spc="25" dirty="0">
                <a:latin typeface="Barlow"/>
                <a:cs typeface="Barlow"/>
              </a:rPr>
              <a:t> </a:t>
            </a:r>
            <a:r>
              <a:rPr sz="2000" spc="-10" dirty="0">
                <a:latin typeface="Barlow"/>
                <a:cs typeface="Barlow"/>
              </a:rPr>
              <a:t>is</a:t>
            </a:r>
            <a:r>
              <a:rPr sz="2000" spc="5" dirty="0">
                <a:latin typeface="Barlow"/>
                <a:cs typeface="Barlow"/>
              </a:rPr>
              <a:t> </a:t>
            </a:r>
            <a:r>
              <a:rPr sz="2000" spc="-15" dirty="0">
                <a:latin typeface="Barlow"/>
                <a:cs typeface="Barlow"/>
              </a:rPr>
              <a:t>required.</a:t>
            </a:r>
            <a:endParaRPr sz="2000" dirty="0">
              <a:latin typeface="Barlow"/>
              <a:cs typeface="Barlow"/>
            </a:endParaRPr>
          </a:p>
          <a:p>
            <a:pPr>
              <a:lnSpc>
                <a:spcPct val="100000"/>
              </a:lnSpc>
              <a:spcBef>
                <a:spcPts val="15"/>
              </a:spcBef>
              <a:buFont typeface="Arial"/>
              <a:buChar char="•"/>
            </a:pPr>
            <a:endParaRPr sz="1750" dirty="0">
              <a:latin typeface="Barlow"/>
              <a:cs typeface="Barlow"/>
            </a:endParaRPr>
          </a:p>
          <a:p>
            <a:pPr marL="356870" marR="811530" indent="-344805">
              <a:lnSpc>
                <a:spcPct val="100000"/>
              </a:lnSpc>
              <a:buFont typeface="Arial"/>
              <a:buChar char="•"/>
              <a:tabLst>
                <a:tab pos="356870" algn="l"/>
                <a:tab pos="357505" algn="l"/>
              </a:tabLst>
            </a:pPr>
            <a:r>
              <a:rPr sz="2000" b="1" spc="-15" dirty="0">
                <a:latin typeface="Barlow"/>
                <a:cs typeface="Barlow"/>
              </a:rPr>
              <a:t>Deferment</a:t>
            </a:r>
            <a:r>
              <a:rPr sz="2000" b="1" spc="-70" dirty="0">
                <a:latin typeface="Barlow"/>
                <a:cs typeface="Barlow"/>
              </a:rPr>
              <a:t> </a:t>
            </a:r>
            <a:r>
              <a:rPr sz="2000" b="1" dirty="0">
                <a:latin typeface="Barlow"/>
                <a:cs typeface="Barlow"/>
              </a:rPr>
              <a:t>or</a:t>
            </a:r>
            <a:r>
              <a:rPr sz="2000" b="1" spc="-40" dirty="0">
                <a:latin typeface="Barlow"/>
                <a:cs typeface="Barlow"/>
              </a:rPr>
              <a:t> </a:t>
            </a:r>
            <a:r>
              <a:rPr sz="2000" b="1" spc="-15" dirty="0">
                <a:latin typeface="Barlow"/>
                <a:cs typeface="Barlow"/>
              </a:rPr>
              <a:t>Forbearance</a:t>
            </a:r>
            <a:r>
              <a:rPr sz="2000" spc="-15" dirty="0">
                <a:latin typeface="Barlow"/>
                <a:cs typeface="Barlow"/>
              </a:rPr>
              <a:t>-</a:t>
            </a:r>
            <a:r>
              <a:rPr sz="2000" spc="-80" dirty="0">
                <a:latin typeface="Barlow"/>
                <a:cs typeface="Barlow"/>
              </a:rPr>
              <a:t> </a:t>
            </a:r>
            <a:r>
              <a:rPr sz="2000" spc="-15" dirty="0">
                <a:latin typeface="Barlow"/>
                <a:cs typeface="Barlow"/>
              </a:rPr>
              <a:t>Provides</a:t>
            </a:r>
            <a:r>
              <a:rPr sz="2000" spc="55" dirty="0">
                <a:latin typeface="Barlow"/>
                <a:cs typeface="Barlow"/>
              </a:rPr>
              <a:t> </a:t>
            </a:r>
            <a:r>
              <a:rPr sz="2000" spc="-15" dirty="0">
                <a:latin typeface="Barlow"/>
                <a:cs typeface="Barlow"/>
              </a:rPr>
              <a:t>temporary</a:t>
            </a:r>
            <a:r>
              <a:rPr sz="2000" spc="55" dirty="0">
                <a:latin typeface="Barlow"/>
                <a:cs typeface="Barlow"/>
              </a:rPr>
              <a:t> </a:t>
            </a:r>
            <a:r>
              <a:rPr sz="2000" spc="-10" dirty="0">
                <a:latin typeface="Barlow"/>
                <a:cs typeface="Barlow"/>
              </a:rPr>
              <a:t>relief</a:t>
            </a:r>
            <a:r>
              <a:rPr sz="2000" spc="45" dirty="0">
                <a:latin typeface="Barlow"/>
                <a:cs typeface="Barlow"/>
              </a:rPr>
              <a:t> </a:t>
            </a:r>
            <a:r>
              <a:rPr sz="2000" spc="-10" dirty="0">
                <a:latin typeface="Barlow"/>
                <a:cs typeface="Barlow"/>
              </a:rPr>
              <a:t>from </a:t>
            </a:r>
            <a:r>
              <a:rPr sz="2000" spc="-5" dirty="0">
                <a:latin typeface="Barlow"/>
                <a:cs typeface="Barlow"/>
              </a:rPr>
              <a:t> </a:t>
            </a:r>
            <a:r>
              <a:rPr sz="2000" spc="-10" dirty="0">
                <a:latin typeface="Barlow"/>
                <a:cs typeface="Barlow"/>
              </a:rPr>
              <a:t>payment</a:t>
            </a:r>
            <a:r>
              <a:rPr sz="2000" spc="25" dirty="0">
                <a:latin typeface="Barlow"/>
                <a:cs typeface="Barlow"/>
              </a:rPr>
              <a:t> </a:t>
            </a:r>
            <a:r>
              <a:rPr sz="2000" spc="-10" dirty="0">
                <a:latin typeface="Barlow"/>
                <a:cs typeface="Barlow"/>
              </a:rPr>
              <a:t>(up</a:t>
            </a:r>
            <a:r>
              <a:rPr sz="2000" spc="15" dirty="0">
                <a:latin typeface="Barlow"/>
                <a:cs typeface="Barlow"/>
              </a:rPr>
              <a:t> </a:t>
            </a:r>
            <a:r>
              <a:rPr sz="2000" spc="-10" dirty="0">
                <a:latin typeface="Barlow"/>
                <a:cs typeface="Barlow"/>
              </a:rPr>
              <a:t>to</a:t>
            </a:r>
            <a:r>
              <a:rPr sz="2000" dirty="0">
                <a:latin typeface="Barlow"/>
                <a:cs typeface="Barlow"/>
              </a:rPr>
              <a:t> </a:t>
            </a:r>
            <a:r>
              <a:rPr sz="2000" spc="-10" dirty="0">
                <a:latin typeface="Barlow"/>
                <a:cs typeface="Barlow"/>
              </a:rPr>
              <a:t>one</a:t>
            </a:r>
            <a:r>
              <a:rPr sz="2000" spc="5" dirty="0">
                <a:latin typeface="Barlow"/>
                <a:cs typeface="Barlow"/>
              </a:rPr>
              <a:t> </a:t>
            </a:r>
            <a:r>
              <a:rPr sz="2000" spc="-15" dirty="0">
                <a:latin typeface="Barlow"/>
                <a:cs typeface="Barlow"/>
              </a:rPr>
              <a:t>year</a:t>
            </a:r>
            <a:r>
              <a:rPr sz="2000" spc="50" dirty="0">
                <a:latin typeface="Barlow"/>
                <a:cs typeface="Barlow"/>
              </a:rPr>
              <a:t> </a:t>
            </a:r>
            <a:r>
              <a:rPr sz="2000" spc="-10" dirty="0">
                <a:latin typeface="Barlow"/>
                <a:cs typeface="Barlow"/>
              </a:rPr>
              <a:t>at</a:t>
            </a:r>
            <a:r>
              <a:rPr sz="2000" spc="5" dirty="0">
                <a:latin typeface="Barlow"/>
                <a:cs typeface="Barlow"/>
              </a:rPr>
              <a:t> </a:t>
            </a:r>
            <a:r>
              <a:rPr sz="2000" spc="-5" dirty="0">
                <a:latin typeface="Barlow"/>
                <a:cs typeface="Barlow"/>
              </a:rPr>
              <a:t>a</a:t>
            </a:r>
            <a:r>
              <a:rPr sz="2000" spc="20" dirty="0">
                <a:latin typeface="Barlow"/>
                <a:cs typeface="Barlow"/>
              </a:rPr>
              <a:t> </a:t>
            </a:r>
            <a:r>
              <a:rPr sz="2000" spc="-10" dirty="0">
                <a:latin typeface="Barlow"/>
                <a:cs typeface="Barlow"/>
              </a:rPr>
              <a:t>time).</a:t>
            </a:r>
            <a:r>
              <a:rPr sz="2000" spc="10" dirty="0">
                <a:latin typeface="Barlow"/>
                <a:cs typeface="Barlow"/>
              </a:rPr>
              <a:t> </a:t>
            </a:r>
            <a:r>
              <a:rPr sz="2000" spc="-10" dirty="0">
                <a:latin typeface="Barlow"/>
                <a:cs typeface="Barlow"/>
              </a:rPr>
              <a:t>Generally,</a:t>
            </a:r>
            <a:r>
              <a:rPr sz="2000" spc="60" dirty="0">
                <a:latin typeface="Barlow"/>
                <a:cs typeface="Barlow"/>
              </a:rPr>
              <a:t> </a:t>
            </a:r>
            <a:r>
              <a:rPr sz="2000" spc="-5" dirty="0">
                <a:latin typeface="Barlow"/>
                <a:cs typeface="Barlow"/>
              </a:rPr>
              <a:t>no</a:t>
            </a:r>
            <a:r>
              <a:rPr sz="2000" dirty="0">
                <a:latin typeface="Barlow"/>
                <a:cs typeface="Barlow"/>
              </a:rPr>
              <a:t> </a:t>
            </a:r>
            <a:r>
              <a:rPr sz="2000" spc="-10" dirty="0">
                <a:latin typeface="Barlow"/>
                <a:cs typeface="Barlow"/>
              </a:rPr>
              <a:t>payment</a:t>
            </a:r>
            <a:r>
              <a:rPr sz="2000" spc="30" dirty="0">
                <a:latin typeface="Barlow"/>
                <a:cs typeface="Barlow"/>
              </a:rPr>
              <a:t> </a:t>
            </a:r>
            <a:r>
              <a:rPr sz="2000" spc="-10" dirty="0">
                <a:latin typeface="Barlow"/>
                <a:cs typeface="Barlow"/>
              </a:rPr>
              <a:t>is </a:t>
            </a:r>
            <a:r>
              <a:rPr sz="2000" spc="-385" dirty="0">
                <a:latin typeface="Barlow"/>
                <a:cs typeface="Barlow"/>
              </a:rPr>
              <a:t> </a:t>
            </a:r>
            <a:r>
              <a:rPr sz="2000" spc="-15" dirty="0">
                <a:latin typeface="Barlow"/>
                <a:cs typeface="Barlow"/>
              </a:rPr>
              <a:t>required.</a:t>
            </a:r>
            <a:endParaRPr sz="2000" dirty="0">
              <a:latin typeface="Barlow"/>
              <a:cs typeface="Barlow"/>
            </a:endParaRPr>
          </a:p>
          <a:p>
            <a:pPr>
              <a:lnSpc>
                <a:spcPct val="100000"/>
              </a:lnSpc>
              <a:spcBef>
                <a:spcPts val="20"/>
              </a:spcBef>
              <a:buFont typeface="Arial"/>
              <a:buChar char="•"/>
            </a:pPr>
            <a:endParaRPr sz="1750" dirty="0">
              <a:latin typeface="Barlow"/>
              <a:cs typeface="Barlow"/>
            </a:endParaRPr>
          </a:p>
          <a:p>
            <a:pPr marL="356870" marR="353695" indent="-344805">
              <a:lnSpc>
                <a:spcPct val="100000"/>
              </a:lnSpc>
              <a:buFont typeface="Arial"/>
              <a:buChar char="•"/>
              <a:tabLst>
                <a:tab pos="356870" algn="l"/>
                <a:tab pos="357505" algn="l"/>
              </a:tabLst>
            </a:pPr>
            <a:r>
              <a:rPr sz="2000" b="1" spc="-15" dirty="0">
                <a:latin typeface="Barlow"/>
                <a:cs typeface="Barlow"/>
              </a:rPr>
              <a:t>Repayment</a:t>
            </a:r>
            <a:r>
              <a:rPr sz="2000" spc="-15" dirty="0">
                <a:latin typeface="Barlow"/>
                <a:cs typeface="Barlow"/>
              </a:rPr>
              <a:t>-</a:t>
            </a:r>
            <a:r>
              <a:rPr sz="2000" spc="-85" dirty="0">
                <a:latin typeface="Barlow"/>
                <a:cs typeface="Barlow"/>
              </a:rPr>
              <a:t> </a:t>
            </a:r>
            <a:r>
              <a:rPr sz="2000" spc="-10" dirty="0">
                <a:latin typeface="Barlow"/>
                <a:cs typeface="Barlow"/>
              </a:rPr>
              <a:t>You</a:t>
            </a:r>
            <a:r>
              <a:rPr sz="2000" spc="20" dirty="0">
                <a:latin typeface="Barlow"/>
                <a:cs typeface="Barlow"/>
              </a:rPr>
              <a:t> </a:t>
            </a:r>
            <a:r>
              <a:rPr sz="2000" spc="-15" dirty="0">
                <a:latin typeface="Barlow"/>
                <a:cs typeface="Barlow"/>
              </a:rPr>
              <a:t>are</a:t>
            </a:r>
            <a:r>
              <a:rPr sz="2000" spc="25" dirty="0">
                <a:latin typeface="Barlow"/>
                <a:cs typeface="Barlow"/>
              </a:rPr>
              <a:t> </a:t>
            </a:r>
            <a:r>
              <a:rPr sz="2000" spc="-10" dirty="0">
                <a:latin typeface="Barlow"/>
                <a:cs typeface="Barlow"/>
              </a:rPr>
              <a:t>enrolled</a:t>
            </a:r>
            <a:r>
              <a:rPr sz="2000" spc="50" dirty="0">
                <a:latin typeface="Barlow"/>
                <a:cs typeface="Barlow"/>
              </a:rPr>
              <a:t> </a:t>
            </a:r>
            <a:r>
              <a:rPr sz="2000" spc="-10" dirty="0">
                <a:latin typeface="Barlow"/>
                <a:cs typeface="Barlow"/>
              </a:rPr>
              <a:t>in </a:t>
            </a:r>
            <a:r>
              <a:rPr sz="2000" spc="-5" dirty="0">
                <a:latin typeface="Barlow"/>
                <a:cs typeface="Barlow"/>
              </a:rPr>
              <a:t>a</a:t>
            </a:r>
            <a:r>
              <a:rPr sz="2000" spc="20" dirty="0">
                <a:latin typeface="Barlow"/>
                <a:cs typeface="Barlow"/>
              </a:rPr>
              <a:t> </a:t>
            </a:r>
            <a:r>
              <a:rPr sz="2000" spc="-10" dirty="0">
                <a:latin typeface="Barlow"/>
                <a:cs typeface="Barlow"/>
              </a:rPr>
              <a:t>repayment</a:t>
            </a:r>
            <a:r>
              <a:rPr sz="2000" spc="30" dirty="0">
                <a:latin typeface="Barlow"/>
                <a:cs typeface="Barlow"/>
              </a:rPr>
              <a:t> </a:t>
            </a:r>
            <a:r>
              <a:rPr sz="2000" spc="-10" dirty="0">
                <a:latin typeface="Barlow"/>
                <a:cs typeface="Barlow"/>
              </a:rPr>
              <a:t>plan</a:t>
            </a:r>
            <a:r>
              <a:rPr sz="2000" spc="10" dirty="0">
                <a:latin typeface="Barlow"/>
                <a:cs typeface="Barlow"/>
              </a:rPr>
              <a:t> </a:t>
            </a:r>
            <a:r>
              <a:rPr sz="2000" spc="-10" dirty="0">
                <a:latin typeface="Barlow"/>
                <a:cs typeface="Barlow"/>
              </a:rPr>
              <a:t>and</a:t>
            </a:r>
            <a:r>
              <a:rPr sz="2000" spc="20" dirty="0">
                <a:latin typeface="Barlow"/>
                <a:cs typeface="Barlow"/>
              </a:rPr>
              <a:t> </a:t>
            </a:r>
            <a:r>
              <a:rPr sz="2000" spc="-5" dirty="0">
                <a:latin typeface="Barlow"/>
                <a:cs typeface="Barlow"/>
              </a:rPr>
              <a:t>a </a:t>
            </a:r>
            <a:r>
              <a:rPr sz="2000" spc="-10" dirty="0">
                <a:latin typeface="Barlow"/>
                <a:cs typeface="Barlow"/>
              </a:rPr>
              <a:t>payment </a:t>
            </a:r>
            <a:r>
              <a:rPr sz="2000" spc="-385" dirty="0">
                <a:latin typeface="Barlow"/>
                <a:cs typeface="Barlow"/>
              </a:rPr>
              <a:t> </a:t>
            </a:r>
            <a:r>
              <a:rPr sz="2000" u="sng" dirty="0">
                <a:uFill>
                  <a:solidFill>
                    <a:srgbClr val="000000"/>
                  </a:solidFill>
                </a:uFill>
                <a:latin typeface="Barlow"/>
                <a:cs typeface="Barlow"/>
              </a:rPr>
              <a:t>may</a:t>
            </a:r>
            <a:r>
              <a:rPr sz="2000" spc="-75" dirty="0">
                <a:latin typeface="Barlow"/>
                <a:cs typeface="Barlow"/>
              </a:rPr>
              <a:t> </a:t>
            </a:r>
            <a:r>
              <a:rPr sz="2000" spc="-10" dirty="0">
                <a:latin typeface="Barlow"/>
                <a:cs typeface="Barlow"/>
              </a:rPr>
              <a:t>be</a:t>
            </a:r>
            <a:r>
              <a:rPr sz="2000" dirty="0">
                <a:latin typeface="Barlow"/>
                <a:cs typeface="Barlow"/>
              </a:rPr>
              <a:t> </a:t>
            </a:r>
            <a:r>
              <a:rPr sz="2000" spc="-15" dirty="0">
                <a:latin typeface="Barlow"/>
                <a:cs typeface="Barlow"/>
              </a:rPr>
              <a:t>required.</a:t>
            </a:r>
            <a:endParaRPr sz="2000" dirty="0">
              <a:latin typeface="Barlow"/>
              <a:cs typeface="Barlow"/>
            </a:endParaRPr>
          </a:p>
          <a:p>
            <a:pPr>
              <a:lnSpc>
                <a:spcPct val="100000"/>
              </a:lnSpc>
              <a:spcBef>
                <a:spcPts val="15"/>
              </a:spcBef>
              <a:buFont typeface="Arial"/>
              <a:buChar char="•"/>
            </a:pPr>
            <a:endParaRPr sz="1750" dirty="0">
              <a:latin typeface="Barlow"/>
              <a:cs typeface="Barlow"/>
            </a:endParaRPr>
          </a:p>
          <a:p>
            <a:pPr marL="356870" marR="5080" indent="-344805">
              <a:lnSpc>
                <a:spcPct val="100000"/>
              </a:lnSpc>
              <a:spcBef>
                <a:spcPts val="5"/>
              </a:spcBef>
              <a:buFont typeface="Arial"/>
              <a:buChar char="•"/>
              <a:tabLst>
                <a:tab pos="356870" algn="l"/>
                <a:tab pos="357505" algn="l"/>
              </a:tabLst>
            </a:pPr>
            <a:r>
              <a:rPr sz="2000" b="1" spc="-10" dirty="0">
                <a:latin typeface="Barlow"/>
                <a:cs typeface="Barlow"/>
              </a:rPr>
              <a:t>Default</a:t>
            </a:r>
            <a:r>
              <a:rPr sz="2000" spc="-10" dirty="0">
                <a:latin typeface="Barlow"/>
                <a:cs typeface="Barlow"/>
              </a:rPr>
              <a:t>-</a:t>
            </a:r>
            <a:r>
              <a:rPr sz="2000" spc="-65" dirty="0">
                <a:latin typeface="Barlow"/>
                <a:cs typeface="Barlow"/>
              </a:rPr>
              <a:t> </a:t>
            </a:r>
            <a:r>
              <a:rPr sz="2000" spc="-10" dirty="0">
                <a:latin typeface="Barlow"/>
                <a:cs typeface="Barlow"/>
              </a:rPr>
              <a:t>You</a:t>
            </a:r>
            <a:r>
              <a:rPr sz="2000" spc="20" dirty="0">
                <a:latin typeface="Barlow"/>
                <a:cs typeface="Barlow"/>
              </a:rPr>
              <a:t> </a:t>
            </a:r>
            <a:r>
              <a:rPr sz="2000" spc="-10" dirty="0">
                <a:latin typeface="Barlow"/>
                <a:cs typeface="Barlow"/>
              </a:rPr>
              <a:t>have</a:t>
            </a:r>
            <a:r>
              <a:rPr sz="2000" spc="25" dirty="0">
                <a:latin typeface="Barlow"/>
                <a:cs typeface="Barlow"/>
              </a:rPr>
              <a:t> </a:t>
            </a:r>
            <a:r>
              <a:rPr sz="2000" spc="-15" dirty="0">
                <a:latin typeface="Barlow"/>
                <a:cs typeface="Barlow"/>
              </a:rPr>
              <a:t>been</a:t>
            </a:r>
            <a:r>
              <a:rPr sz="2000" spc="5" dirty="0">
                <a:latin typeface="Barlow"/>
                <a:cs typeface="Barlow"/>
              </a:rPr>
              <a:t> </a:t>
            </a:r>
            <a:r>
              <a:rPr sz="2000" spc="-10" dirty="0">
                <a:latin typeface="Barlow"/>
                <a:cs typeface="Barlow"/>
              </a:rPr>
              <a:t>delinquent</a:t>
            </a:r>
            <a:r>
              <a:rPr sz="2000" spc="50" dirty="0">
                <a:latin typeface="Barlow"/>
                <a:cs typeface="Barlow"/>
              </a:rPr>
              <a:t> </a:t>
            </a:r>
            <a:r>
              <a:rPr sz="2000" spc="-10" dirty="0">
                <a:latin typeface="Barlow"/>
                <a:cs typeface="Barlow"/>
              </a:rPr>
              <a:t>or</a:t>
            </a:r>
            <a:r>
              <a:rPr sz="2000" dirty="0">
                <a:latin typeface="Barlow"/>
                <a:cs typeface="Barlow"/>
              </a:rPr>
              <a:t> </a:t>
            </a:r>
            <a:r>
              <a:rPr sz="2000" spc="-10" dirty="0">
                <a:latin typeface="Barlow"/>
                <a:cs typeface="Barlow"/>
              </a:rPr>
              <a:t>have</a:t>
            </a:r>
            <a:r>
              <a:rPr sz="2000" spc="20" dirty="0">
                <a:latin typeface="Barlow"/>
                <a:cs typeface="Barlow"/>
              </a:rPr>
              <a:t> </a:t>
            </a:r>
            <a:r>
              <a:rPr sz="2000" spc="-10" dirty="0">
                <a:latin typeface="Barlow"/>
                <a:cs typeface="Barlow"/>
              </a:rPr>
              <a:t>failed</a:t>
            </a:r>
            <a:r>
              <a:rPr sz="2000" spc="20" dirty="0">
                <a:latin typeface="Barlow"/>
                <a:cs typeface="Barlow"/>
              </a:rPr>
              <a:t> </a:t>
            </a:r>
            <a:r>
              <a:rPr sz="2000" spc="-10" dirty="0">
                <a:latin typeface="Barlow"/>
                <a:cs typeface="Barlow"/>
              </a:rPr>
              <a:t>to</a:t>
            </a:r>
            <a:r>
              <a:rPr sz="2000" spc="25" dirty="0">
                <a:latin typeface="Barlow"/>
                <a:cs typeface="Barlow"/>
              </a:rPr>
              <a:t> </a:t>
            </a:r>
            <a:r>
              <a:rPr sz="2000" spc="-5" dirty="0">
                <a:latin typeface="Barlow"/>
                <a:cs typeface="Barlow"/>
              </a:rPr>
              <a:t>make </a:t>
            </a:r>
            <a:r>
              <a:rPr sz="2000" spc="-10" dirty="0">
                <a:latin typeface="Barlow"/>
                <a:cs typeface="Barlow"/>
              </a:rPr>
              <a:t>payments </a:t>
            </a:r>
            <a:r>
              <a:rPr sz="2000" spc="-385" dirty="0">
                <a:latin typeface="Barlow"/>
                <a:cs typeface="Barlow"/>
              </a:rPr>
              <a:t> </a:t>
            </a:r>
            <a:r>
              <a:rPr sz="2000" spc="-5" dirty="0">
                <a:latin typeface="Barlow"/>
                <a:cs typeface="Barlow"/>
              </a:rPr>
              <a:t>for</a:t>
            </a:r>
            <a:r>
              <a:rPr sz="2000" dirty="0">
                <a:latin typeface="Barlow"/>
                <a:cs typeface="Barlow"/>
              </a:rPr>
              <a:t> </a:t>
            </a:r>
            <a:r>
              <a:rPr sz="2000" spc="-10" dirty="0">
                <a:latin typeface="Barlow"/>
                <a:cs typeface="Barlow"/>
              </a:rPr>
              <a:t>at</a:t>
            </a:r>
            <a:r>
              <a:rPr sz="2000" dirty="0">
                <a:latin typeface="Barlow"/>
                <a:cs typeface="Barlow"/>
              </a:rPr>
              <a:t> </a:t>
            </a:r>
            <a:r>
              <a:rPr sz="2000" spc="-10" dirty="0">
                <a:latin typeface="Barlow"/>
                <a:cs typeface="Barlow"/>
              </a:rPr>
              <a:t>least</a:t>
            </a:r>
            <a:r>
              <a:rPr sz="2000" spc="55" dirty="0">
                <a:latin typeface="Barlow"/>
                <a:cs typeface="Barlow"/>
              </a:rPr>
              <a:t> </a:t>
            </a:r>
            <a:r>
              <a:rPr sz="2000" spc="-15" dirty="0">
                <a:latin typeface="Barlow"/>
                <a:cs typeface="Barlow"/>
              </a:rPr>
              <a:t>270</a:t>
            </a:r>
            <a:r>
              <a:rPr sz="2000" spc="30" dirty="0">
                <a:latin typeface="Barlow"/>
                <a:cs typeface="Barlow"/>
              </a:rPr>
              <a:t> </a:t>
            </a:r>
            <a:r>
              <a:rPr sz="2000" spc="-15" dirty="0">
                <a:latin typeface="Barlow"/>
                <a:cs typeface="Barlow"/>
              </a:rPr>
              <a:t>days</a:t>
            </a:r>
            <a:r>
              <a:rPr sz="2000" spc="30" dirty="0">
                <a:latin typeface="Barlow"/>
                <a:cs typeface="Barlow"/>
              </a:rPr>
              <a:t> </a:t>
            </a:r>
            <a:r>
              <a:rPr sz="2000" spc="-10" dirty="0">
                <a:latin typeface="Barlow"/>
                <a:cs typeface="Barlow"/>
              </a:rPr>
              <a:t>and</a:t>
            </a:r>
            <a:r>
              <a:rPr sz="2000" spc="5" dirty="0">
                <a:latin typeface="Barlow"/>
                <a:cs typeface="Barlow"/>
              </a:rPr>
              <a:t> </a:t>
            </a:r>
            <a:r>
              <a:rPr sz="2000" spc="-15" dirty="0">
                <a:latin typeface="Barlow"/>
                <a:cs typeface="Barlow"/>
              </a:rPr>
              <a:t>your</a:t>
            </a:r>
            <a:r>
              <a:rPr sz="2000" spc="50" dirty="0">
                <a:latin typeface="Barlow"/>
                <a:cs typeface="Barlow"/>
              </a:rPr>
              <a:t> </a:t>
            </a:r>
            <a:r>
              <a:rPr sz="2000" spc="-10" dirty="0">
                <a:latin typeface="Barlow"/>
                <a:cs typeface="Barlow"/>
              </a:rPr>
              <a:t>loans</a:t>
            </a:r>
            <a:r>
              <a:rPr sz="2000" spc="35" dirty="0">
                <a:latin typeface="Barlow"/>
                <a:cs typeface="Barlow"/>
              </a:rPr>
              <a:t> </a:t>
            </a:r>
            <a:r>
              <a:rPr sz="2000" spc="-15" dirty="0">
                <a:latin typeface="Barlow"/>
                <a:cs typeface="Barlow"/>
              </a:rPr>
              <a:t>are</a:t>
            </a:r>
            <a:r>
              <a:rPr sz="2000" spc="25" dirty="0">
                <a:latin typeface="Barlow"/>
                <a:cs typeface="Barlow"/>
              </a:rPr>
              <a:t> </a:t>
            </a:r>
            <a:r>
              <a:rPr sz="2000" spc="-10" dirty="0">
                <a:latin typeface="Barlow"/>
                <a:cs typeface="Barlow"/>
              </a:rPr>
              <a:t>now</a:t>
            </a:r>
            <a:r>
              <a:rPr sz="2000" spc="-15" dirty="0">
                <a:latin typeface="Barlow"/>
                <a:cs typeface="Barlow"/>
              </a:rPr>
              <a:t> payable</a:t>
            </a:r>
            <a:r>
              <a:rPr sz="2000" spc="75" dirty="0">
                <a:latin typeface="Barlow"/>
                <a:cs typeface="Barlow"/>
              </a:rPr>
              <a:t> </a:t>
            </a:r>
            <a:r>
              <a:rPr sz="2000" spc="-10" dirty="0">
                <a:latin typeface="Barlow"/>
                <a:cs typeface="Barlow"/>
              </a:rPr>
              <a:t>in full.</a:t>
            </a:r>
            <a:endParaRPr sz="2000" dirty="0">
              <a:latin typeface="Barlow"/>
              <a:cs typeface="Barlow"/>
            </a:endParaRPr>
          </a:p>
        </p:txBody>
      </p:sp>
      <p:sp>
        <p:nvSpPr>
          <p:cNvPr id="12" name="object 12"/>
          <p:cNvSpPr txBox="1"/>
          <p:nvPr/>
        </p:nvSpPr>
        <p:spPr>
          <a:xfrm>
            <a:off x="8474964" y="6408266"/>
            <a:ext cx="238760" cy="193675"/>
          </a:xfrm>
          <a:prstGeom prst="rect">
            <a:avLst/>
          </a:prstGeom>
        </p:spPr>
        <p:txBody>
          <a:bodyPr vert="horz" wrap="square" lIns="0" tIns="12700" rIns="0" bIns="0" rtlCol="0">
            <a:spAutoFit/>
          </a:bodyPr>
          <a:lstStyle/>
          <a:p>
            <a:pPr marL="65405">
              <a:lnSpc>
                <a:spcPct val="100000"/>
              </a:lnSpc>
              <a:spcBef>
                <a:spcPts val="100"/>
              </a:spcBef>
            </a:pPr>
            <a:fld id="{81D60167-4931-47E6-BA6A-407CBD079E47}" type="slidenum">
              <a:rPr sz="1100" dirty="0">
                <a:solidFill>
                  <a:srgbClr val="414042"/>
                </a:solidFill>
                <a:latin typeface="Barlow"/>
                <a:cs typeface="Barlow"/>
              </a:rPr>
              <a:t>26</a:t>
            </a:fld>
            <a:endParaRPr sz="1100">
              <a:latin typeface="Barlow"/>
              <a:cs typeface="Barlow"/>
            </a:endParaRPr>
          </a:p>
        </p:txBody>
      </p:sp>
      <p:sp>
        <p:nvSpPr>
          <p:cNvPr id="13" name="Slide Number Placeholder 12">
            <a:extLst>
              <a:ext uri="{FF2B5EF4-FFF2-40B4-BE49-F238E27FC236}">
                <a16:creationId xmlns:a16="http://schemas.microsoft.com/office/drawing/2014/main" id="{F93CEE90-1304-4F84-8D5C-7C627244486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7B734B-BE99-4B13-8B3B-73BDADC290B3}" type="slidenum">
              <a:rPr kumimoji="0" lang="en-US" sz="1100" b="1" i="0" u="none" strike="noStrike" kern="1200" cap="none" spc="0" normalizeH="0" baseline="0" noProof="0" smtClean="0">
                <a:ln>
                  <a:noFill/>
                </a:ln>
                <a:solidFill>
                  <a:srgbClr val="414042"/>
                </a:solidFill>
                <a:effectLst/>
                <a:uLnTx/>
                <a:uFillTx/>
                <a:latin typeface="Barlow"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100" b="1" i="0" u="none" strike="noStrike" kern="1200" cap="none" spc="0" normalizeH="0" baseline="0" noProof="0">
              <a:ln>
                <a:noFill/>
              </a:ln>
              <a:solidFill>
                <a:srgbClr val="414042"/>
              </a:solidFill>
              <a:effectLst/>
              <a:uLnTx/>
              <a:uFillTx/>
              <a:latin typeface="Barlow" panose="00000500000000000000" pitchFamily="2" charset="0"/>
              <a:ea typeface="+mn-ea"/>
              <a:cs typeface="+mn-c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84631" y="1402078"/>
            <a:ext cx="3469004" cy="774700"/>
          </a:xfrm>
          <a:custGeom>
            <a:avLst/>
            <a:gdLst/>
            <a:ahLst/>
            <a:cxnLst/>
            <a:rect l="l" t="t" r="r" b="b"/>
            <a:pathLst>
              <a:path w="3469004" h="774700">
                <a:moveTo>
                  <a:pt x="3391204" y="0"/>
                </a:moveTo>
                <a:lnTo>
                  <a:pt x="77419" y="0"/>
                </a:lnTo>
                <a:lnTo>
                  <a:pt x="47282" y="6083"/>
                </a:lnTo>
                <a:lnTo>
                  <a:pt x="22674" y="22674"/>
                </a:lnTo>
                <a:lnTo>
                  <a:pt x="6083" y="47282"/>
                </a:lnTo>
                <a:lnTo>
                  <a:pt x="0" y="77419"/>
                </a:lnTo>
                <a:lnTo>
                  <a:pt x="0" y="696772"/>
                </a:lnTo>
                <a:lnTo>
                  <a:pt x="6083" y="726909"/>
                </a:lnTo>
                <a:lnTo>
                  <a:pt x="22674" y="751517"/>
                </a:lnTo>
                <a:lnTo>
                  <a:pt x="47282" y="768108"/>
                </a:lnTo>
                <a:lnTo>
                  <a:pt x="77419" y="774192"/>
                </a:lnTo>
                <a:lnTo>
                  <a:pt x="3391204" y="774192"/>
                </a:lnTo>
                <a:lnTo>
                  <a:pt x="3421341" y="768108"/>
                </a:lnTo>
                <a:lnTo>
                  <a:pt x="3445949" y="751517"/>
                </a:lnTo>
                <a:lnTo>
                  <a:pt x="3462540" y="726909"/>
                </a:lnTo>
                <a:lnTo>
                  <a:pt x="3468624" y="696772"/>
                </a:lnTo>
                <a:lnTo>
                  <a:pt x="3468624" y="77419"/>
                </a:lnTo>
                <a:lnTo>
                  <a:pt x="3462540" y="47282"/>
                </a:lnTo>
                <a:lnTo>
                  <a:pt x="3445949" y="22674"/>
                </a:lnTo>
                <a:lnTo>
                  <a:pt x="3421341" y="6083"/>
                </a:lnTo>
                <a:lnTo>
                  <a:pt x="3391204" y="0"/>
                </a:lnTo>
                <a:close/>
              </a:path>
            </a:pathLst>
          </a:custGeom>
          <a:solidFill>
            <a:srgbClr val="BCD6ED"/>
          </a:solidFill>
        </p:spPr>
        <p:txBody>
          <a:bodyPr wrap="square" lIns="0" tIns="0" rIns="0" bIns="0" rtlCol="0"/>
          <a:lstStyle/>
          <a:p>
            <a:endParaRPr/>
          </a:p>
        </p:txBody>
      </p:sp>
      <p:sp>
        <p:nvSpPr>
          <p:cNvPr id="3" name="object 3"/>
          <p:cNvSpPr txBox="1"/>
          <p:nvPr/>
        </p:nvSpPr>
        <p:spPr>
          <a:xfrm>
            <a:off x="603608" y="1422129"/>
            <a:ext cx="3230880" cy="709930"/>
          </a:xfrm>
          <a:prstGeom prst="rect">
            <a:avLst/>
          </a:prstGeom>
        </p:spPr>
        <p:txBody>
          <a:bodyPr vert="horz" wrap="square" lIns="0" tIns="41275" rIns="0" bIns="0" rtlCol="0">
            <a:spAutoFit/>
          </a:bodyPr>
          <a:lstStyle/>
          <a:p>
            <a:pPr marL="12700" marR="5080" indent="112395" algn="just">
              <a:lnSpc>
                <a:spcPts val="1730"/>
              </a:lnSpc>
              <a:spcBef>
                <a:spcPts val="325"/>
              </a:spcBef>
            </a:pPr>
            <a:r>
              <a:rPr sz="1600" b="1" spc="20">
                <a:latin typeface="Barlow"/>
                <a:cs typeface="Barlow"/>
              </a:rPr>
              <a:t>Th</a:t>
            </a:r>
            <a:r>
              <a:rPr sz="1600" b="1">
                <a:latin typeface="Barlow"/>
                <a:cs typeface="Barlow"/>
              </a:rPr>
              <a:t>e</a:t>
            </a:r>
            <a:r>
              <a:rPr sz="1600" b="1" spc="-100">
                <a:latin typeface="Barlow"/>
                <a:cs typeface="Barlow"/>
              </a:rPr>
              <a:t> </a:t>
            </a:r>
            <a:r>
              <a:rPr sz="1600" b="1" spc="20">
                <a:latin typeface="Barlow"/>
                <a:cs typeface="Barlow"/>
              </a:rPr>
              <a:t>S</a:t>
            </a:r>
            <a:r>
              <a:rPr sz="1600" b="1" spc="-10">
                <a:latin typeface="Barlow"/>
                <a:cs typeface="Barlow"/>
              </a:rPr>
              <a:t>ta</a:t>
            </a:r>
            <a:r>
              <a:rPr sz="1600" b="1" spc="-5">
                <a:latin typeface="Barlow"/>
                <a:cs typeface="Barlow"/>
              </a:rPr>
              <a:t>n</a:t>
            </a:r>
            <a:r>
              <a:rPr sz="1600" b="1" spc="-40">
                <a:latin typeface="Barlow"/>
                <a:cs typeface="Barlow"/>
              </a:rPr>
              <a:t>d</a:t>
            </a:r>
            <a:r>
              <a:rPr sz="1600" b="1" spc="-10">
                <a:latin typeface="Barlow"/>
                <a:cs typeface="Barlow"/>
              </a:rPr>
              <a:t>ar</a:t>
            </a:r>
            <a:r>
              <a:rPr sz="1600" b="1">
                <a:latin typeface="Barlow"/>
                <a:cs typeface="Barlow"/>
              </a:rPr>
              <a:t>d</a:t>
            </a:r>
            <a:r>
              <a:rPr sz="1600" b="1" spc="-95">
                <a:latin typeface="Barlow"/>
                <a:cs typeface="Barlow"/>
              </a:rPr>
              <a:t> </a:t>
            </a:r>
            <a:r>
              <a:rPr sz="1600" b="1" spc="5">
                <a:latin typeface="Barlow"/>
                <a:cs typeface="Barlow"/>
              </a:rPr>
              <a:t>P</a:t>
            </a:r>
            <a:r>
              <a:rPr sz="1600" b="1" spc="10">
                <a:latin typeface="Barlow"/>
                <a:cs typeface="Barlow"/>
              </a:rPr>
              <a:t>l</a:t>
            </a:r>
            <a:r>
              <a:rPr sz="1600" b="1" spc="-10">
                <a:latin typeface="Barlow"/>
                <a:cs typeface="Barlow"/>
              </a:rPr>
              <a:t>a</a:t>
            </a:r>
            <a:r>
              <a:rPr sz="1600" b="1" spc="-30">
                <a:latin typeface="Barlow"/>
                <a:cs typeface="Barlow"/>
              </a:rPr>
              <a:t>n</a:t>
            </a:r>
            <a:r>
              <a:rPr sz="1600" b="1" spc="-5">
                <a:latin typeface="Barlow"/>
                <a:cs typeface="Barlow"/>
              </a:rPr>
              <a:t>s</a:t>
            </a:r>
            <a:r>
              <a:rPr sz="1600" b="1">
                <a:latin typeface="Barlow"/>
                <a:cs typeface="Barlow"/>
              </a:rPr>
              <a:t>:</a:t>
            </a:r>
            <a:r>
              <a:rPr sz="1600" b="1" spc="-75">
                <a:latin typeface="Barlow"/>
                <a:cs typeface="Barlow"/>
              </a:rPr>
              <a:t> </a:t>
            </a:r>
            <a:r>
              <a:rPr sz="1600" spc="5">
                <a:latin typeface="Barlow"/>
                <a:cs typeface="Barlow"/>
              </a:rPr>
              <a:t>P</a:t>
            </a:r>
            <a:r>
              <a:rPr sz="1600" spc="-10">
                <a:latin typeface="Barlow"/>
                <a:cs typeface="Barlow"/>
              </a:rPr>
              <a:t>a</a:t>
            </a:r>
            <a:r>
              <a:rPr sz="1600">
                <a:latin typeface="Barlow"/>
                <a:cs typeface="Barlow"/>
              </a:rPr>
              <a:t>y</a:t>
            </a:r>
            <a:r>
              <a:rPr sz="1600" spc="-5">
                <a:latin typeface="Barlow"/>
                <a:cs typeface="Barlow"/>
              </a:rPr>
              <a:t>m</a:t>
            </a:r>
            <a:r>
              <a:rPr sz="1600" spc="5">
                <a:latin typeface="Barlow"/>
                <a:cs typeface="Barlow"/>
              </a:rPr>
              <a:t>e</a:t>
            </a:r>
            <a:r>
              <a:rPr sz="1600" spc="-5">
                <a:latin typeface="Barlow"/>
                <a:cs typeface="Barlow"/>
              </a:rPr>
              <a:t>n</a:t>
            </a:r>
            <a:r>
              <a:rPr sz="1600" spc="-10">
                <a:latin typeface="Barlow"/>
                <a:cs typeface="Barlow"/>
              </a:rPr>
              <a:t>t</a:t>
            </a:r>
            <a:r>
              <a:rPr sz="1600">
                <a:latin typeface="Barlow"/>
                <a:cs typeface="Barlow"/>
              </a:rPr>
              <a:t>s</a:t>
            </a:r>
            <a:r>
              <a:rPr sz="1600" spc="-40">
                <a:latin typeface="Barlow"/>
                <a:cs typeface="Barlow"/>
              </a:rPr>
              <a:t> </a:t>
            </a:r>
            <a:r>
              <a:rPr sz="1600" spc="-10">
                <a:latin typeface="Barlow"/>
                <a:cs typeface="Barlow"/>
              </a:rPr>
              <a:t>are  </a:t>
            </a:r>
            <a:r>
              <a:rPr sz="1600">
                <a:latin typeface="Barlow"/>
                <a:cs typeface="Barlow"/>
              </a:rPr>
              <a:t>based </a:t>
            </a:r>
            <a:r>
              <a:rPr sz="1600" spc="5">
                <a:latin typeface="Barlow"/>
                <a:cs typeface="Barlow"/>
              </a:rPr>
              <a:t>on </a:t>
            </a:r>
            <a:r>
              <a:rPr sz="1600" spc="-5">
                <a:latin typeface="Barlow"/>
                <a:cs typeface="Barlow"/>
              </a:rPr>
              <a:t>size </a:t>
            </a:r>
            <a:r>
              <a:rPr sz="1600" spc="5">
                <a:latin typeface="Barlow"/>
                <a:cs typeface="Barlow"/>
              </a:rPr>
              <a:t>of </a:t>
            </a:r>
            <a:r>
              <a:rPr sz="1600">
                <a:latin typeface="Barlow"/>
                <a:cs typeface="Barlow"/>
              </a:rPr>
              <a:t>loan, </a:t>
            </a:r>
            <a:r>
              <a:rPr sz="1600" spc="-5">
                <a:latin typeface="Barlow"/>
                <a:cs typeface="Barlow"/>
              </a:rPr>
              <a:t>interest </a:t>
            </a:r>
            <a:r>
              <a:rPr sz="1600" spc="-10">
                <a:latin typeface="Barlow"/>
                <a:cs typeface="Barlow"/>
              </a:rPr>
              <a:t>rate </a:t>
            </a:r>
            <a:r>
              <a:rPr sz="1600" spc="-5">
                <a:latin typeface="Barlow"/>
                <a:cs typeface="Barlow"/>
              </a:rPr>
              <a:t> and </a:t>
            </a:r>
            <a:r>
              <a:rPr sz="1600">
                <a:latin typeface="Barlow"/>
                <a:cs typeface="Barlow"/>
              </a:rPr>
              <a:t>pre-determined</a:t>
            </a:r>
            <a:r>
              <a:rPr sz="1600" spc="-55">
                <a:latin typeface="Barlow"/>
                <a:cs typeface="Barlow"/>
              </a:rPr>
              <a:t> </a:t>
            </a:r>
            <a:r>
              <a:rPr sz="1600">
                <a:latin typeface="Barlow"/>
                <a:cs typeface="Barlow"/>
              </a:rPr>
              <a:t>payback</a:t>
            </a:r>
            <a:r>
              <a:rPr sz="1600" spc="-50">
                <a:latin typeface="Barlow"/>
                <a:cs typeface="Barlow"/>
              </a:rPr>
              <a:t> </a:t>
            </a:r>
            <a:r>
              <a:rPr sz="1600">
                <a:latin typeface="Barlow"/>
                <a:cs typeface="Barlow"/>
              </a:rPr>
              <a:t>period.</a:t>
            </a:r>
          </a:p>
        </p:txBody>
      </p:sp>
      <p:grpSp>
        <p:nvGrpSpPr>
          <p:cNvPr id="4" name="object 4"/>
          <p:cNvGrpSpPr/>
          <p:nvPr/>
        </p:nvGrpSpPr>
        <p:grpSpPr>
          <a:xfrm>
            <a:off x="825753" y="2169922"/>
            <a:ext cx="2628265" cy="979169"/>
            <a:chOff x="825753" y="2169922"/>
            <a:chExt cx="2628265" cy="979169"/>
          </a:xfrm>
        </p:grpSpPr>
        <p:sp>
          <p:nvSpPr>
            <p:cNvPr id="5" name="object 5"/>
            <p:cNvSpPr/>
            <p:nvPr/>
          </p:nvSpPr>
          <p:spPr>
            <a:xfrm>
              <a:off x="832103" y="2176272"/>
              <a:ext cx="312420" cy="580390"/>
            </a:xfrm>
            <a:custGeom>
              <a:avLst/>
              <a:gdLst/>
              <a:ahLst/>
              <a:cxnLst/>
              <a:rect l="l" t="t" r="r" b="b"/>
              <a:pathLst>
                <a:path w="312419" h="580389">
                  <a:moveTo>
                    <a:pt x="0" y="0"/>
                  </a:moveTo>
                  <a:lnTo>
                    <a:pt x="0" y="579793"/>
                  </a:lnTo>
                  <a:lnTo>
                    <a:pt x="311848" y="579793"/>
                  </a:lnTo>
                </a:path>
              </a:pathLst>
            </a:custGeom>
            <a:ln w="12700">
              <a:solidFill>
                <a:srgbClr val="34589C"/>
              </a:solidFill>
            </a:ln>
          </p:spPr>
          <p:txBody>
            <a:bodyPr wrap="square" lIns="0" tIns="0" rIns="0" bIns="0" rtlCol="0"/>
            <a:lstStyle/>
            <a:p>
              <a:endParaRPr/>
            </a:p>
          </p:txBody>
        </p:sp>
        <p:sp>
          <p:nvSpPr>
            <p:cNvPr id="6" name="object 6"/>
            <p:cNvSpPr/>
            <p:nvPr/>
          </p:nvSpPr>
          <p:spPr>
            <a:xfrm>
              <a:off x="1142999" y="2368296"/>
              <a:ext cx="2304415" cy="774700"/>
            </a:xfrm>
            <a:custGeom>
              <a:avLst/>
              <a:gdLst/>
              <a:ahLst/>
              <a:cxnLst/>
              <a:rect l="l" t="t" r="r" b="b"/>
              <a:pathLst>
                <a:path w="2304415" h="774700">
                  <a:moveTo>
                    <a:pt x="0" y="77419"/>
                  </a:moveTo>
                  <a:lnTo>
                    <a:pt x="6083" y="47282"/>
                  </a:lnTo>
                  <a:lnTo>
                    <a:pt x="22674" y="22674"/>
                  </a:lnTo>
                  <a:lnTo>
                    <a:pt x="47282" y="6083"/>
                  </a:lnTo>
                  <a:lnTo>
                    <a:pt x="77419" y="0"/>
                  </a:lnTo>
                  <a:lnTo>
                    <a:pt x="2226868" y="0"/>
                  </a:lnTo>
                  <a:lnTo>
                    <a:pt x="2257005" y="6083"/>
                  </a:lnTo>
                  <a:lnTo>
                    <a:pt x="2281613" y="22674"/>
                  </a:lnTo>
                  <a:lnTo>
                    <a:pt x="2298204" y="47282"/>
                  </a:lnTo>
                  <a:lnTo>
                    <a:pt x="2304288" y="77419"/>
                  </a:lnTo>
                  <a:lnTo>
                    <a:pt x="2304288" y="696772"/>
                  </a:lnTo>
                  <a:lnTo>
                    <a:pt x="2298204" y="726909"/>
                  </a:lnTo>
                  <a:lnTo>
                    <a:pt x="2281613" y="751517"/>
                  </a:lnTo>
                  <a:lnTo>
                    <a:pt x="2257005" y="768108"/>
                  </a:lnTo>
                  <a:lnTo>
                    <a:pt x="2226868" y="774192"/>
                  </a:lnTo>
                  <a:lnTo>
                    <a:pt x="77419" y="774192"/>
                  </a:lnTo>
                  <a:lnTo>
                    <a:pt x="47282" y="768108"/>
                  </a:lnTo>
                  <a:lnTo>
                    <a:pt x="22674" y="751517"/>
                  </a:lnTo>
                  <a:lnTo>
                    <a:pt x="6083" y="726909"/>
                  </a:lnTo>
                  <a:lnTo>
                    <a:pt x="0" y="696772"/>
                  </a:lnTo>
                  <a:lnTo>
                    <a:pt x="0" y="77419"/>
                  </a:lnTo>
                  <a:close/>
                </a:path>
              </a:pathLst>
            </a:custGeom>
            <a:ln w="12700">
              <a:solidFill>
                <a:srgbClr val="4471C4"/>
              </a:solidFill>
            </a:ln>
          </p:spPr>
          <p:txBody>
            <a:bodyPr wrap="square" lIns="0" tIns="0" rIns="0" bIns="0" rtlCol="0"/>
            <a:lstStyle/>
            <a:p>
              <a:endParaRPr/>
            </a:p>
          </p:txBody>
        </p:sp>
      </p:grpSp>
      <p:sp>
        <p:nvSpPr>
          <p:cNvPr id="7" name="object 7"/>
          <p:cNvSpPr txBox="1"/>
          <p:nvPr/>
        </p:nvSpPr>
        <p:spPr>
          <a:xfrm>
            <a:off x="1586486" y="2349503"/>
            <a:ext cx="1411605" cy="715010"/>
          </a:xfrm>
          <a:prstGeom prst="rect">
            <a:avLst/>
          </a:prstGeom>
        </p:spPr>
        <p:txBody>
          <a:bodyPr vert="horz" wrap="square" lIns="0" tIns="12700" rIns="0" bIns="0" rtlCol="0">
            <a:spAutoFit/>
          </a:bodyPr>
          <a:lstStyle/>
          <a:p>
            <a:pPr marL="12700" marR="5080" indent="243840">
              <a:lnSpc>
                <a:spcPct val="125600"/>
              </a:lnSpc>
              <a:spcBef>
                <a:spcPts val="100"/>
              </a:spcBef>
            </a:pPr>
            <a:r>
              <a:rPr sz="1800" spc="-10">
                <a:latin typeface="Barlow"/>
                <a:cs typeface="Barlow"/>
              </a:rPr>
              <a:t>Standard </a:t>
            </a:r>
            <a:r>
              <a:rPr sz="1800" spc="-5">
                <a:latin typeface="Barlow"/>
                <a:cs typeface="Barlow"/>
              </a:rPr>
              <a:t> </a:t>
            </a:r>
            <a:r>
              <a:rPr sz="1800">
                <a:latin typeface="Barlow"/>
                <a:cs typeface="Barlow"/>
              </a:rPr>
              <a:t>(10</a:t>
            </a:r>
            <a:r>
              <a:rPr sz="1800" spc="-45">
                <a:latin typeface="Barlow"/>
                <a:cs typeface="Barlow"/>
              </a:rPr>
              <a:t> </a:t>
            </a:r>
            <a:r>
              <a:rPr sz="1800" spc="5">
                <a:latin typeface="Barlow"/>
                <a:cs typeface="Barlow"/>
              </a:rPr>
              <a:t>-30</a:t>
            </a:r>
            <a:r>
              <a:rPr sz="1800" spc="-45">
                <a:latin typeface="Barlow"/>
                <a:cs typeface="Barlow"/>
              </a:rPr>
              <a:t> </a:t>
            </a:r>
            <a:r>
              <a:rPr sz="1800" spc="-5">
                <a:latin typeface="Barlow"/>
                <a:cs typeface="Barlow"/>
              </a:rPr>
              <a:t>years)*</a:t>
            </a:r>
            <a:endParaRPr sz="1800">
              <a:latin typeface="Barlow"/>
              <a:cs typeface="Barlow"/>
            </a:endParaRPr>
          </a:p>
        </p:txBody>
      </p:sp>
      <p:grpSp>
        <p:nvGrpSpPr>
          <p:cNvPr id="8" name="object 8"/>
          <p:cNvGrpSpPr/>
          <p:nvPr/>
        </p:nvGrpSpPr>
        <p:grpSpPr>
          <a:xfrm>
            <a:off x="825753" y="2169922"/>
            <a:ext cx="2661920" cy="1945639"/>
            <a:chOff x="825753" y="2169922"/>
            <a:chExt cx="2661920" cy="1945639"/>
          </a:xfrm>
        </p:grpSpPr>
        <p:sp>
          <p:nvSpPr>
            <p:cNvPr id="9" name="object 9"/>
            <p:cNvSpPr/>
            <p:nvPr/>
          </p:nvSpPr>
          <p:spPr>
            <a:xfrm>
              <a:off x="832103" y="2176272"/>
              <a:ext cx="347345" cy="1546225"/>
            </a:xfrm>
            <a:custGeom>
              <a:avLst/>
              <a:gdLst/>
              <a:ahLst/>
              <a:cxnLst/>
              <a:rect l="l" t="t" r="r" b="b"/>
              <a:pathLst>
                <a:path w="347344" h="1546225">
                  <a:moveTo>
                    <a:pt x="0" y="0"/>
                  </a:moveTo>
                  <a:lnTo>
                    <a:pt x="0" y="1546098"/>
                  </a:lnTo>
                  <a:lnTo>
                    <a:pt x="347040" y="1546098"/>
                  </a:lnTo>
                </a:path>
              </a:pathLst>
            </a:custGeom>
            <a:ln w="12700">
              <a:solidFill>
                <a:srgbClr val="34589C"/>
              </a:solidFill>
            </a:ln>
          </p:spPr>
          <p:txBody>
            <a:bodyPr wrap="square" lIns="0" tIns="0" rIns="0" bIns="0" rtlCol="0"/>
            <a:lstStyle/>
            <a:p>
              <a:endParaRPr/>
            </a:p>
          </p:txBody>
        </p:sp>
        <p:sp>
          <p:nvSpPr>
            <p:cNvPr id="10" name="object 10"/>
            <p:cNvSpPr/>
            <p:nvPr/>
          </p:nvSpPr>
          <p:spPr>
            <a:xfrm>
              <a:off x="1179575" y="3334513"/>
              <a:ext cx="2301240" cy="774700"/>
            </a:xfrm>
            <a:custGeom>
              <a:avLst/>
              <a:gdLst/>
              <a:ahLst/>
              <a:cxnLst/>
              <a:rect l="l" t="t" r="r" b="b"/>
              <a:pathLst>
                <a:path w="2301240" h="774700">
                  <a:moveTo>
                    <a:pt x="0" y="77419"/>
                  </a:moveTo>
                  <a:lnTo>
                    <a:pt x="6083" y="47282"/>
                  </a:lnTo>
                  <a:lnTo>
                    <a:pt x="22674" y="22674"/>
                  </a:lnTo>
                  <a:lnTo>
                    <a:pt x="47282" y="6083"/>
                  </a:lnTo>
                  <a:lnTo>
                    <a:pt x="77419" y="0"/>
                  </a:lnTo>
                  <a:lnTo>
                    <a:pt x="2223820" y="0"/>
                  </a:lnTo>
                  <a:lnTo>
                    <a:pt x="2253957" y="6083"/>
                  </a:lnTo>
                  <a:lnTo>
                    <a:pt x="2278565" y="22674"/>
                  </a:lnTo>
                  <a:lnTo>
                    <a:pt x="2295156" y="47282"/>
                  </a:lnTo>
                  <a:lnTo>
                    <a:pt x="2301240" y="77419"/>
                  </a:lnTo>
                  <a:lnTo>
                    <a:pt x="2301240" y="696772"/>
                  </a:lnTo>
                  <a:lnTo>
                    <a:pt x="2295156" y="726909"/>
                  </a:lnTo>
                  <a:lnTo>
                    <a:pt x="2278565" y="751517"/>
                  </a:lnTo>
                  <a:lnTo>
                    <a:pt x="2253957" y="768108"/>
                  </a:lnTo>
                  <a:lnTo>
                    <a:pt x="2223820" y="774192"/>
                  </a:lnTo>
                  <a:lnTo>
                    <a:pt x="77419" y="774192"/>
                  </a:lnTo>
                  <a:lnTo>
                    <a:pt x="47282" y="768108"/>
                  </a:lnTo>
                  <a:lnTo>
                    <a:pt x="22674" y="751517"/>
                  </a:lnTo>
                  <a:lnTo>
                    <a:pt x="6083" y="726909"/>
                  </a:lnTo>
                  <a:lnTo>
                    <a:pt x="0" y="696772"/>
                  </a:lnTo>
                  <a:lnTo>
                    <a:pt x="0" y="77419"/>
                  </a:lnTo>
                  <a:close/>
                </a:path>
              </a:pathLst>
            </a:custGeom>
            <a:ln w="12700">
              <a:solidFill>
                <a:srgbClr val="4471C4"/>
              </a:solidFill>
            </a:ln>
          </p:spPr>
          <p:txBody>
            <a:bodyPr wrap="square" lIns="0" tIns="0" rIns="0" bIns="0" rtlCol="0"/>
            <a:lstStyle/>
            <a:p>
              <a:endParaRPr/>
            </a:p>
          </p:txBody>
        </p:sp>
      </p:grpSp>
      <p:sp>
        <p:nvSpPr>
          <p:cNvPr id="11" name="object 11"/>
          <p:cNvSpPr txBox="1"/>
          <p:nvPr/>
        </p:nvSpPr>
        <p:spPr>
          <a:xfrm>
            <a:off x="1621680" y="3315817"/>
            <a:ext cx="1411605" cy="715010"/>
          </a:xfrm>
          <a:prstGeom prst="rect">
            <a:avLst/>
          </a:prstGeom>
        </p:spPr>
        <p:txBody>
          <a:bodyPr vert="horz" wrap="square" lIns="0" tIns="12700" rIns="0" bIns="0" rtlCol="0">
            <a:spAutoFit/>
          </a:bodyPr>
          <a:lstStyle/>
          <a:p>
            <a:pPr marL="12700" marR="5080" indent="179705">
              <a:lnSpc>
                <a:spcPct val="125600"/>
              </a:lnSpc>
              <a:spcBef>
                <a:spcPts val="100"/>
              </a:spcBef>
            </a:pPr>
            <a:r>
              <a:rPr sz="1800" spc="-5">
                <a:latin typeface="Barlow"/>
                <a:cs typeface="Barlow"/>
              </a:rPr>
              <a:t>Graduated </a:t>
            </a:r>
            <a:r>
              <a:rPr sz="1800">
                <a:latin typeface="Barlow"/>
                <a:cs typeface="Barlow"/>
              </a:rPr>
              <a:t> (10</a:t>
            </a:r>
            <a:r>
              <a:rPr sz="1800" spc="-45">
                <a:latin typeface="Barlow"/>
                <a:cs typeface="Barlow"/>
              </a:rPr>
              <a:t> </a:t>
            </a:r>
            <a:r>
              <a:rPr sz="1800" spc="5">
                <a:latin typeface="Barlow"/>
                <a:cs typeface="Barlow"/>
              </a:rPr>
              <a:t>-30</a:t>
            </a:r>
            <a:r>
              <a:rPr sz="1800" spc="-45">
                <a:latin typeface="Barlow"/>
                <a:cs typeface="Barlow"/>
              </a:rPr>
              <a:t> </a:t>
            </a:r>
            <a:r>
              <a:rPr sz="1800" spc="-5">
                <a:latin typeface="Barlow"/>
                <a:cs typeface="Barlow"/>
              </a:rPr>
              <a:t>years)*</a:t>
            </a:r>
            <a:endParaRPr sz="1800">
              <a:latin typeface="Barlow"/>
              <a:cs typeface="Barlow"/>
            </a:endParaRPr>
          </a:p>
        </p:txBody>
      </p:sp>
      <p:grpSp>
        <p:nvGrpSpPr>
          <p:cNvPr id="12" name="object 12"/>
          <p:cNvGrpSpPr/>
          <p:nvPr/>
        </p:nvGrpSpPr>
        <p:grpSpPr>
          <a:xfrm>
            <a:off x="825753" y="2169922"/>
            <a:ext cx="2631440" cy="2911475"/>
            <a:chOff x="825753" y="2169922"/>
            <a:chExt cx="2631440" cy="2911475"/>
          </a:xfrm>
        </p:grpSpPr>
        <p:sp>
          <p:nvSpPr>
            <p:cNvPr id="13" name="object 13"/>
            <p:cNvSpPr/>
            <p:nvPr/>
          </p:nvSpPr>
          <p:spPr>
            <a:xfrm>
              <a:off x="832103" y="2176272"/>
              <a:ext cx="347345" cy="2512695"/>
            </a:xfrm>
            <a:custGeom>
              <a:avLst/>
              <a:gdLst/>
              <a:ahLst/>
              <a:cxnLst/>
              <a:rect l="l" t="t" r="r" b="b"/>
              <a:pathLst>
                <a:path w="347344" h="2512695">
                  <a:moveTo>
                    <a:pt x="0" y="0"/>
                  </a:moveTo>
                  <a:lnTo>
                    <a:pt x="0" y="2512415"/>
                  </a:lnTo>
                  <a:lnTo>
                    <a:pt x="347040" y="2512415"/>
                  </a:lnTo>
                </a:path>
              </a:pathLst>
            </a:custGeom>
            <a:ln w="12700">
              <a:solidFill>
                <a:srgbClr val="34589C"/>
              </a:solidFill>
            </a:ln>
          </p:spPr>
          <p:txBody>
            <a:bodyPr wrap="square" lIns="0" tIns="0" rIns="0" bIns="0" rtlCol="0"/>
            <a:lstStyle/>
            <a:p>
              <a:endParaRPr/>
            </a:p>
          </p:txBody>
        </p:sp>
        <p:sp>
          <p:nvSpPr>
            <p:cNvPr id="14" name="object 14"/>
            <p:cNvSpPr/>
            <p:nvPr/>
          </p:nvSpPr>
          <p:spPr>
            <a:xfrm>
              <a:off x="1179575" y="4300729"/>
              <a:ext cx="2270760" cy="774700"/>
            </a:xfrm>
            <a:custGeom>
              <a:avLst/>
              <a:gdLst/>
              <a:ahLst/>
              <a:cxnLst/>
              <a:rect l="l" t="t" r="r" b="b"/>
              <a:pathLst>
                <a:path w="2270760" h="774700">
                  <a:moveTo>
                    <a:pt x="0" y="77419"/>
                  </a:moveTo>
                  <a:lnTo>
                    <a:pt x="6083" y="47282"/>
                  </a:lnTo>
                  <a:lnTo>
                    <a:pt x="22674" y="22674"/>
                  </a:lnTo>
                  <a:lnTo>
                    <a:pt x="47282" y="6083"/>
                  </a:lnTo>
                  <a:lnTo>
                    <a:pt x="77419" y="0"/>
                  </a:lnTo>
                  <a:lnTo>
                    <a:pt x="2193340" y="0"/>
                  </a:lnTo>
                  <a:lnTo>
                    <a:pt x="2223477" y="6083"/>
                  </a:lnTo>
                  <a:lnTo>
                    <a:pt x="2248085" y="22674"/>
                  </a:lnTo>
                  <a:lnTo>
                    <a:pt x="2264676" y="47282"/>
                  </a:lnTo>
                  <a:lnTo>
                    <a:pt x="2270760" y="77419"/>
                  </a:lnTo>
                  <a:lnTo>
                    <a:pt x="2270760" y="696772"/>
                  </a:lnTo>
                  <a:lnTo>
                    <a:pt x="2264676" y="726909"/>
                  </a:lnTo>
                  <a:lnTo>
                    <a:pt x="2248085" y="751517"/>
                  </a:lnTo>
                  <a:lnTo>
                    <a:pt x="2223477" y="768108"/>
                  </a:lnTo>
                  <a:lnTo>
                    <a:pt x="2193340" y="774192"/>
                  </a:lnTo>
                  <a:lnTo>
                    <a:pt x="77419" y="774192"/>
                  </a:lnTo>
                  <a:lnTo>
                    <a:pt x="47282" y="768108"/>
                  </a:lnTo>
                  <a:lnTo>
                    <a:pt x="22674" y="751517"/>
                  </a:lnTo>
                  <a:lnTo>
                    <a:pt x="6083" y="726909"/>
                  </a:lnTo>
                  <a:lnTo>
                    <a:pt x="0" y="696772"/>
                  </a:lnTo>
                  <a:lnTo>
                    <a:pt x="0" y="77419"/>
                  </a:lnTo>
                  <a:close/>
                </a:path>
              </a:pathLst>
            </a:custGeom>
            <a:ln w="12700">
              <a:solidFill>
                <a:srgbClr val="4471C4"/>
              </a:solidFill>
            </a:ln>
          </p:spPr>
          <p:txBody>
            <a:bodyPr wrap="square" lIns="0" tIns="0" rIns="0" bIns="0" rtlCol="0"/>
            <a:lstStyle/>
            <a:p>
              <a:endParaRPr/>
            </a:p>
          </p:txBody>
        </p:sp>
      </p:grpSp>
      <p:sp>
        <p:nvSpPr>
          <p:cNvPr id="15" name="object 15"/>
          <p:cNvSpPr txBox="1"/>
          <p:nvPr/>
        </p:nvSpPr>
        <p:spPr>
          <a:xfrm>
            <a:off x="1530300" y="4282130"/>
            <a:ext cx="1564640" cy="715010"/>
          </a:xfrm>
          <a:prstGeom prst="rect">
            <a:avLst/>
          </a:prstGeom>
        </p:spPr>
        <p:txBody>
          <a:bodyPr vert="horz" wrap="square" lIns="0" tIns="12700" rIns="0" bIns="0" rtlCol="0">
            <a:spAutoFit/>
          </a:bodyPr>
          <a:lstStyle/>
          <a:p>
            <a:pPr marL="24765" marR="5080" indent="-12700">
              <a:lnSpc>
                <a:spcPct val="125600"/>
              </a:lnSpc>
              <a:spcBef>
                <a:spcPts val="100"/>
              </a:spcBef>
            </a:pPr>
            <a:r>
              <a:rPr sz="1800" spc="-5">
                <a:latin typeface="Barlow"/>
                <a:cs typeface="Barlow"/>
              </a:rPr>
              <a:t>Extended</a:t>
            </a:r>
            <a:r>
              <a:rPr sz="1800" spc="-60">
                <a:latin typeface="Barlow"/>
                <a:cs typeface="Barlow"/>
              </a:rPr>
              <a:t> </a:t>
            </a:r>
            <a:r>
              <a:rPr sz="1800">
                <a:latin typeface="Barlow"/>
                <a:cs typeface="Barlow"/>
              </a:rPr>
              <a:t>Fixed </a:t>
            </a:r>
            <a:r>
              <a:rPr sz="1800" spc="-345">
                <a:latin typeface="Barlow"/>
                <a:cs typeface="Barlow"/>
              </a:rPr>
              <a:t> </a:t>
            </a:r>
            <a:r>
              <a:rPr sz="1800" spc="5">
                <a:latin typeface="Barlow"/>
                <a:cs typeface="Barlow"/>
              </a:rPr>
              <a:t>(Up</a:t>
            </a:r>
            <a:r>
              <a:rPr sz="1800" spc="-35">
                <a:latin typeface="Barlow"/>
                <a:cs typeface="Barlow"/>
              </a:rPr>
              <a:t> </a:t>
            </a:r>
            <a:r>
              <a:rPr sz="1800" spc="-5">
                <a:latin typeface="Barlow"/>
                <a:cs typeface="Barlow"/>
              </a:rPr>
              <a:t>to</a:t>
            </a:r>
            <a:r>
              <a:rPr sz="1800" spc="-25">
                <a:latin typeface="Barlow"/>
                <a:cs typeface="Barlow"/>
              </a:rPr>
              <a:t> </a:t>
            </a:r>
            <a:r>
              <a:rPr sz="1800" spc="-5">
                <a:latin typeface="Barlow"/>
                <a:cs typeface="Barlow"/>
              </a:rPr>
              <a:t>25</a:t>
            </a:r>
            <a:r>
              <a:rPr sz="1800" spc="-15">
                <a:latin typeface="Barlow"/>
                <a:cs typeface="Barlow"/>
              </a:rPr>
              <a:t> </a:t>
            </a:r>
            <a:r>
              <a:rPr sz="1800" spc="-5">
                <a:latin typeface="Barlow"/>
                <a:cs typeface="Barlow"/>
              </a:rPr>
              <a:t>years)</a:t>
            </a:r>
            <a:endParaRPr sz="1800">
              <a:latin typeface="Barlow"/>
              <a:cs typeface="Barlow"/>
            </a:endParaRPr>
          </a:p>
        </p:txBody>
      </p:sp>
      <p:grpSp>
        <p:nvGrpSpPr>
          <p:cNvPr id="16" name="object 16"/>
          <p:cNvGrpSpPr/>
          <p:nvPr/>
        </p:nvGrpSpPr>
        <p:grpSpPr>
          <a:xfrm>
            <a:off x="825753" y="2169922"/>
            <a:ext cx="2582545" cy="3877945"/>
            <a:chOff x="825753" y="2169922"/>
            <a:chExt cx="2582545" cy="3877945"/>
          </a:xfrm>
        </p:grpSpPr>
        <p:sp>
          <p:nvSpPr>
            <p:cNvPr id="17" name="object 17"/>
            <p:cNvSpPr/>
            <p:nvPr/>
          </p:nvSpPr>
          <p:spPr>
            <a:xfrm>
              <a:off x="832103" y="2176272"/>
              <a:ext cx="347345" cy="3479165"/>
            </a:xfrm>
            <a:custGeom>
              <a:avLst/>
              <a:gdLst/>
              <a:ahLst/>
              <a:cxnLst/>
              <a:rect l="l" t="t" r="r" b="b"/>
              <a:pathLst>
                <a:path w="347344" h="3479165">
                  <a:moveTo>
                    <a:pt x="0" y="0"/>
                  </a:moveTo>
                  <a:lnTo>
                    <a:pt x="0" y="3478733"/>
                  </a:lnTo>
                  <a:lnTo>
                    <a:pt x="347040" y="3478733"/>
                  </a:lnTo>
                </a:path>
              </a:pathLst>
            </a:custGeom>
            <a:ln w="12700">
              <a:solidFill>
                <a:srgbClr val="34589C"/>
              </a:solidFill>
            </a:ln>
          </p:spPr>
          <p:txBody>
            <a:bodyPr wrap="square" lIns="0" tIns="0" rIns="0" bIns="0" rtlCol="0"/>
            <a:lstStyle/>
            <a:p>
              <a:endParaRPr/>
            </a:p>
          </p:txBody>
        </p:sp>
        <p:sp>
          <p:nvSpPr>
            <p:cNvPr id="18" name="object 18"/>
            <p:cNvSpPr/>
            <p:nvPr/>
          </p:nvSpPr>
          <p:spPr>
            <a:xfrm>
              <a:off x="1179575" y="5266945"/>
              <a:ext cx="2222500" cy="774700"/>
            </a:xfrm>
            <a:custGeom>
              <a:avLst/>
              <a:gdLst/>
              <a:ahLst/>
              <a:cxnLst/>
              <a:rect l="l" t="t" r="r" b="b"/>
              <a:pathLst>
                <a:path w="2222500" h="774700">
                  <a:moveTo>
                    <a:pt x="0" y="77419"/>
                  </a:moveTo>
                  <a:lnTo>
                    <a:pt x="6083" y="47282"/>
                  </a:lnTo>
                  <a:lnTo>
                    <a:pt x="22674" y="22674"/>
                  </a:lnTo>
                  <a:lnTo>
                    <a:pt x="47282" y="6083"/>
                  </a:lnTo>
                  <a:lnTo>
                    <a:pt x="77419" y="0"/>
                  </a:lnTo>
                  <a:lnTo>
                    <a:pt x="2144572" y="0"/>
                  </a:lnTo>
                  <a:lnTo>
                    <a:pt x="2174709" y="6083"/>
                  </a:lnTo>
                  <a:lnTo>
                    <a:pt x="2199317" y="22674"/>
                  </a:lnTo>
                  <a:lnTo>
                    <a:pt x="2215908" y="47282"/>
                  </a:lnTo>
                  <a:lnTo>
                    <a:pt x="2221992" y="77419"/>
                  </a:lnTo>
                  <a:lnTo>
                    <a:pt x="2221992" y="696772"/>
                  </a:lnTo>
                  <a:lnTo>
                    <a:pt x="2215908" y="726909"/>
                  </a:lnTo>
                  <a:lnTo>
                    <a:pt x="2199317" y="751517"/>
                  </a:lnTo>
                  <a:lnTo>
                    <a:pt x="2174709" y="768108"/>
                  </a:lnTo>
                  <a:lnTo>
                    <a:pt x="2144572" y="774192"/>
                  </a:lnTo>
                  <a:lnTo>
                    <a:pt x="77419" y="774192"/>
                  </a:lnTo>
                  <a:lnTo>
                    <a:pt x="47282" y="768108"/>
                  </a:lnTo>
                  <a:lnTo>
                    <a:pt x="22674" y="751517"/>
                  </a:lnTo>
                  <a:lnTo>
                    <a:pt x="6083" y="726909"/>
                  </a:lnTo>
                  <a:lnTo>
                    <a:pt x="0" y="696772"/>
                  </a:lnTo>
                  <a:lnTo>
                    <a:pt x="0" y="77419"/>
                  </a:lnTo>
                  <a:close/>
                </a:path>
              </a:pathLst>
            </a:custGeom>
            <a:ln w="12700">
              <a:solidFill>
                <a:srgbClr val="4471C4"/>
              </a:solidFill>
            </a:ln>
          </p:spPr>
          <p:txBody>
            <a:bodyPr wrap="square" lIns="0" tIns="0" rIns="0" bIns="0" rtlCol="0"/>
            <a:lstStyle/>
            <a:p>
              <a:endParaRPr/>
            </a:p>
          </p:txBody>
        </p:sp>
      </p:grpSp>
      <p:sp>
        <p:nvSpPr>
          <p:cNvPr id="19" name="object 19"/>
          <p:cNvSpPr txBox="1"/>
          <p:nvPr/>
        </p:nvSpPr>
        <p:spPr>
          <a:xfrm>
            <a:off x="1265096" y="5248442"/>
            <a:ext cx="2049780" cy="715010"/>
          </a:xfrm>
          <a:prstGeom prst="rect">
            <a:avLst/>
          </a:prstGeom>
        </p:spPr>
        <p:txBody>
          <a:bodyPr vert="horz" wrap="square" lIns="0" tIns="12700" rIns="0" bIns="0" rtlCol="0">
            <a:spAutoFit/>
          </a:bodyPr>
          <a:lstStyle/>
          <a:p>
            <a:pPr marL="265430" marR="5080" indent="-253365">
              <a:lnSpc>
                <a:spcPct val="125600"/>
              </a:lnSpc>
              <a:spcBef>
                <a:spcPts val="100"/>
              </a:spcBef>
            </a:pPr>
            <a:r>
              <a:rPr sz="1800" spc="-5">
                <a:latin typeface="Barlow"/>
                <a:cs typeface="Barlow"/>
              </a:rPr>
              <a:t>Extended</a:t>
            </a:r>
            <a:r>
              <a:rPr sz="1800" spc="-60">
                <a:latin typeface="Barlow"/>
                <a:cs typeface="Barlow"/>
              </a:rPr>
              <a:t> </a:t>
            </a:r>
            <a:r>
              <a:rPr sz="1800" spc="-5">
                <a:latin typeface="Barlow"/>
                <a:cs typeface="Barlow"/>
              </a:rPr>
              <a:t>Graduated </a:t>
            </a:r>
            <a:r>
              <a:rPr sz="1800" spc="-345">
                <a:latin typeface="Barlow"/>
                <a:cs typeface="Barlow"/>
              </a:rPr>
              <a:t> </a:t>
            </a:r>
            <a:r>
              <a:rPr sz="1800" spc="5">
                <a:latin typeface="Barlow"/>
                <a:cs typeface="Barlow"/>
              </a:rPr>
              <a:t>(Up</a:t>
            </a:r>
            <a:r>
              <a:rPr sz="1800" spc="-20">
                <a:latin typeface="Barlow"/>
                <a:cs typeface="Barlow"/>
              </a:rPr>
              <a:t> </a:t>
            </a:r>
            <a:r>
              <a:rPr sz="1800" spc="-5">
                <a:latin typeface="Barlow"/>
                <a:cs typeface="Barlow"/>
              </a:rPr>
              <a:t>to</a:t>
            </a:r>
            <a:r>
              <a:rPr sz="1800" spc="-10">
                <a:latin typeface="Barlow"/>
                <a:cs typeface="Barlow"/>
              </a:rPr>
              <a:t> </a:t>
            </a:r>
            <a:r>
              <a:rPr sz="1800" spc="-5">
                <a:latin typeface="Barlow"/>
                <a:cs typeface="Barlow"/>
              </a:rPr>
              <a:t>25</a:t>
            </a:r>
            <a:r>
              <a:rPr sz="1800">
                <a:latin typeface="Barlow"/>
                <a:cs typeface="Barlow"/>
              </a:rPr>
              <a:t> </a:t>
            </a:r>
            <a:r>
              <a:rPr sz="1800" spc="-5">
                <a:latin typeface="Barlow"/>
                <a:cs typeface="Barlow"/>
              </a:rPr>
              <a:t>years)</a:t>
            </a:r>
            <a:endParaRPr sz="1800">
              <a:latin typeface="Barlow"/>
              <a:cs typeface="Barlow"/>
            </a:endParaRPr>
          </a:p>
        </p:txBody>
      </p:sp>
      <p:grpSp>
        <p:nvGrpSpPr>
          <p:cNvPr id="20" name="object 20"/>
          <p:cNvGrpSpPr/>
          <p:nvPr/>
        </p:nvGrpSpPr>
        <p:grpSpPr>
          <a:xfrm>
            <a:off x="648969" y="591058"/>
            <a:ext cx="2396490" cy="482600"/>
            <a:chOff x="648969" y="591058"/>
            <a:chExt cx="2396490" cy="482600"/>
          </a:xfrm>
        </p:grpSpPr>
        <p:sp>
          <p:nvSpPr>
            <p:cNvPr id="21" name="object 21"/>
            <p:cNvSpPr/>
            <p:nvPr/>
          </p:nvSpPr>
          <p:spPr>
            <a:xfrm>
              <a:off x="655319" y="597408"/>
              <a:ext cx="2383790" cy="469900"/>
            </a:xfrm>
            <a:custGeom>
              <a:avLst/>
              <a:gdLst/>
              <a:ahLst/>
              <a:cxnLst/>
              <a:rect l="l" t="t" r="r" b="b"/>
              <a:pathLst>
                <a:path w="2383790" h="469900">
                  <a:moveTo>
                    <a:pt x="2148840" y="0"/>
                  </a:moveTo>
                  <a:lnTo>
                    <a:pt x="0" y="0"/>
                  </a:lnTo>
                  <a:lnTo>
                    <a:pt x="0" y="469392"/>
                  </a:lnTo>
                  <a:lnTo>
                    <a:pt x="2148840" y="469392"/>
                  </a:lnTo>
                  <a:lnTo>
                    <a:pt x="2383536" y="234696"/>
                  </a:lnTo>
                  <a:lnTo>
                    <a:pt x="2148840" y="0"/>
                  </a:lnTo>
                  <a:close/>
                </a:path>
              </a:pathLst>
            </a:custGeom>
            <a:solidFill>
              <a:srgbClr val="D9D9D9"/>
            </a:solidFill>
          </p:spPr>
          <p:txBody>
            <a:bodyPr wrap="square" lIns="0" tIns="0" rIns="0" bIns="0" rtlCol="0"/>
            <a:lstStyle/>
            <a:p>
              <a:endParaRPr/>
            </a:p>
          </p:txBody>
        </p:sp>
        <p:sp>
          <p:nvSpPr>
            <p:cNvPr id="22" name="object 22"/>
            <p:cNvSpPr/>
            <p:nvPr/>
          </p:nvSpPr>
          <p:spPr>
            <a:xfrm>
              <a:off x="655319" y="597408"/>
              <a:ext cx="2383790" cy="469900"/>
            </a:xfrm>
            <a:custGeom>
              <a:avLst/>
              <a:gdLst/>
              <a:ahLst/>
              <a:cxnLst/>
              <a:rect l="l" t="t" r="r" b="b"/>
              <a:pathLst>
                <a:path w="2383790" h="469900">
                  <a:moveTo>
                    <a:pt x="0" y="0"/>
                  </a:moveTo>
                  <a:lnTo>
                    <a:pt x="2148840" y="0"/>
                  </a:lnTo>
                  <a:lnTo>
                    <a:pt x="2383536" y="234696"/>
                  </a:lnTo>
                  <a:lnTo>
                    <a:pt x="2148840" y="469392"/>
                  </a:lnTo>
                  <a:lnTo>
                    <a:pt x="0" y="469392"/>
                  </a:lnTo>
                  <a:lnTo>
                    <a:pt x="0" y="0"/>
                  </a:lnTo>
                  <a:close/>
                </a:path>
              </a:pathLst>
            </a:custGeom>
            <a:ln w="12700">
              <a:solidFill>
                <a:srgbClr val="FFFFFF"/>
              </a:solidFill>
            </a:ln>
          </p:spPr>
          <p:txBody>
            <a:bodyPr wrap="square" lIns="0" tIns="0" rIns="0" bIns="0" rtlCol="0"/>
            <a:lstStyle/>
            <a:p>
              <a:endParaRPr/>
            </a:p>
          </p:txBody>
        </p:sp>
      </p:grpSp>
      <p:sp>
        <p:nvSpPr>
          <p:cNvPr id="23" name="object 23"/>
          <p:cNvSpPr txBox="1"/>
          <p:nvPr/>
        </p:nvSpPr>
        <p:spPr>
          <a:xfrm>
            <a:off x="1145745" y="685831"/>
            <a:ext cx="1352550" cy="270510"/>
          </a:xfrm>
          <a:prstGeom prst="rect">
            <a:avLst/>
          </a:prstGeom>
        </p:spPr>
        <p:txBody>
          <a:bodyPr vert="horz" wrap="square" lIns="0" tIns="13335" rIns="0" bIns="0" rtlCol="0">
            <a:spAutoFit/>
          </a:bodyPr>
          <a:lstStyle/>
          <a:p>
            <a:pPr marL="12700">
              <a:lnSpc>
                <a:spcPct val="100000"/>
              </a:lnSpc>
              <a:spcBef>
                <a:spcPts val="105"/>
              </a:spcBef>
            </a:pPr>
            <a:r>
              <a:rPr sz="1600" spc="-5">
                <a:solidFill>
                  <a:srgbClr val="FFFFFF"/>
                </a:solidFill>
                <a:latin typeface="Barlow"/>
                <a:cs typeface="Barlow"/>
              </a:rPr>
              <a:t>L</a:t>
            </a:r>
            <a:r>
              <a:rPr sz="1600" spc="10">
                <a:solidFill>
                  <a:srgbClr val="FFFFFF"/>
                </a:solidFill>
                <a:latin typeface="Barlow"/>
                <a:cs typeface="Barlow"/>
              </a:rPr>
              <a:t>o</a:t>
            </a:r>
            <a:r>
              <a:rPr sz="1600" spc="-10">
                <a:solidFill>
                  <a:srgbClr val="FFFFFF"/>
                </a:solidFill>
                <a:latin typeface="Barlow"/>
                <a:cs typeface="Barlow"/>
              </a:rPr>
              <a:t>a</a:t>
            </a:r>
            <a:r>
              <a:rPr sz="1600">
                <a:solidFill>
                  <a:srgbClr val="FFFFFF"/>
                </a:solidFill>
                <a:latin typeface="Barlow"/>
                <a:cs typeface="Barlow"/>
              </a:rPr>
              <a:t>n</a:t>
            </a:r>
            <a:r>
              <a:rPr sz="1600" spc="-85">
                <a:solidFill>
                  <a:srgbClr val="FFFFFF"/>
                </a:solidFill>
                <a:latin typeface="Barlow"/>
                <a:cs typeface="Barlow"/>
              </a:rPr>
              <a:t> </a:t>
            </a:r>
            <a:r>
              <a:rPr sz="1600" spc="5">
                <a:solidFill>
                  <a:srgbClr val="FFFFFF"/>
                </a:solidFill>
                <a:latin typeface="Barlow"/>
                <a:cs typeface="Barlow"/>
              </a:rPr>
              <a:t>P</a:t>
            </a:r>
            <a:r>
              <a:rPr sz="1600" spc="10">
                <a:solidFill>
                  <a:srgbClr val="FFFFFF"/>
                </a:solidFill>
                <a:latin typeface="Barlow"/>
                <a:cs typeface="Barlow"/>
              </a:rPr>
              <a:t>r</a:t>
            </a:r>
            <a:r>
              <a:rPr sz="1600" spc="-15">
                <a:solidFill>
                  <a:srgbClr val="FFFFFF"/>
                </a:solidFill>
                <a:latin typeface="Barlow"/>
                <a:cs typeface="Barlow"/>
              </a:rPr>
              <a:t>o</a:t>
            </a:r>
            <a:r>
              <a:rPr sz="1600" spc="-25">
                <a:solidFill>
                  <a:srgbClr val="FFFFFF"/>
                </a:solidFill>
                <a:latin typeface="Barlow"/>
                <a:cs typeface="Barlow"/>
              </a:rPr>
              <a:t>g</a:t>
            </a:r>
            <a:r>
              <a:rPr sz="1600" spc="-10">
                <a:solidFill>
                  <a:srgbClr val="FFFFFF"/>
                </a:solidFill>
                <a:latin typeface="Barlow"/>
                <a:cs typeface="Barlow"/>
              </a:rPr>
              <a:t>ra</a:t>
            </a:r>
            <a:r>
              <a:rPr sz="1600" spc="-30">
                <a:solidFill>
                  <a:srgbClr val="FFFFFF"/>
                </a:solidFill>
                <a:latin typeface="Barlow"/>
                <a:cs typeface="Barlow"/>
              </a:rPr>
              <a:t>m</a:t>
            </a:r>
            <a:r>
              <a:rPr sz="1600">
                <a:solidFill>
                  <a:srgbClr val="FFFFFF"/>
                </a:solidFill>
                <a:latin typeface="Barlow"/>
                <a:cs typeface="Barlow"/>
              </a:rPr>
              <a:t>s</a:t>
            </a:r>
            <a:endParaRPr sz="1600">
              <a:latin typeface="Barlow"/>
              <a:cs typeface="Barlow"/>
            </a:endParaRPr>
          </a:p>
        </p:txBody>
      </p:sp>
      <p:grpSp>
        <p:nvGrpSpPr>
          <p:cNvPr id="24" name="object 24"/>
          <p:cNvGrpSpPr/>
          <p:nvPr/>
        </p:nvGrpSpPr>
        <p:grpSpPr>
          <a:xfrm>
            <a:off x="2557017" y="591058"/>
            <a:ext cx="2396490" cy="482600"/>
            <a:chOff x="2557017" y="591058"/>
            <a:chExt cx="2396490" cy="482600"/>
          </a:xfrm>
        </p:grpSpPr>
        <p:sp>
          <p:nvSpPr>
            <p:cNvPr id="25" name="object 25"/>
            <p:cNvSpPr/>
            <p:nvPr/>
          </p:nvSpPr>
          <p:spPr>
            <a:xfrm>
              <a:off x="2563367" y="597408"/>
              <a:ext cx="2383790" cy="469900"/>
            </a:xfrm>
            <a:custGeom>
              <a:avLst/>
              <a:gdLst/>
              <a:ahLst/>
              <a:cxnLst/>
              <a:rect l="l" t="t" r="r" b="b"/>
              <a:pathLst>
                <a:path w="2383790" h="469900">
                  <a:moveTo>
                    <a:pt x="2148840" y="0"/>
                  </a:moveTo>
                  <a:lnTo>
                    <a:pt x="0" y="0"/>
                  </a:lnTo>
                  <a:lnTo>
                    <a:pt x="234696" y="234696"/>
                  </a:lnTo>
                  <a:lnTo>
                    <a:pt x="0" y="469392"/>
                  </a:lnTo>
                  <a:lnTo>
                    <a:pt x="2148840" y="469392"/>
                  </a:lnTo>
                  <a:lnTo>
                    <a:pt x="2383536" y="234696"/>
                  </a:lnTo>
                  <a:lnTo>
                    <a:pt x="2148840" y="0"/>
                  </a:lnTo>
                  <a:close/>
                </a:path>
              </a:pathLst>
            </a:custGeom>
            <a:solidFill>
              <a:srgbClr val="D9D9D9"/>
            </a:solidFill>
          </p:spPr>
          <p:txBody>
            <a:bodyPr wrap="square" lIns="0" tIns="0" rIns="0" bIns="0" rtlCol="0"/>
            <a:lstStyle/>
            <a:p>
              <a:endParaRPr/>
            </a:p>
          </p:txBody>
        </p:sp>
        <p:sp>
          <p:nvSpPr>
            <p:cNvPr id="26" name="object 26"/>
            <p:cNvSpPr/>
            <p:nvPr/>
          </p:nvSpPr>
          <p:spPr>
            <a:xfrm>
              <a:off x="2563367" y="597408"/>
              <a:ext cx="2383790" cy="469900"/>
            </a:xfrm>
            <a:custGeom>
              <a:avLst/>
              <a:gdLst/>
              <a:ahLst/>
              <a:cxnLst/>
              <a:rect l="l" t="t" r="r" b="b"/>
              <a:pathLst>
                <a:path w="2383790" h="469900">
                  <a:moveTo>
                    <a:pt x="0" y="0"/>
                  </a:moveTo>
                  <a:lnTo>
                    <a:pt x="2148840" y="0"/>
                  </a:lnTo>
                  <a:lnTo>
                    <a:pt x="2383536" y="234696"/>
                  </a:lnTo>
                  <a:lnTo>
                    <a:pt x="2148840" y="469392"/>
                  </a:lnTo>
                  <a:lnTo>
                    <a:pt x="0" y="469392"/>
                  </a:lnTo>
                  <a:lnTo>
                    <a:pt x="234696" y="234696"/>
                  </a:lnTo>
                  <a:lnTo>
                    <a:pt x="0" y="0"/>
                  </a:lnTo>
                  <a:close/>
                </a:path>
              </a:pathLst>
            </a:custGeom>
            <a:ln w="12700">
              <a:solidFill>
                <a:srgbClr val="FFFFFF"/>
              </a:solidFill>
            </a:ln>
          </p:spPr>
          <p:txBody>
            <a:bodyPr wrap="square" lIns="0" tIns="0" rIns="0" bIns="0" rtlCol="0"/>
            <a:lstStyle/>
            <a:p>
              <a:endParaRPr/>
            </a:p>
          </p:txBody>
        </p:sp>
      </p:grpSp>
      <p:sp>
        <p:nvSpPr>
          <p:cNvPr id="27" name="object 27"/>
          <p:cNvSpPr txBox="1"/>
          <p:nvPr/>
        </p:nvSpPr>
        <p:spPr>
          <a:xfrm>
            <a:off x="3238210" y="685831"/>
            <a:ext cx="1075055" cy="270510"/>
          </a:xfrm>
          <a:prstGeom prst="rect">
            <a:avLst/>
          </a:prstGeom>
        </p:spPr>
        <p:txBody>
          <a:bodyPr vert="horz" wrap="square" lIns="0" tIns="13335" rIns="0" bIns="0" rtlCol="0">
            <a:spAutoFit/>
          </a:bodyPr>
          <a:lstStyle/>
          <a:p>
            <a:pPr marL="12700">
              <a:lnSpc>
                <a:spcPct val="100000"/>
              </a:lnSpc>
              <a:spcBef>
                <a:spcPts val="105"/>
              </a:spcBef>
            </a:pPr>
            <a:r>
              <a:rPr sz="1600" spc="-5">
                <a:solidFill>
                  <a:srgbClr val="FFFFFF"/>
                </a:solidFill>
                <a:latin typeface="Barlow"/>
                <a:cs typeface="Barlow"/>
              </a:rPr>
              <a:t>L</a:t>
            </a:r>
            <a:r>
              <a:rPr sz="1600" spc="10">
                <a:solidFill>
                  <a:srgbClr val="FFFFFF"/>
                </a:solidFill>
                <a:latin typeface="Barlow"/>
                <a:cs typeface="Barlow"/>
              </a:rPr>
              <a:t>o</a:t>
            </a:r>
            <a:r>
              <a:rPr sz="1600" spc="-10">
                <a:solidFill>
                  <a:srgbClr val="FFFFFF"/>
                </a:solidFill>
                <a:latin typeface="Barlow"/>
                <a:cs typeface="Barlow"/>
              </a:rPr>
              <a:t>a</a:t>
            </a:r>
            <a:r>
              <a:rPr sz="1600">
                <a:solidFill>
                  <a:srgbClr val="FFFFFF"/>
                </a:solidFill>
                <a:latin typeface="Barlow"/>
                <a:cs typeface="Barlow"/>
              </a:rPr>
              <a:t>n</a:t>
            </a:r>
            <a:r>
              <a:rPr sz="1600" spc="-85">
                <a:solidFill>
                  <a:srgbClr val="FFFFFF"/>
                </a:solidFill>
                <a:latin typeface="Barlow"/>
                <a:cs typeface="Barlow"/>
              </a:rPr>
              <a:t> </a:t>
            </a:r>
            <a:r>
              <a:rPr sz="1600" spc="20">
                <a:solidFill>
                  <a:srgbClr val="FFFFFF"/>
                </a:solidFill>
                <a:latin typeface="Barlow"/>
                <a:cs typeface="Barlow"/>
              </a:rPr>
              <a:t>S</a:t>
            </a:r>
            <a:r>
              <a:rPr sz="1600" spc="-10">
                <a:solidFill>
                  <a:srgbClr val="FFFFFF"/>
                </a:solidFill>
                <a:latin typeface="Barlow"/>
                <a:cs typeface="Barlow"/>
              </a:rPr>
              <a:t>tat</a:t>
            </a:r>
            <a:r>
              <a:rPr sz="1600" spc="-25">
                <a:solidFill>
                  <a:srgbClr val="FFFFFF"/>
                </a:solidFill>
                <a:latin typeface="Barlow"/>
                <a:cs typeface="Barlow"/>
              </a:rPr>
              <a:t>u</a:t>
            </a:r>
            <a:r>
              <a:rPr sz="1600">
                <a:solidFill>
                  <a:srgbClr val="FFFFFF"/>
                </a:solidFill>
                <a:latin typeface="Barlow"/>
                <a:cs typeface="Barlow"/>
              </a:rPr>
              <a:t>s</a:t>
            </a:r>
            <a:endParaRPr sz="1600">
              <a:latin typeface="Barlow"/>
              <a:cs typeface="Barlow"/>
            </a:endParaRPr>
          </a:p>
        </p:txBody>
      </p:sp>
      <p:grpSp>
        <p:nvGrpSpPr>
          <p:cNvPr id="28" name="object 28"/>
          <p:cNvGrpSpPr/>
          <p:nvPr/>
        </p:nvGrpSpPr>
        <p:grpSpPr>
          <a:xfrm>
            <a:off x="4462017" y="591058"/>
            <a:ext cx="2399665" cy="482600"/>
            <a:chOff x="4462017" y="591058"/>
            <a:chExt cx="2399665" cy="482600"/>
          </a:xfrm>
          <a:solidFill>
            <a:srgbClr val="05692F"/>
          </a:solidFill>
        </p:grpSpPr>
        <p:sp>
          <p:nvSpPr>
            <p:cNvPr id="29" name="object 29"/>
            <p:cNvSpPr/>
            <p:nvPr/>
          </p:nvSpPr>
          <p:spPr>
            <a:xfrm>
              <a:off x="4468367" y="597408"/>
              <a:ext cx="2386965" cy="469900"/>
            </a:xfrm>
            <a:custGeom>
              <a:avLst/>
              <a:gdLst/>
              <a:ahLst/>
              <a:cxnLst/>
              <a:rect l="l" t="t" r="r" b="b"/>
              <a:pathLst>
                <a:path w="2386965" h="469900">
                  <a:moveTo>
                    <a:pt x="2151888" y="0"/>
                  </a:moveTo>
                  <a:lnTo>
                    <a:pt x="0" y="0"/>
                  </a:lnTo>
                  <a:lnTo>
                    <a:pt x="234696" y="234696"/>
                  </a:lnTo>
                  <a:lnTo>
                    <a:pt x="0" y="469392"/>
                  </a:lnTo>
                  <a:lnTo>
                    <a:pt x="2151888" y="469392"/>
                  </a:lnTo>
                  <a:lnTo>
                    <a:pt x="2386584" y="234696"/>
                  </a:lnTo>
                  <a:lnTo>
                    <a:pt x="2151888" y="0"/>
                  </a:lnTo>
                  <a:close/>
                </a:path>
              </a:pathLst>
            </a:custGeom>
            <a:grpFill/>
          </p:spPr>
          <p:txBody>
            <a:bodyPr wrap="square" lIns="0" tIns="0" rIns="0" bIns="0" rtlCol="0"/>
            <a:lstStyle/>
            <a:p>
              <a:endParaRPr/>
            </a:p>
          </p:txBody>
        </p:sp>
        <p:sp>
          <p:nvSpPr>
            <p:cNvPr id="30" name="object 30"/>
            <p:cNvSpPr/>
            <p:nvPr/>
          </p:nvSpPr>
          <p:spPr>
            <a:xfrm>
              <a:off x="4468367" y="597408"/>
              <a:ext cx="2386965" cy="469900"/>
            </a:xfrm>
            <a:custGeom>
              <a:avLst/>
              <a:gdLst/>
              <a:ahLst/>
              <a:cxnLst/>
              <a:rect l="l" t="t" r="r" b="b"/>
              <a:pathLst>
                <a:path w="2386965" h="469900">
                  <a:moveTo>
                    <a:pt x="0" y="0"/>
                  </a:moveTo>
                  <a:lnTo>
                    <a:pt x="2151888" y="0"/>
                  </a:lnTo>
                  <a:lnTo>
                    <a:pt x="2386584" y="234696"/>
                  </a:lnTo>
                  <a:lnTo>
                    <a:pt x="2151888" y="469392"/>
                  </a:lnTo>
                  <a:lnTo>
                    <a:pt x="0" y="469392"/>
                  </a:lnTo>
                  <a:lnTo>
                    <a:pt x="234696" y="234696"/>
                  </a:lnTo>
                  <a:lnTo>
                    <a:pt x="0" y="0"/>
                  </a:lnTo>
                  <a:close/>
                </a:path>
              </a:pathLst>
            </a:custGeom>
            <a:grpFill/>
            <a:ln w="12700">
              <a:solidFill>
                <a:srgbClr val="FFFFFF"/>
              </a:solidFill>
            </a:ln>
          </p:spPr>
          <p:txBody>
            <a:bodyPr wrap="square" lIns="0" tIns="0" rIns="0" bIns="0" rtlCol="0"/>
            <a:lstStyle/>
            <a:p>
              <a:endParaRPr/>
            </a:p>
          </p:txBody>
        </p:sp>
      </p:grpSp>
      <p:sp>
        <p:nvSpPr>
          <p:cNvPr id="31" name="object 31"/>
          <p:cNvSpPr txBox="1"/>
          <p:nvPr/>
        </p:nvSpPr>
        <p:spPr>
          <a:xfrm>
            <a:off x="4916726" y="685831"/>
            <a:ext cx="1532255" cy="270510"/>
          </a:xfrm>
          <a:prstGeom prst="rect">
            <a:avLst/>
          </a:prstGeom>
        </p:spPr>
        <p:txBody>
          <a:bodyPr vert="horz" wrap="square" lIns="0" tIns="13335" rIns="0" bIns="0" rtlCol="0">
            <a:spAutoFit/>
          </a:bodyPr>
          <a:lstStyle/>
          <a:p>
            <a:pPr marL="12700">
              <a:lnSpc>
                <a:spcPct val="100000"/>
              </a:lnSpc>
              <a:spcBef>
                <a:spcPts val="105"/>
              </a:spcBef>
            </a:pPr>
            <a:r>
              <a:rPr sz="1600">
                <a:solidFill>
                  <a:srgbClr val="FFFFFF"/>
                </a:solidFill>
                <a:latin typeface="Barlow"/>
                <a:cs typeface="Barlow"/>
              </a:rPr>
              <a:t>R</a:t>
            </a:r>
            <a:r>
              <a:rPr sz="1600" spc="5">
                <a:solidFill>
                  <a:srgbClr val="FFFFFF"/>
                </a:solidFill>
                <a:latin typeface="Barlow"/>
                <a:cs typeface="Barlow"/>
              </a:rPr>
              <a:t>e</a:t>
            </a:r>
            <a:r>
              <a:rPr sz="1600">
                <a:solidFill>
                  <a:srgbClr val="FFFFFF"/>
                </a:solidFill>
                <a:latin typeface="Barlow"/>
                <a:cs typeface="Barlow"/>
              </a:rPr>
              <a:t>p</a:t>
            </a:r>
            <a:r>
              <a:rPr sz="1600" spc="-10">
                <a:solidFill>
                  <a:srgbClr val="FFFFFF"/>
                </a:solidFill>
                <a:latin typeface="Barlow"/>
                <a:cs typeface="Barlow"/>
              </a:rPr>
              <a:t>a</a:t>
            </a:r>
            <a:r>
              <a:rPr sz="1600" spc="-25">
                <a:solidFill>
                  <a:srgbClr val="FFFFFF"/>
                </a:solidFill>
                <a:latin typeface="Barlow"/>
                <a:cs typeface="Barlow"/>
              </a:rPr>
              <a:t>y</a:t>
            </a:r>
            <a:r>
              <a:rPr sz="1600" spc="-30">
                <a:solidFill>
                  <a:srgbClr val="FFFFFF"/>
                </a:solidFill>
                <a:latin typeface="Barlow"/>
                <a:cs typeface="Barlow"/>
              </a:rPr>
              <a:t>m</a:t>
            </a:r>
            <a:r>
              <a:rPr sz="1600" spc="-20">
                <a:solidFill>
                  <a:srgbClr val="FFFFFF"/>
                </a:solidFill>
                <a:latin typeface="Barlow"/>
                <a:cs typeface="Barlow"/>
              </a:rPr>
              <a:t>e</a:t>
            </a:r>
            <a:r>
              <a:rPr sz="1600" spc="-30">
                <a:solidFill>
                  <a:srgbClr val="FFFFFF"/>
                </a:solidFill>
                <a:latin typeface="Barlow"/>
                <a:cs typeface="Barlow"/>
              </a:rPr>
              <a:t>n</a:t>
            </a:r>
            <a:r>
              <a:rPr sz="1600">
                <a:solidFill>
                  <a:srgbClr val="FFFFFF"/>
                </a:solidFill>
                <a:latin typeface="Barlow"/>
                <a:cs typeface="Barlow"/>
              </a:rPr>
              <a:t>t</a:t>
            </a:r>
            <a:r>
              <a:rPr sz="1600" spc="-90">
                <a:solidFill>
                  <a:srgbClr val="FFFFFF"/>
                </a:solidFill>
                <a:latin typeface="Barlow"/>
                <a:cs typeface="Barlow"/>
              </a:rPr>
              <a:t> </a:t>
            </a:r>
            <a:r>
              <a:rPr sz="1600" spc="5">
                <a:solidFill>
                  <a:srgbClr val="FFFFFF"/>
                </a:solidFill>
                <a:latin typeface="Barlow"/>
                <a:cs typeface="Barlow"/>
              </a:rPr>
              <a:t>P</a:t>
            </a:r>
            <a:r>
              <a:rPr sz="1600" spc="10">
                <a:solidFill>
                  <a:srgbClr val="FFFFFF"/>
                </a:solidFill>
                <a:latin typeface="Barlow"/>
                <a:cs typeface="Barlow"/>
              </a:rPr>
              <a:t>l</a:t>
            </a:r>
            <a:r>
              <a:rPr sz="1600" spc="-10">
                <a:solidFill>
                  <a:srgbClr val="FFFFFF"/>
                </a:solidFill>
                <a:latin typeface="Barlow"/>
                <a:cs typeface="Barlow"/>
              </a:rPr>
              <a:t>a</a:t>
            </a:r>
            <a:r>
              <a:rPr sz="1600" spc="-5">
                <a:solidFill>
                  <a:srgbClr val="FFFFFF"/>
                </a:solidFill>
                <a:latin typeface="Barlow"/>
                <a:cs typeface="Barlow"/>
              </a:rPr>
              <a:t>n</a:t>
            </a:r>
            <a:r>
              <a:rPr sz="1600">
                <a:solidFill>
                  <a:srgbClr val="FFFFFF"/>
                </a:solidFill>
                <a:latin typeface="Barlow"/>
                <a:cs typeface="Barlow"/>
              </a:rPr>
              <a:t>s</a:t>
            </a:r>
            <a:endParaRPr sz="1600">
              <a:latin typeface="Barlow"/>
              <a:cs typeface="Barlow"/>
            </a:endParaRPr>
          </a:p>
        </p:txBody>
      </p:sp>
      <p:grpSp>
        <p:nvGrpSpPr>
          <p:cNvPr id="32" name="object 32"/>
          <p:cNvGrpSpPr/>
          <p:nvPr/>
        </p:nvGrpSpPr>
        <p:grpSpPr>
          <a:xfrm>
            <a:off x="6370065" y="591058"/>
            <a:ext cx="2396490" cy="482600"/>
            <a:chOff x="6370065" y="591058"/>
            <a:chExt cx="2396490" cy="482600"/>
          </a:xfrm>
        </p:grpSpPr>
        <p:sp>
          <p:nvSpPr>
            <p:cNvPr id="33" name="object 33"/>
            <p:cNvSpPr/>
            <p:nvPr/>
          </p:nvSpPr>
          <p:spPr>
            <a:xfrm>
              <a:off x="6376415" y="597408"/>
              <a:ext cx="2383790" cy="469900"/>
            </a:xfrm>
            <a:custGeom>
              <a:avLst/>
              <a:gdLst/>
              <a:ahLst/>
              <a:cxnLst/>
              <a:rect l="l" t="t" r="r" b="b"/>
              <a:pathLst>
                <a:path w="2383790" h="469900">
                  <a:moveTo>
                    <a:pt x="2148840" y="0"/>
                  </a:moveTo>
                  <a:lnTo>
                    <a:pt x="0" y="0"/>
                  </a:lnTo>
                  <a:lnTo>
                    <a:pt x="234696" y="234696"/>
                  </a:lnTo>
                  <a:lnTo>
                    <a:pt x="0" y="469392"/>
                  </a:lnTo>
                  <a:lnTo>
                    <a:pt x="2148840" y="469392"/>
                  </a:lnTo>
                  <a:lnTo>
                    <a:pt x="2383536" y="234696"/>
                  </a:lnTo>
                  <a:lnTo>
                    <a:pt x="2148840" y="0"/>
                  </a:lnTo>
                  <a:close/>
                </a:path>
              </a:pathLst>
            </a:custGeom>
            <a:solidFill>
              <a:srgbClr val="D9D9D9"/>
            </a:solidFill>
          </p:spPr>
          <p:txBody>
            <a:bodyPr wrap="square" lIns="0" tIns="0" rIns="0" bIns="0" rtlCol="0"/>
            <a:lstStyle/>
            <a:p>
              <a:endParaRPr/>
            </a:p>
          </p:txBody>
        </p:sp>
        <p:sp>
          <p:nvSpPr>
            <p:cNvPr id="34" name="object 34"/>
            <p:cNvSpPr/>
            <p:nvPr/>
          </p:nvSpPr>
          <p:spPr>
            <a:xfrm>
              <a:off x="6376415" y="597408"/>
              <a:ext cx="2383790" cy="469900"/>
            </a:xfrm>
            <a:custGeom>
              <a:avLst/>
              <a:gdLst/>
              <a:ahLst/>
              <a:cxnLst/>
              <a:rect l="l" t="t" r="r" b="b"/>
              <a:pathLst>
                <a:path w="2383790" h="469900">
                  <a:moveTo>
                    <a:pt x="0" y="0"/>
                  </a:moveTo>
                  <a:lnTo>
                    <a:pt x="2148840" y="0"/>
                  </a:lnTo>
                  <a:lnTo>
                    <a:pt x="2383536" y="234696"/>
                  </a:lnTo>
                  <a:lnTo>
                    <a:pt x="2148840" y="469392"/>
                  </a:lnTo>
                  <a:lnTo>
                    <a:pt x="0" y="469392"/>
                  </a:lnTo>
                  <a:lnTo>
                    <a:pt x="234696" y="234696"/>
                  </a:lnTo>
                  <a:lnTo>
                    <a:pt x="0" y="0"/>
                  </a:lnTo>
                  <a:close/>
                </a:path>
              </a:pathLst>
            </a:custGeom>
            <a:ln w="12700">
              <a:solidFill>
                <a:srgbClr val="FFFFFF"/>
              </a:solidFill>
            </a:ln>
          </p:spPr>
          <p:txBody>
            <a:bodyPr wrap="square" lIns="0" tIns="0" rIns="0" bIns="0" rtlCol="0"/>
            <a:lstStyle/>
            <a:p>
              <a:endParaRPr/>
            </a:p>
          </p:txBody>
        </p:sp>
      </p:grpSp>
      <p:sp>
        <p:nvSpPr>
          <p:cNvPr id="35" name="object 35"/>
          <p:cNvSpPr txBox="1"/>
          <p:nvPr/>
        </p:nvSpPr>
        <p:spPr>
          <a:xfrm>
            <a:off x="6973129" y="685831"/>
            <a:ext cx="1233805" cy="270510"/>
          </a:xfrm>
          <a:prstGeom prst="rect">
            <a:avLst/>
          </a:prstGeom>
        </p:spPr>
        <p:txBody>
          <a:bodyPr vert="horz" wrap="square" lIns="0" tIns="13335" rIns="0" bIns="0" rtlCol="0">
            <a:spAutoFit/>
          </a:bodyPr>
          <a:lstStyle/>
          <a:p>
            <a:pPr marL="12700">
              <a:lnSpc>
                <a:spcPct val="100000"/>
              </a:lnSpc>
              <a:spcBef>
                <a:spcPts val="105"/>
              </a:spcBef>
            </a:pPr>
            <a:r>
              <a:rPr sz="1600" spc="-5">
                <a:solidFill>
                  <a:srgbClr val="FFFFFF"/>
                </a:solidFill>
                <a:latin typeface="Barlow"/>
                <a:cs typeface="Barlow"/>
              </a:rPr>
              <a:t>L</a:t>
            </a:r>
            <a:r>
              <a:rPr sz="1600" spc="10">
                <a:solidFill>
                  <a:srgbClr val="FFFFFF"/>
                </a:solidFill>
                <a:latin typeface="Barlow"/>
                <a:cs typeface="Barlow"/>
              </a:rPr>
              <a:t>o</a:t>
            </a:r>
            <a:r>
              <a:rPr sz="1600" spc="-10">
                <a:solidFill>
                  <a:srgbClr val="FFFFFF"/>
                </a:solidFill>
                <a:latin typeface="Barlow"/>
                <a:cs typeface="Barlow"/>
              </a:rPr>
              <a:t>a</a:t>
            </a:r>
            <a:r>
              <a:rPr sz="1600">
                <a:solidFill>
                  <a:srgbClr val="FFFFFF"/>
                </a:solidFill>
                <a:latin typeface="Barlow"/>
                <a:cs typeface="Barlow"/>
              </a:rPr>
              <a:t>n</a:t>
            </a:r>
            <a:r>
              <a:rPr sz="1600" spc="-85">
                <a:solidFill>
                  <a:srgbClr val="FFFFFF"/>
                </a:solidFill>
                <a:latin typeface="Barlow"/>
                <a:cs typeface="Barlow"/>
              </a:rPr>
              <a:t> </a:t>
            </a:r>
            <a:r>
              <a:rPr sz="1600" spc="20">
                <a:solidFill>
                  <a:srgbClr val="FFFFFF"/>
                </a:solidFill>
                <a:latin typeface="Barlow"/>
                <a:cs typeface="Barlow"/>
              </a:rPr>
              <a:t>S</a:t>
            </a:r>
            <a:r>
              <a:rPr sz="1600" spc="5">
                <a:solidFill>
                  <a:srgbClr val="FFFFFF"/>
                </a:solidFill>
                <a:latin typeface="Barlow"/>
                <a:cs typeface="Barlow"/>
              </a:rPr>
              <a:t>e</a:t>
            </a:r>
            <a:r>
              <a:rPr sz="1600" spc="-10">
                <a:solidFill>
                  <a:srgbClr val="FFFFFF"/>
                </a:solidFill>
                <a:latin typeface="Barlow"/>
                <a:cs typeface="Barlow"/>
              </a:rPr>
              <a:t>r</a:t>
            </a:r>
            <a:r>
              <a:rPr sz="1600" spc="-20">
                <a:solidFill>
                  <a:srgbClr val="FFFFFF"/>
                </a:solidFill>
                <a:latin typeface="Barlow"/>
                <a:cs typeface="Barlow"/>
              </a:rPr>
              <a:t>v</a:t>
            </a:r>
            <a:r>
              <a:rPr sz="1600" spc="-5">
                <a:solidFill>
                  <a:srgbClr val="FFFFFF"/>
                </a:solidFill>
                <a:latin typeface="Barlow"/>
                <a:cs typeface="Barlow"/>
              </a:rPr>
              <a:t>i</a:t>
            </a:r>
            <a:r>
              <a:rPr sz="1600" spc="-25">
                <a:solidFill>
                  <a:srgbClr val="FFFFFF"/>
                </a:solidFill>
                <a:latin typeface="Barlow"/>
                <a:cs typeface="Barlow"/>
              </a:rPr>
              <a:t>c</a:t>
            </a:r>
            <a:r>
              <a:rPr sz="1600" spc="-20">
                <a:solidFill>
                  <a:srgbClr val="FFFFFF"/>
                </a:solidFill>
                <a:latin typeface="Barlow"/>
                <a:cs typeface="Barlow"/>
              </a:rPr>
              <a:t>e</a:t>
            </a:r>
            <a:r>
              <a:rPr sz="1600">
                <a:solidFill>
                  <a:srgbClr val="FFFFFF"/>
                </a:solidFill>
                <a:latin typeface="Barlow"/>
                <a:cs typeface="Barlow"/>
              </a:rPr>
              <a:t>r</a:t>
            </a:r>
            <a:endParaRPr sz="1600">
              <a:latin typeface="Barlow"/>
              <a:cs typeface="Barlow"/>
            </a:endParaRPr>
          </a:p>
        </p:txBody>
      </p:sp>
      <p:sp>
        <p:nvSpPr>
          <p:cNvPr id="36" name="object 36"/>
          <p:cNvSpPr/>
          <p:nvPr/>
        </p:nvSpPr>
        <p:spPr>
          <a:xfrm>
            <a:off x="5349240" y="1362457"/>
            <a:ext cx="3191510" cy="725805"/>
          </a:xfrm>
          <a:custGeom>
            <a:avLst/>
            <a:gdLst/>
            <a:ahLst/>
            <a:cxnLst/>
            <a:rect l="l" t="t" r="r" b="b"/>
            <a:pathLst>
              <a:path w="3191509" h="725805">
                <a:moveTo>
                  <a:pt x="3118713" y="0"/>
                </a:moveTo>
                <a:lnTo>
                  <a:pt x="72542" y="0"/>
                </a:lnTo>
                <a:lnTo>
                  <a:pt x="44303" y="5700"/>
                </a:lnTo>
                <a:lnTo>
                  <a:pt x="21245" y="21245"/>
                </a:lnTo>
                <a:lnTo>
                  <a:pt x="5700" y="44303"/>
                </a:lnTo>
                <a:lnTo>
                  <a:pt x="0" y="72542"/>
                </a:lnTo>
                <a:lnTo>
                  <a:pt x="0" y="652881"/>
                </a:lnTo>
                <a:lnTo>
                  <a:pt x="5700" y="681120"/>
                </a:lnTo>
                <a:lnTo>
                  <a:pt x="21245" y="704178"/>
                </a:lnTo>
                <a:lnTo>
                  <a:pt x="44303" y="719723"/>
                </a:lnTo>
                <a:lnTo>
                  <a:pt x="72542" y="725423"/>
                </a:lnTo>
                <a:lnTo>
                  <a:pt x="3118713" y="725423"/>
                </a:lnTo>
                <a:lnTo>
                  <a:pt x="3146952" y="719723"/>
                </a:lnTo>
                <a:lnTo>
                  <a:pt x="3170010" y="704178"/>
                </a:lnTo>
                <a:lnTo>
                  <a:pt x="3185555" y="681120"/>
                </a:lnTo>
                <a:lnTo>
                  <a:pt x="3191256" y="652881"/>
                </a:lnTo>
                <a:lnTo>
                  <a:pt x="3191256" y="72542"/>
                </a:lnTo>
                <a:lnTo>
                  <a:pt x="3185555" y="44303"/>
                </a:lnTo>
                <a:lnTo>
                  <a:pt x="3170010" y="21245"/>
                </a:lnTo>
                <a:lnTo>
                  <a:pt x="3146952" y="5700"/>
                </a:lnTo>
                <a:lnTo>
                  <a:pt x="3118713" y="0"/>
                </a:lnTo>
                <a:close/>
              </a:path>
            </a:pathLst>
          </a:custGeom>
          <a:solidFill>
            <a:srgbClr val="BCD6ED"/>
          </a:solidFill>
        </p:spPr>
        <p:txBody>
          <a:bodyPr wrap="square" lIns="0" tIns="0" rIns="0" bIns="0" rtlCol="0"/>
          <a:lstStyle/>
          <a:p>
            <a:endParaRPr/>
          </a:p>
        </p:txBody>
      </p:sp>
      <p:sp>
        <p:nvSpPr>
          <p:cNvPr id="37" name="object 37"/>
          <p:cNvSpPr txBox="1"/>
          <p:nvPr/>
        </p:nvSpPr>
        <p:spPr>
          <a:xfrm>
            <a:off x="5424173" y="1339825"/>
            <a:ext cx="3037205" cy="718820"/>
          </a:xfrm>
          <a:prstGeom prst="rect">
            <a:avLst/>
          </a:prstGeom>
        </p:spPr>
        <p:txBody>
          <a:bodyPr vert="horz" wrap="square" lIns="0" tIns="33020" rIns="0" bIns="0" rtlCol="0">
            <a:spAutoFit/>
          </a:bodyPr>
          <a:lstStyle/>
          <a:p>
            <a:pPr marL="12700" marR="5080" indent="-635" algn="ctr">
              <a:lnSpc>
                <a:spcPct val="91900"/>
              </a:lnSpc>
              <a:spcBef>
                <a:spcPts val="260"/>
              </a:spcBef>
            </a:pPr>
            <a:r>
              <a:rPr sz="1600" b="1" spc="-5">
                <a:latin typeface="Barlow" panose="00000500000000000000" pitchFamily="2" charset="0"/>
                <a:cs typeface="Calibri"/>
              </a:rPr>
              <a:t>Income-Driven-Repayment </a:t>
            </a:r>
            <a:r>
              <a:rPr sz="1600" b="1">
                <a:latin typeface="Barlow" panose="00000500000000000000" pitchFamily="2" charset="0"/>
                <a:cs typeface="Calibri"/>
              </a:rPr>
              <a:t>(IDR) </a:t>
            </a:r>
            <a:r>
              <a:rPr sz="1600" b="1" spc="5">
                <a:latin typeface="Barlow" panose="00000500000000000000" pitchFamily="2" charset="0"/>
                <a:cs typeface="Calibri"/>
              </a:rPr>
              <a:t> </a:t>
            </a:r>
            <a:r>
              <a:rPr sz="1600" b="1">
                <a:latin typeface="Barlow" panose="00000500000000000000" pitchFamily="2" charset="0"/>
                <a:cs typeface="Calibri"/>
              </a:rPr>
              <a:t>Plans</a:t>
            </a:r>
            <a:r>
              <a:rPr sz="1600">
                <a:latin typeface="Barlow" panose="00000500000000000000" pitchFamily="2" charset="0"/>
                <a:cs typeface="Calibri"/>
              </a:rPr>
              <a:t>: </a:t>
            </a:r>
            <a:r>
              <a:rPr sz="1600" spc="-10">
                <a:latin typeface="Barlow" panose="00000500000000000000" pitchFamily="2" charset="0"/>
                <a:cs typeface="Calibri"/>
              </a:rPr>
              <a:t>Payments </a:t>
            </a:r>
            <a:r>
              <a:rPr sz="1600">
                <a:latin typeface="Barlow" panose="00000500000000000000" pitchFamily="2" charset="0"/>
                <a:cs typeface="Calibri"/>
              </a:rPr>
              <a:t>and </a:t>
            </a:r>
            <a:r>
              <a:rPr sz="1600" spc="-10">
                <a:latin typeface="Barlow" panose="00000500000000000000" pitchFamily="2" charset="0"/>
                <a:cs typeface="Calibri"/>
              </a:rPr>
              <a:t>payback period </a:t>
            </a:r>
            <a:r>
              <a:rPr sz="1600" spc="-350">
                <a:latin typeface="Barlow" panose="00000500000000000000" pitchFamily="2" charset="0"/>
                <a:cs typeface="Calibri"/>
              </a:rPr>
              <a:t> </a:t>
            </a:r>
            <a:r>
              <a:rPr sz="1600" spc="-10">
                <a:latin typeface="Barlow" panose="00000500000000000000" pitchFamily="2" charset="0"/>
                <a:cs typeface="Calibri"/>
              </a:rPr>
              <a:t>are</a:t>
            </a:r>
            <a:r>
              <a:rPr sz="1600" spc="5">
                <a:latin typeface="Barlow" panose="00000500000000000000" pitchFamily="2" charset="0"/>
                <a:cs typeface="Calibri"/>
              </a:rPr>
              <a:t> </a:t>
            </a:r>
            <a:r>
              <a:rPr sz="1600" spc="-5">
                <a:latin typeface="Barlow" panose="00000500000000000000" pitchFamily="2" charset="0"/>
                <a:cs typeface="Calibri"/>
              </a:rPr>
              <a:t>based</a:t>
            </a:r>
            <a:r>
              <a:rPr sz="1600" spc="-10">
                <a:latin typeface="Barlow" panose="00000500000000000000" pitchFamily="2" charset="0"/>
                <a:cs typeface="Calibri"/>
              </a:rPr>
              <a:t> </a:t>
            </a:r>
            <a:r>
              <a:rPr sz="1600" spc="-5">
                <a:latin typeface="Barlow" panose="00000500000000000000" pitchFamily="2" charset="0"/>
                <a:cs typeface="Calibri"/>
              </a:rPr>
              <a:t>on</a:t>
            </a:r>
            <a:r>
              <a:rPr sz="1600" spc="-15">
                <a:latin typeface="Barlow" panose="00000500000000000000" pitchFamily="2" charset="0"/>
                <a:cs typeface="Calibri"/>
              </a:rPr>
              <a:t> </a:t>
            </a:r>
            <a:r>
              <a:rPr sz="1600" spc="-10">
                <a:latin typeface="Barlow" panose="00000500000000000000" pitchFamily="2" charset="0"/>
                <a:cs typeface="Calibri"/>
              </a:rPr>
              <a:t>your</a:t>
            </a:r>
            <a:r>
              <a:rPr sz="1600" spc="10">
                <a:latin typeface="Barlow" panose="00000500000000000000" pitchFamily="2" charset="0"/>
                <a:cs typeface="Calibri"/>
              </a:rPr>
              <a:t> </a:t>
            </a:r>
            <a:r>
              <a:rPr sz="1600" spc="-10">
                <a:latin typeface="Barlow" panose="00000500000000000000" pitchFamily="2" charset="0"/>
                <a:cs typeface="Calibri"/>
              </a:rPr>
              <a:t>income.</a:t>
            </a:r>
            <a:endParaRPr sz="1600">
              <a:latin typeface="Barlow" panose="00000500000000000000" pitchFamily="2" charset="0"/>
              <a:cs typeface="Calibri"/>
            </a:endParaRPr>
          </a:p>
        </p:txBody>
      </p:sp>
      <p:grpSp>
        <p:nvGrpSpPr>
          <p:cNvPr id="38" name="object 38"/>
          <p:cNvGrpSpPr/>
          <p:nvPr/>
        </p:nvGrpSpPr>
        <p:grpSpPr>
          <a:xfrm>
            <a:off x="5659882" y="2081529"/>
            <a:ext cx="2472690" cy="918210"/>
            <a:chOff x="5659882" y="2081529"/>
            <a:chExt cx="2472690" cy="918210"/>
          </a:xfrm>
        </p:grpSpPr>
        <p:sp>
          <p:nvSpPr>
            <p:cNvPr id="39" name="object 39"/>
            <p:cNvSpPr/>
            <p:nvPr/>
          </p:nvSpPr>
          <p:spPr>
            <a:xfrm>
              <a:off x="5666232" y="2087879"/>
              <a:ext cx="319405" cy="544195"/>
            </a:xfrm>
            <a:custGeom>
              <a:avLst/>
              <a:gdLst/>
              <a:ahLst/>
              <a:cxnLst/>
              <a:rect l="l" t="t" r="r" b="b"/>
              <a:pathLst>
                <a:path w="319404" h="544194">
                  <a:moveTo>
                    <a:pt x="0" y="0"/>
                  </a:moveTo>
                  <a:lnTo>
                    <a:pt x="0" y="544004"/>
                  </a:lnTo>
                  <a:lnTo>
                    <a:pt x="319062" y="544004"/>
                  </a:lnTo>
                </a:path>
              </a:pathLst>
            </a:custGeom>
            <a:ln w="12700">
              <a:solidFill>
                <a:srgbClr val="34589C"/>
              </a:solidFill>
            </a:ln>
          </p:spPr>
          <p:txBody>
            <a:bodyPr wrap="square" lIns="0" tIns="0" rIns="0" bIns="0" rtlCol="0"/>
            <a:lstStyle/>
            <a:p>
              <a:endParaRPr/>
            </a:p>
          </p:txBody>
        </p:sp>
        <p:sp>
          <p:nvSpPr>
            <p:cNvPr id="40" name="object 40"/>
            <p:cNvSpPr/>
            <p:nvPr/>
          </p:nvSpPr>
          <p:spPr>
            <a:xfrm>
              <a:off x="5986272" y="2267711"/>
              <a:ext cx="2139950" cy="725805"/>
            </a:xfrm>
            <a:custGeom>
              <a:avLst/>
              <a:gdLst/>
              <a:ahLst/>
              <a:cxnLst/>
              <a:rect l="l" t="t" r="r" b="b"/>
              <a:pathLst>
                <a:path w="2139950" h="725805">
                  <a:moveTo>
                    <a:pt x="0" y="72542"/>
                  </a:moveTo>
                  <a:lnTo>
                    <a:pt x="5700" y="44303"/>
                  </a:lnTo>
                  <a:lnTo>
                    <a:pt x="21245" y="21245"/>
                  </a:lnTo>
                  <a:lnTo>
                    <a:pt x="44303" y="5700"/>
                  </a:lnTo>
                  <a:lnTo>
                    <a:pt x="72542" y="0"/>
                  </a:lnTo>
                  <a:lnTo>
                    <a:pt x="2067153" y="0"/>
                  </a:lnTo>
                  <a:lnTo>
                    <a:pt x="2095392" y="5700"/>
                  </a:lnTo>
                  <a:lnTo>
                    <a:pt x="2118450" y="21245"/>
                  </a:lnTo>
                  <a:lnTo>
                    <a:pt x="2133995" y="44303"/>
                  </a:lnTo>
                  <a:lnTo>
                    <a:pt x="2139696" y="72542"/>
                  </a:lnTo>
                  <a:lnTo>
                    <a:pt x="2139696" y="652881"/>
                  </a:lnTo>
                  <a:lnTo>
                    <a:pt x="2133995" y="681120"/>
                  </a:lnTo>
                  <a:lnTo>
                    <a:pt x="2118450" y="704178"/>
                  </a:lnTo>
                  <a:lnTo>
                    <a:pt x="2095392" y="719723"/>
                  </a:lnTo>
                  <a:lnTo>
                    <a:pt x="2067153" y="725423"/>
                  </a:lnTo>
                  <a:lnTo>
                    <a:pt x="72542" y="725423"/>
                  </a:lnTo>
                  <a:lnTo>
                    <a:pt x="44303" y="719723"/>
                  </a:lnTo>
                  <a:lnTo>
                    <a:pt x="21245" y="704178"/>
                  </a:lnTo>
                  <a:lnTo>
                    <a:pt x="5700" y="681120"/>
                  </a:lnTo>
                  <a:lnTo>
                    <a:pt x="0" y="652881"/>
                  </a:lnTo>
                  <a:lnTo>
                    <a:pt x="0" y="72542"/>
                  </a:lnTo>
                  <a:close/>
                </a:path>
              </a:pathLst>
            </a:custGeom>
            <a:ln w="12700">
              <a:solidFill>
                <a:srgbClr val="4471C4"/>
              </a:solidFill>
            </a:ln>
          </p:spPr>
          <p:txBody>
            <a:bodyPr wrap="square" lIns="0" tIns="0" rIns="0" bIns="0" rtlCol="0"/>
            <a:lstStyle/>
            <a:p>
              <a:endParaRPr/>
            </a:p>
          </p:txBody>
        </p:sp>
      </p:grpSp>
      <p:sp>
        <p:nvSpPr>
          <p:cNvPr id="41" name="object 41"/>
          <p:cNvSpPr txBox="1"/>
          <p:nvPr/>
        </p:nvSpPr>
        <p:spPr>
          <a:xfrm>
            <a:off x="6037381" y="2329852"/>
            <a:ext cx="2035175" cy="574040"/>
          </a:xfrm>
          <a:prstGeom prst="rect">
            <a:avLst/>
          </a:prstGeom>
        </p:spPr>
        <p:txBody>
          <a:bodyPr vert="horz" wrap="square" lIns="0" tIns="45720" rIns="0" bIns="0" rtlCol="0">
            <a:spAutoFit/>
          </a:bodyPr>
          <a:lstStyle/>
          <a:p>
            <a:pPr marL="253365" marR="5080" indent="-241300">
              <a:lnSpc>
                <a:spcPts val="2039"/>
              </a:lnSpc>
              <a:spcBef>
                <a:spcPts val="360"/>
              </a:spcBef>
            </a:pPr>
            <a:r>
              <a:rPr sz="1900" spc="-5">
                <a:latin typeface="Barlow"/>
                <a:cs typeface="Barlow"/>
              </a:rPr>
              <a:t>Revised Pay</a:t>
            </a:r>
            <a:r>
              <a:rPr sz="1900" spc="-35">
                <a:latin typeface="Barlow"/>
                <a:cs typeface="Barlow"/>
              </a:rPr>
              <a:t> </a:t>
            </a:r>
            <a:r>
              <a:rPr sz="1900" spc="-5">
                <a:latin typeface="Barlow"/>
                <a:cs typeface="Barlow"/>
              </a:rPr>
              <a:t>As</a:t>
            </a:r>
            <a:r>
              <a:rPr sz="1900" spc="-20">
                <a:latin typeface="Barlow"/>
                <a:cs typeface="Barlow"/>
              </a:rPr>
              <a:t> </a:t>
            </a:r>
            <a:r>
              <a:rPr sz="1900" spc="-10">
                <a:latin typeface="Barlow"/>
                <a:cs typeface="Barlow"/>
              </a:rPr>
              <a:t>You </a:t>
            </a:r>
            <a:r>
              <a:rPr sz="1900" spc="-365">
                <a:latin typeface="Barlow"/>
                <a:cs typeface="Barlow"/>
              </a:rPr>
              <a:t> </a:t>
            </a:r>
            <a:r>
              <a:rPr sz="1900" spc="-5">
                <a:latin typeface="Barlow"/>
                <a:cs typeface="Barlow"/>
              </a:rPr>
              <a:t>Earn </a:t>
            </a:r>
            <a:r>
              <a:rPr sz="1900">
                <a:latin typeface="Barlow"/>
                <a:cs typeface="Barlow"/>
              </a:rPr>
              <a:t>(REPAYE)</a:t>
            </a:r>
          </a:p>
        </p:txBody>
      </p:sp>
      <p:grpSp>
        <p:nvGrpSpPr>
          <p:cNvPr id="42" name="object 42"/>
          <p:cNvGrpSpPr/>
          <p:nvPr/>
        </p:nvGrpSpPr>
        <p:grpSpPr>
          <a:xfrm>
            <a:off x="5659882" y="2081529"/>
            <a:ext cx="2472690" cy="1826260"/>
            <a:chOff x="5659882" y="2081529"/>
            <a:chExt cx="2472690" cy="1826260"/>
          </a:xfrm>
        </p:grpSpPr>
        <p:sp>
          <p:nvSpPr>
            <p:cNvPr id="43" name="object 43"/>
            <p:cNvSpPr/>
            <p:nvPr/>
          </p:nvSpPr>
          <p:spPr>
            <a:xfrm>
              <a:off x="5666232" y="2087879"/>
              <a:ext cx="319405" cy="1450975"/>
            </a:xfrm>
            <a:custGeom>
              <a:avLst/>
              <a:gdLst/>
              <a:ahLst/>
              <a:cxnLst/>
              <a:rect l="l" t="t" r="r" b="b"/>
              <a:pathLst>
                <a:path w="319404" h="1450975">
                  <a:moveTo>
                    <a:pt x="0" y="0"/>
                  </a:moveTo>
                  <a:lnTo>
                    <a:pt x="0" y="1450695"/>
                  </a:lnTo>
                  <a:lnTo>
                    <a:pt x="319062" y="1450695"/>
                  </a:lnTo>
                </a:path>
              </a:pathLst>
            </a:custGeom>
            <a:ln w="12700">
              <a:solidFill>
                <a:srgbClr val="34589C"/>
              </a:solidFill>
            </a:ln>
          </p:spPr>
          <p:txBody>
            <a:bodyPr wrap="square" lIns="0" tIns="0" rIns="0" bIns="0" rtlCol="0"/>
            <a:lstStyle/>
            <a:p>
              <a:endParaRPr/>
            </a:p>
          </p:txBody>
        </p:sp>
        <p:sp>
          <p:nvSpPr>
            <p:cNvPr id="44" name="object 44"/>
            <p:cNvSpPr/>
            <p:nvPr/>
          </p:nvSpPr>
          <p:spPr>
            <a:xfrm>
              <a:off x="5986272" y="3176015"/>
              <a:ext cx="2139950" cy="725805"/>
            </a:xfrm>
            <a:custGeom>
              <a:avLst/>
              <a:gdLst/>
              <a:ahLst/>
              <a:cxnLst/>
              <a:rect l="l" t="t" r="r" b="b"/>
              <a:pathLst>
                <a:path w="2139950" h="725804">
                  <a:moveTo>
                    <a:pt x="0" y="72542"/>
                  </a:moveTo>
                  <a:lnTo>
                    <a:pt x="5700" y="44303"/>
                  </a:lnTo>
                  <a:lnTo>
                    <a:pt x="21245" y="21245"/>
                  </a:lnTo>
                  <a:lnTo>
                    <a:pt x="44303" y="5700"/>
                  </a:lnTo>
                  <a:lnTo>
                    <a:pt x="72542" y="0"/>
                  </a:lnTo>
                  <a:lnTo>
                    <a:pt x="2067153" y="0"/>
                  </a:lnTo>
                  <a:lnTo>
                    <a:pt x="2095392" y="5700"/>
                  </a:lnTo>
                  <a:lnTo>
                    <a:pt x="2118450" y="21245"/>
                  </a:lnTo>
                  <a:lnTo>
                    <a:pt x="2133995" y="44303"/>
                  </a:lnTo>
                  <a:lnTo>
                    <a:pt x="2139696" y="72542"/>
                  </a:lnTo>
                  <a:lnTo>
                    <a:pt x="2139696" y="652881"/>
                  </a:lnTo>
                  <a:lnTo>
                    <a:pt x="2133995" y="681120"/>
                  </a:lnTo>
                  <a:lnTo>
                    <a:pt x="2118450" y="704178"/>
                  </a:lnTo>
                  <a:lnTo>
                    <a:pt x="2095392" y="719723"/>
                  </a:lnTo>
                  <a:lnTo>
                    <a:pt x="2067153" y="725423"/>
                  </a:lnTo>
                  <a:lnTo>
                    <a:pt x="72542" y="725423"/>
                  </a:lnTo>
                  <a:lnTo>
                    <a:pt x="44303" y="719723"/>
                  </a:lnTo>
                  <a:lnTo>
                    <a:pt x="21245" y="704178"/>
                  </a:lnTo>
                  <a:lnTo>
                    <a:pt x="5700" y="681120"/>
                  </a:lnTo>
                  <a:lnTo>
                    <a:pt x="0" y="652881"/>
                  </a:lnTo>
                  <a:lnTo>
                    <a:pt x="0" y="72542"/>
                  </a:lnTo>
                  <a:close/>
                </a:path>
              </a:pathLst>
            </a:custGeom>
            <a:ln w="12700">
              <a:solidFill>
                <a:srgbClr val="4471C4"/>
              </a:solidFill>
            </a:ln>
          </p:spPr>
          <p:txBody>
            <a:bodyPr wrap="square" lIns="0" tIns="0" rIns="0" bIns="0" rtlCol="0"/>
            <a:lstStyle/>
            <a:p>
              <a:endParaRPr/>
            </a:p>
          </p:txBody>
        </p:sp>
      </p:grpSp>
      <p:sp>
        <p:nvSpPr>
          <p:cNvPr id="45" name="object 45"/>
          <p:cNvSpPr txBox="1"/>
          <p:nvPr/>
        </p:nvSpPr>
        <p:spPr>
          <a:xfrm>
            <a:off x="6208039" y="3236536"/>
            <a:ext cx="1695450" cy="574040"/>
          </a:xfrm>
          <a:prstGeom prst="rect">
            <a:avLst/>
          </a:prstGeom>
        </p:spPr>
        <p:txBody>
          <a:bodyPr vert="horz" wrap="square" lIns="0" tIns="45720" rIns="0" bIns="0" rtlCol="0">
            <a:spAutoFit/>
          </a:bodyPr>
          <a:lstStyle/>
          <a:p>
            <a:pPr marL="497205" marR="5080" indent="-485140">
              <a:lnSpc>
                <a:spcPts val="2039"/>
              </a:lnSpc>
              <a:spcBef>
                <a:spcPts val="360"/>
              </a:spcBef>
            </a:pPr>
            <a:r>
              <a:rPr sz="1900" spc="-5">
                <a:latin typeface="Barlow"/>
                <a:cs typeface="Barlow"/>
              </a:rPr>
              <a:t>Pay</a:t>
            </a:r>
            <a:r>
              <a:rPr sz="1900" spc="-10">
                <a:latin typeface="Barlow"/>
                <a:cs typeface="Barlow"/>
              </a:rPr>
              <a:t> </a:t>
            </a:r>
            <a:r>
              <a:rPr sz="1900" spc="-5">
                <a:latin typeface="Barlow"/>
                <a:cs typeface="Barlow"/>
              </a:rPr>
              <a:t>As</a:t>
            </a:r>
            <a:r>
              <a:rPr sz="1900" spc="-20">
                <a:latin typeface="Barlow"/>
                <a:cs typeface="Barlow"/>
              </a:rPr>
              <a:t> </a:t>
            </a:r>
            <a:r>
              <a:rPr sz="1900" spc="-5">
                <a:latin typeface="Barlow"/>
                <a:cs typeface="Barlow"/>
              </a:rPr>
              <a:t>You</a:t>
            </a:r>
            <a:r>
              <a:rPr sz="1900" spc="-25">
                <a:latin typeface="Barlow"/>
                <a:cs typeface="Barlow"/>
              </a:rPr>
              <a:t> </a:t>
            </a:r>
            <a:r>
              <a:rPr sz="1900" spc="-5">
                <a:latin typeface="Barlow"/>
                <a:cs typeface="Barlow"/>
              </a:rPr>
              <a:t>Earn </a:t>
            </a:r>
            <a:r>
              <a:rPr sz="1900" spc="-365">
                <a:latin typeface="Barlow"/>
                <a:cs typeface="Barlow"/>
              </a:rPr>
              <a:t> </a:t>
            </a:r>
            <a:r>
              <a:rPr sz="1900">
                <a:latin typeface="Barlow"/>
                <a:cs typeface="Barlow"/>
              </a:rPr>
              <a:t>(PAYE)</a:t>
            </a:r>
          </a:p>
        </p:txBody>
      </p:sp>
      <p:sp>
        <p:nvSpPr>
          <p:cNvPr id="46" name="object 46"/>
          <p:cNvSpPr/>
          <p:nvPr/>
        </p:nvSpPr>
        <p:spPr>
          <a:xfrm>
            <a:off x="5986271" y="4081270"/>
            <a:ext cx="2139950" cy="1183005"/>
          </a:xfrm>
          <a:custGeom>
            <a:avLst/>
            <a:gdLst/>
            <a:ahLst/>
            <a:cxnLst/>
            <a:rect l="l" t="t" r="r" b="b"/>
            <a:pathLst>
              <a:path w="2139950" h="1183004">
                <a:moveTo>
                  <a:pt x="0" y="118262"/>
                </a:moveTo>
                <a:lnTo>
                  <a:pt x="9293" y="72228"/>
                </a:lnTo>
                <a:lnTo>
                  <a:pt x="34637" y="34637"/>
                </a:lnTo>
                <a:lnTo>
                  <a:pt x="72228" y="9293"/>
                </a:lnTo>
                <a:lnTo>
                  <a:pt x="118262" y="0"/>
                </a:lnTo>
                <a:lnTo>
                  <a:pt x="2021433" y="0"/>
                </a:lnTo>
                <a:lnTo>
                  <a:pt x="2067467" y="9293"/>
                </a:lnTo>
                <a:lnTo>
                  <a:pt x="2105058" y="34637"/>
                </a:lnTo>
                <a:lnTo>
                  <a:pt x="2130402" y="72228"/>
                </a:lnTo>
                <a:lnTo>
                  <a:pt x="2139696" y="118262"/>
                </a:lnTo>
                <a:lnTo>
                  <a:pt x="2139696" y="1064361"/>
                </a:lnTo>
                <a:lnTo>
                  <a:pt x="2130402" y="1110395"/>
                </a:lnTo>
                <a:lnTo>
                  <a:pt x="2105058" y="1147986"/>
                </a:lnTo>
                <a:lnTo>
                  <a:pt x="2067467" y="1173330"/>
                </a:lnTo>
                <a:lnTo>
                  <a:pt x="2021433" y="1182624"/>
                </a:lnTo>
                <a:lnTo>
                  <a:pt x="118262" y="1182624"/>
                </a:lnTo>
                <a:lnTo>
                  <a:pt x="72228" y="1173330"/>
                </a:lnTo>
                <a:lnTo>
                  <a:pt x="34637" y="1147986"/>
                </a:lnTo>
                <a:lnTo>
                  <a:pt x="9293" y="1110395"/>
                </a:lnTo>
                <a:lnTo>
                  <a:pt x="0" y="1064361"/>
                </a:lnTo>
                <a:lnTo>
                  <a:pt x="0" y="118262"/>
                </a:lnTo>
                <a:close/>
              </a:path>
            </a:pathLst>
          </a:custGeom>
          <a:ln w="12700">
            <a:solidFill>
              <a:srgbClr val="4471C4"/>
            </a:solidFill>
          </a:ln>
        </p:spPr>
        <p:txBody>
          <a:bodyPr wrap="square" lIns="0" tIns="0" rIns="0" bIns="0" rtlCol="0"/>
          <a:lstStyle/>
          <a:p>
            <a:endParaRPr/>
          </a:p>
        </p:txBody>
      </p:sp>
      <p:sp>
        <p:nvSpPr>
          <p:cNvPr id="47" name="object 47"/>
          <p:cNvSpPr txBox="1"/>
          <p:nvPr/>
        </p:nvSpPr>
        <p:spPr>
          <a:xfrm>
            <a:off x="5653532" y="4099943"/>
            <a:ext cx="2365375" cy="1151255"/>
          </a:xfrm>
          <a:prstGeom prst="rect">
            <a:avLst/>
          </a:prstGeom>
        </p:spPr>
        <p:txBody>
          <a:bodyPr vert="horz" wrap="square" lIns="0" tIns="12065" rIns="0" bIns="0" rtlCol="0">
            <a:spAutoFit/>
          </a:bodyPr>
          <a:lstStyle/>
          <a:p>
            <a:pPr marL="662305">
              <a:lnSpc>
                <a:spcPts val="2160"/>
              </a:lnSpc>
              <a:spcBef>
                <a:spcPts val="95"/>
              </a:spcBef>
            </a:pPr>
            <a:r>
              <a:rPr sz="1900" spc="-10">
                <a:latin typeface="Barlow"/>
                <a:cs typeface="Barlow"/>
              </a:rPr>
              <a:t>Income</a:t>
            </a:r>
            <a:r>
              <a:rPr sz="1900" spc="10">
                <a:latin typeface="Barlow"/>
                <a:cs typeface="Barlow"/>
              </a:rPr>
              <a:t> </a:t>
            </a:r>
            <a:r>
              <a:rPr sz="1900" spc="-5">
                <a:latin typeface="Barlow"/>
                <a:cs typeface="Barlow"/>
              </a:rPr>
              <a:t>Based</a:t>
            </a:r>
            <a:endParaRPr sz="1900">
              <a:latin typeface="Barlow"/>
              <a:cs typeface="Barlow"/>
            </a:endParaRPr>
          </a:p>
          <a:p>
            <a:pPr marL="12700">
              <a:lnSpc>
                <a:spcPts val="2160"/>
              </a:lnSpc>
              <a:tabLst>
                <a:tab pos="331470" algn="l"/>
                <a:tab pos="537845" algn="l"/>
              </a:tabLst>
            </a:pPr>
            <a:r>
              <a:rPr sz="1900" u="sng" spc="-5">
                <a:uFill>
                  <a:solidFill>
                    <a:srgbClr val="34589C"/>
                  </a:solidFill>
                </a:uFill>
                <a:latin typeface="Barlow"/>
                <a:cs typeface="Barlow"/>
              </a:rPr>
              <a:t> 	</a:t>
            </a:r>
            <a:r>
              <a:rPr sz="1900" spc="-5">
                <a:latin typeface="Barlow"/>
                <a:cs typeface="Barlow"/>
              </a:rPr>
              <a:t>	</a:t>
            </a:r>
            <a:r>
              <a:rPr sz="1900" spc="-10">
                <a:latin typeface="Barlow"/>
                <a:cs typeface="Barlow"/>
              </a:rPr>
              <a:t>Repayment</a:t>
            </a:r>
            <a:r>
              <a:rPr sz="1900" spc="15">
                <a:latin typeface="Barlow"/>
                <a:cs typeface="Barlow"/>
              </a:rPr>
              <a:t> </a:t>
            </a:r>
            <a:r>
              <a:rPr sz="1900" spc="-10">
                <a:latin typeface="Barlow"/>
                <a:cs typeface="Barlow"/>
              </a:rPr>
              <a:t>(IBR)</a:t>
            </a:r>
            <a:endParaRPr sz="1900">
              <a:latin typeface="Barlow"/>
              <a:cs typeface="Barlow"/>
            </a:endParaRPr>
          </a:p>
          <a:p>
            <a:pPr marL="473709" indent="-71120">
              <a:lnSpc>
                <a:spcPct val="100000"/>
              </a:lnSpc>
              <a:spcBef>
                <a:spcPts val="605"/>
              </a:spcBef>
              <a:buSzPct val="90909"/>
              <a:buChar char="•"/>
              <a:tabLst>
                <a:tab pos="474345" algn="l"/>
              </a:tabLst>
            </a:pPr>
            <a:r>
              <a:rPr sz="1100" spc="-5">
                <a:latin typeface="Calibri"/>
                <a:cs typeface="Calibri"/>
              </a:rPr>
              <a:t>For</a:t>
            </a:r>
            <a:r>
              <a:rPr sz="1100" spc="5">
                <a:latin typeface="Calibri"/>
                <a:cs typeface="Calibri"/>
              </a:rPr>
              <a:t> </a:t>
            </a:r>
            <a:r>
              <a:rPr sz="1100" spc="-5">
                <a:latin typeface="Calibri"/>
                <a:cs typeface="Calibri"/>
              </a:rPr>
              <a:t>borrowers</a:t>
            </a:r>
            <a:r>
              <a:rPr sz="1100" spc="-15">
                <a:latin typeface="Calibri"/>
                <a:cs typeface="Calibri"/>
              </a:rPr>
              <a:t> </a:t>
            </a:r>
            <a:r>
              <a:rPr sz="1100" spc="-5">
                <a:latin typeface="Calibri"/>
                <a:cs typeface="Calibri"/>
              </a:rPr>
              <a:t>before</a:t>
            </a:r>
            <a:r>
              <a:rPr sz="1100" spc="-15">
                <a:latin typeface="Calibri"/>
                <a:cs typeface="Calibri"/>
              </a:rPr>
              <a:t> </a:t>
            </a:r>
            <a:r>
              <a:rPr sz="1100">
                <a:latin typeface="Calibri"/>
                <a:cs typeface="Calibri"/>
              </a:rPr>
              <a:t>July</a:t>
            </a:r>
            <a:r>
              <a:rPr sz="1100" spc="-35">
                <a:latin typeface="Calibri"/>
                <a:cs typeface="Calibri"/>
              </a:rPr>
              <a:t> </a:t>
            </a:r>
            <a:r>
              <a:rPr sz="1100" spc="-10">
                <a:latin typeface="Calibri"/>
                <a:cs typeface="Calibri"/>
              </a:rPr>
              <a:t>1,2014</a:t>
            </a:r>
            <a:endParaRPr sz="1100">
              <a:latin typeface="Calibri"/>
              <a:cs typeface="Calibri"/>
            </a:endParaRPr>
          </a:p>
          <a:p>
            <a:pPr marL="461645" marR="109855" indent="-58419">
              <a:lnSpc>
                <a:spcPts val="1200"/>
              </a:lnSpc>
              <a:spcBef>
                <a:spcPts val="240"/>
              </a:spcBef>
              <a:buSzPct val="90909"/>
              <a:buChar char="•"/>
              <a:tabLst>
                <a:tab pos="474345" algn="l"/>
              </a:tabLst>
            </a:pPr>
            <a:r>
              <a:rPr sz="1100" spc="-5">
                <a:latin typeface="Calibri"/>
                <a:cs typeface="Calibri"/>
              </a:rPr>
              <a:t>For </a:t>
            </a:r>
            <a:r>
              <a:rPr sz="1100">
                <a:latin typeface="Calibri"/>
                <a:cs typeface="Calibri"/>
              </a:rPr>
              <a:t>“New </a:t>
            </a:r>
            <a:r>
              <a:rPr sz="1100" spc="-5">
                <a:latin typeface="Calibri"/>
                <a:cs typeface="Calibri"/>
              </a:rPr>
              <a:t>Borrowers” after </a:t>
            </a:r>
            <a:r>
              <a:rPr sz="1100">
                <a:latin typeface="Calibri"/>
                <a:cs typeface="Calibri"/>
              </a:rPr>
              <a:t>July </a:t>
            </a:r>
            <a:r>
              <a:rPr sz="1100" spc="-235">
                <a:latin typeface="Calibri"/>
                <a:cs typeface="Calibri"/>
              </a:rPr>
              <a:t> </a:t>
            </a:r>
            <a:r>
              <a:rPr sz="1100" spc="-10">
                <a:latin typeface="Calibri"/>
                <a:cs typeface="Calibri"/>
              </a:rPr>
              <a:t>1,2014</a:t>
            </a:r>
            <a:endParaRPr sz="1100">
              <a:latin typeface="Calibri"/>
              <a:cs typeface="Calibri"/>
            </a:endParaRPr>
          </a:p>
        </p:txBody>
      </p:sp>
      <p:grpSp>
        <p:nvGrpSpPr>
          <p:cNvPr id="48" name="object 48"/>
          <p:cNvGrpSpPr/>
          <p:nvPr/>
        </p:nvGrpSpPr>
        <p:grpSpPr>
          <a:xfrm>
            <a:off x="5659882" y="2081529"/>
            <a:ext cx="2466340" cy="4090670"/>
            <a:chOff x="5659882" y="2081529"/>
            <a:chExt cx="2466340" cy="4090670"/>
          </a:xfrm>
        </p:grpSpPr>
        <p:sp>
          <p:nvSpPr>
            <p:cNvPr id="49" name="object 49"/>
            <p:cNvSpPr/>
            <p:nvPr/>
          </p:nvSpPr>
          <p:spPr>
            <a:xfrm>
              <a:off x="5666232" y="2087879"/>
              <a:ext cx="319405" cy="3722370"/>
            </a:xfrm>
            <a:custGeom>
              <a:avLst/>
              <a:gdLst/>
              <a:ahLst/>
              <a:cxnLst/>
              <a:rect l="l" t="t" r="r" b="b"/>
              <a:pathLst>
                <a:path w="319404" h="3722370">
                  <a:moveTo>
                    <a:pt x="0" y="0"/>
                  </a:moveTo>
                  <a:lnTo>
                    <a:pt x="0" y="3722204"/>
                  </a:lnTo>
                  <a:lnTo>
                    <a:pt x="319062" y="3722204"/>
                  </a:lnTo>
                </a:path>
              </a:pathLst>
            </a:custGeom>
            <a:ln w="12700">
              <a:solidFill>
                <a:srgbClr val="34589C"/>
              </a:solidFill>
            </a:ln>
          </p:spPr>
          <p:txBody>
            <a:bodyPr wrap="square" lIns="0" tIns="0" rIns="0" bIns="0" rtlCol="0"/>
            <a:lstStyle/>
            <a:p>
              <a:endParaRPr/>
            </a:p>
          </p:txBody>
        </p:sp>
        <p:sp>
          <p:nvSpPr>
            <p:cNvPr id="50" name="object 50"/>
            <p:cNvSpPr/>
            <p:nvPr/>
          </p:nvSpPr>
          <p:spPr>
            <a:xfrm>
              <a:off x="5986272" y="5446776"/>
              <a:ext cx="2139950" cy="725805"/>
            </a:xfrm>
            <a:custGeom>
              <a:avLst/>
              <a:gdLst/>
              <a:ahLst/>
              <a:cxnLst/>
              <a:rect l="l" t="t" r="r" b="b"/>
              <a:pathLst>
                <a:path w="2139950" h="725804">
                  <a:moveTo>
                    <a:pt x="2067153" y="0"/>
                  </a:moveTo>
                  <a:lnTo>
                    <a:pt x="72542" y="0"/>
                  </a:lnTo>
                  <a:lnTo>
                    <a:pt x="44303" y="5700"/>
                  </a:lnTo>
                  <a:lnTo>
                    <a:pt x="21245" y="21245"/>
                  </a:lnTo>
                  <a:lnTo>
                    <a:pt x="5700" y="44303"/>
                  </a:lnTo>
                  <a:lnTo>
                    <a:pt x="0" y="72542"/>
                  </a:lnTo>
                  <a:lnTo>
                    <a:pt x="0" y="652881"/>
                  </a:lnTo>
                  <a:lnTo>
                    <a:pt x="5700" y="681120"/>
                  </a:lnTo>
                  <a:lnTo>
                    <a:pt x="21245" y="704178"/>
                  </a:lnTo>
                  <a:lnTo>
                    <a:pt x="44303" y="719723"/>
                  </a:lnTo>
                  <a:lnTo>
                    <a:pt x="72542" y="725424"/>
                  </a:lnTo>
                  <a:lnTo>
                    <a:pt x="2067153" y="725424"/>
                  </a:lnTo>
                  <a:lnTo>
                    <a:pt x="2095392" y="719723"/>
                  </a:lnTo>
                  <a:lnTo>
                    <a:pt x="2118450" y="704178"/>
                  </a:lnTo>
                  <a:lnTo>
                    <a:pt x="2133995" y="681120"/>
                  </a:lnTo>
                  <a:lnTo>
                    <a:pt x="2139696" y="652881"/>
                  </a:lnTo>
                  <a:lnTo>
                    <a:pt x="2139696" y="72542"/>
                  </a:lnTo>
                  <a:lnTo>
                    <a:pt x="2133995" y="44303"/>
                  </a:lnTo>
                  <a:lnTo>
                    <a:pt x="2118450" y="21245"/>
                  </a:lnTo>
                  <a:lnTo>
                    <a:pt x="2095392" y="5700"/>
                  </a:lnTo>
                  <a:lnTo>
                    <a:pt x="2067153" y="0"/>
                  </a:lnTo>
                  <a:close/>
                </a:path>
              </a:pathLst>
            </a:custGeom>
            <a:solidFill>
              <a:srgbClr val="FFFFFF">
                <a:alpha val="90194"/>
              </a:srgbClr>
            </a:solidFill>
          </p:spPr>
          <p:txBody>
            <a:bodyPr wrap="square" lIns="0" tIns="0" rIns="0" bIns="0" rtlCol="0"/>
            <a:lstStyle/>
            <a:p>
              <a:endParaRPr/>
            </a:p>
          </p:txBody>
        </p:sp>
      </p:grpSp>
      <p:sp>
        <p:nvSpPr>
          <p:cNvPr id="51" name="object 51"/>
          <p:cNvSpPr txBox="1"/>
          <p:nvPr/>
        </p:nvSpPr>
        <p:spPr>
          <a:xfrm>
            <a:off x="3641090" y="5842519"/>
            <a:ext cx="2007870" cy="391160"/>
          </a:xfrm>
          <a:prstGeom prst="rect">
            <a:avLst/>
          </a:prstGeom>
        </p:spPr>
        <p:txBody>
          <a:bodyPr vert="horz" wrap="square" lIns="0" tIns="12700" rIns="0" bIns="0" rtlCol="0">
            <a:spAutoFit/>
          </a:bodyPr>
          <a:lstStyle/>
          <a:p>
            <a:pPr marL="12700">
              <a:lnSpc>
                <a:spcPct val="100000"/>
              </a:lnSpc>
              <a:spcBef>
                <a:spcPts val="100"/>
              </a:spcBef>
            </a:pPr>
            <a:r>
              <a:rPr lang="en-US" sz="1200" spc="-10" dirty="0">
                <a:latin typeface="Calibri"/>
                <a:cs typeface="Calibri"/>
              </a:rPr>
              <a:t>Sources:</a:t>
            </a:r>
            <a:r>
              <a:rPr lang="en-US" sz="1200" spc="20" dirty="0">
                <a:latin typeface="Calibri"/>
                <a:cs typeface="Calibri"/>
              </a:rPr>
              <a:t> </a:t>
            </a:r>
            <a:r>
              <a:rPr lang="en-US" sz="1200" dirty="0">
                <a:latin typeface="Calibri"/>
                <a:cs typeface="Calibri"/>
              </a:rPr>
              <a:t>4 CFR</a:t>
            </a:r>
            <a:r>
              <a:rPr lang="en-US" sz="1200" spc="-20" dirty="0">
                <a:latin typeface="Calibri"/>
                <a:cs typeface="Calibri"/>
              </a:rPr>
              <a:t> </a:t>
            </a:r>
            <a:r>
              <a:rPr lang="en-US" sz="1200" dirty="0">
                <a:latin typeface="Calibri"/>
                <a:cs typeface="Calibri"/>
              </a:rPr>
              <a:t>§</a:t>
            </a:r>
            <a:r>
              <a:rPr lang="en-US" sz="1200" spc="10" dirty="0">
                <a:latin typeface="Calibri"/>
                <a:cs typeface="Calibri"/>
              </a:rPr>
              <a:t> </a:t>
            </a:r>
            <a:r>
              <a:rPr lang="en-US" sz="1200" spc="-10" dirty="0">
                <a:latin typeface="Calibri"/>
                <a:cs typeface="Calibri"/>
              </a:rPr>
              <a:t>682.209.</a:t>
            </a:r>
            <a:endParaRPr lang="en-US" sz="1200" dirty="0">
              <a:latin typeface="Calibri"/>
              <a:cs typeface="Calibri"/>
            </a:endParaRPr>
          </a:p>
          <a:p>
            <a:pPr marL="12700">
              <a:lnSpc>
                <a:spcPct val="100000"/>
              </a:lnSpc>
            </a:pPr>
            <a:r>
              <a:rPr lang="en-US" sz="1200" dirty="0">
                <a:latin typeface="Calibri"/>
                <a:cs typeface="Calibri"/>
              </a:rPr>
              <a:t>*</a:t>
            </a:r>
            <a:r>
              <a:rPr sz="1200" spc="-15" dirty="0">
                <a:latin typeface="Calibri"/>
                <a:cs typeface="Calibri"/>
              </a:rPr>
              <a:t> </a:t>
            </a:r>
            <a:r>
              <a:rPr sz="1200" spc="-10" dirty="0">
                <a:latin typeface="Calibri"/>
                <a:cs typeface="Calibri"/>
              </a:rPr>
              <a:t>Consolidated</a:t>
            </a:r>
            <a:r>
              <a:rPr sz="1200" spc="25" dirty="0">
                <a:latin typeface="Calibri"/>
                <a:cs typeface="Calibri"/>
              </a:rPr>
              <a:t> </a:t>
            </a:r>
            <a:r>
              <a:rPr sz="1200" spc="-10" dirty="0">
                <a:latin typeface="Calibri"/>
                <a:cs typeface="Calibri"/>
              </a:rPr>
              <a:t>loans</a:t>
            </a:r>
            <a:r>
              <a:rPr sz="1200" spc="20" dirty="0">
                <a:latin typeface="Calibri"/>
                <a:cs typeface="Calibri"/>
              </a:rPr>
              <a:t> </a:t>
            </a:r>
            <a:r>
              <a:rPr sz="1200" spc="-5" dirty="0">
                <a:latin typeface="Calibri"/>
                <a:cs typeface="Calibri"/>
              </a:rPr>
              <a:t>can </a:t>
            </a:r>
            <a:r>
              <a:rPr sz="1200" spc="-10" dirty="0">
                <a:latin typeface="Calibri"/>
                <a:cs typeface="Calibri"/>
              </a:rPr>
              <a:t>qualify</a:t>
            </a:r>
            <a:endParaRPr sz="1200" dirty="0">
              <a:latin typeface="Calibri"/>
              <a:cs typeface="Calibri"/>
            </a:endParaRPr>
          </a:p>
        </p:txBody>
      </p:sp>
      <p:sp>
        <p:nvSpPr>
          <p:cNvPr id="54" name="object 54"/>
          <p:cNvSpPr txBox="1"/>
          <p:nvPr/>
        </p:nvSpPr>
        <p:spPr>
          <a:xfrm>
            <a:off x="8474964" y="6408266"/>
            <a:ext cx="238760" cy="193675"/>
          </a:xfrm>
          <a:prstGeom prst="rect">
            <a:avLst/>
          </a:prstGeom>
        </p:spPr>
        <p:txBody>
          <a:bodyPr vert="horz" wrap="square" lIns="0" tIns="12700" rIns="0" bIns="0" rtlCol="0">
            <a:spAutoFit/>
          </a:bodyPr>
          <a:lstStyle/>
          <a:p>
            <a:pPr marL="65405">
              <a:lnSpc>
                <a:spcPct val="100000"/>
              </a:lnSpc>
              <a:spcBef>
                <a:spcPts val="100"/>
              </a:spcBef>
            </a:pPr>
            <a:fld id="{81D60167-4931-47E6-BA6A-407CBD079E47}" type="slidenum">
              <a:rPr sz="1100" dirty="0">
                <a:solidFill>
                  <a:srgbClr val="414042"/>
                </a:solidFill>
                <a:latin typeface="Barlow"/>
                <a:cs typeface="Barlow"/>
              </a:rPr>
              <a:t>27</a:t>
            </a:fld>
            <a:endParaRPr sz="1100">
              <a:latin typeface="Barlow"/>
              <a:cs typeface="Barlow"/>
            </a:endParaRPr>
          </a:p>
        </p:txBody>
      </p:sp>
      <p:sp>
        <p:nvSpPr>
          <p:cNvPr id="52" name="object 52"/>
          <p:cNvSpPr txBox="1"/>
          <p:nvPr/>
        </p:nvSpPr>
        <p:spPr>
          <a:xfrm>
            <a:off x="6017875" y="5508044"/>
            <a:ext cx="2077085" cy="725805"/>
          </a:xfrm>
          <a:prstGeom prst="rect">
            <a:avLst/>
          </a:prstGeom>
          <a:ln>
            <a:solidFill>
              <a:schemeClr val="accent1"/>
            </a:solidFill>
          </a:ln>
        </p:spPr>
        <p:txBody>
          <a:bodyPr vert="horz" wrap="square" lIns="0" tIns="46355" rIns="0" bIns="0" rtlCol="0">
            <a:spAutoFit/>
          </a:bodyPr>
          <a:lstStyle/>
          <a:p>
            <a:pPr marL="41275" marR="37465" algn="ctr">
              <a:lnSpc>
                <a:spcPts val="2039"/>
              </a:lnSpc>
              <a:spcBef>
                <a:spcPts val="365"/>
              </a:spcBef>
            </a:pPr>
            <a:r>
              <a:rPr sz="1900" spc="-10">
                <a:latin typeface="Barlow"/>
                <a:cs typeface="Barlow"/>
              </a:rPr>
              <a:t>Income </a:t>
            </a:r>
            <a:r>
              <a:rPr sz="1900" spc="-5">
                <a:latin typeface="Barlow"/>
                <a:cs typeface="Barlow"/>
              </a:rPr>
              <a:t>Contingent </a:t>
            </a:r>
            <a:r>
              <a:rPr sz="1900" spc="-365">
                <a:latin typeface="Barlow"/>
                <a:cs typeface="Barlow"/>
              </a:rPr>
              <a:t> </a:t>
            </a:r>
            <a:r>
              <a:rPr sz="1900" spc="-10">
                <a:latin typeface="Barlow"/>
                <a:cs typeface="Barlow"/>
              </a:rPr>
              <a:t>Repayment</a:t>
            </a:r>
            <a:r>
              <a:rPr sz="1900" spc="20">
                <a:latin typeface="Barlow"/>
                <a:cs typeface="Barlow"/>
              </a:rPr>
              <a:t> </a:t>
            </a:r>
            <a:r>
              <a:rPr sz="1900" spc="-10">
                <a:latin typeface="Barlow"/>
                <a:cs typeface="Barlow"/>
              </a:rPr>
              <a:t>(ICR)</a:t>
            </a:r>
            <a:endParaRPr sz="1900">
              <a:latin typeface="Barlow"/>
              <a:cs typeface="Barlow"/>
            </a:endParaRPr>
          </a:p>
          <a:p>
            <a:pPr algn="ctr">
              <a:lnSpc>
                <a:spcPts val="1170"/>
              </a:lnSpc>
              <a:tabLst>
                <a:tab pos="2050414" algn="l"/>
              </a:tabLst>
            </a:pPr>
            <a:r>
              <a:rPr sz="1200" u="sng">
                <a:uFill>
                  <a:solidFill>
                    <a:srgbClr val="4471C4"/>
                  </a:solidFill>
                </a:uFill>
                <a:latin typeface="Calibri"/>
                <a:cs typeface="Calibri"/>
              </a:rPr>
              <a:t> 	</a:t>
            </a:r>
            <a:endParaRPr sz="1200">
              <a:latin typeface="Calibri"/>
              <a:cs typeface="Calibri"/>
            </a:endParaRPr>
          </a:p>
        </p:txBody>
      </p:sp>
      <p:sp>
        <p:nvSpPr>
          <p:cNvPr id="53" name="object 53"/>
          <p:cNvSpPr txBox="1"/>
          <p:nvPr/>
        </p:nvSpPr>
        <p:spPr>
          <a:xfrm>
            <a:off x="3641090" y="6208279"/>
            <a:ext cx="2091055" cy="208279"/>
          </a:xfrm>
          <a:prstGeom prst="rect">
            <a:avLst/>
          </a:prstGeom>
        </p:spPr>
        <p:txBody>
          <a:bodyPr vert="horz" wrap="square" lIns="0" tIns="12700" rIns="0" bIns="0" rtlCol="0">
            <a:spAutoFit/>
          </a:bodyPr>
          <a:lstStyle/>
          <a:p>
            <a:pPr marL="12700">
              <a:lnSpc>
                <a:spcPct val="100000"/>
              </a:lnSpc>
              <a:spcBef>
                <a:spcPts val="100"/>
              </a:spcBef>
            </a:pPr>
            <a:r>
              <a:rPr sz="1200" spc="-15" dirty="0">
                <a:latin typeface="Calibri"/>
                <a:cs typeface="Calibri"/>
              </a:rPr>
              <a:t>for</a:t>
            </a:r>
            <a:r>
              <a:rPr sz="1200" spc="-5" dirty="0">
                <a:latin typeface="Calibri"/>
                <a:cs typeface="Calibri"/>
              </a:rPr>
              <a:t> </a:t>
            </a:r>
            <a:r>
              <a:rPr sz="1200" spc="-15" dirty="0">
                <a:latin typeface="Calibri"/>
                <a:cs typeface="Calibri"/>
              </a:rPr>
              <a:t>standard</a:t>
            </a:r>
            <a:r>
              <a:rPr sz="1200" spc="25" dirty="0">
                <a:latin typeface="Calibri"/>
                <a:cs typeface="Calibri"/>
              </a:rPr>
              <a:t> </a:t>
            </a:r>
            <a:r>
              <a:rPr sz="1200" spc="-10" dirty="0">
                <a:latin typeface="Calibri"/>
                <a:cs typeface="Calibri"/>
              </a:rPr>
              <a:t>plans</a:t>
            </a:r>
            <a:r>
              <a:rPr sz="1200" spc="-5" dirty="0">
                <a:latin typeface="Calibri"/>
                <a:cs typeface="Calibri"/>
              </a:rPr>
              <a:t> up</a:t>
            </a:r>
            <a:r>
              <a:rPr sz="1200" dirty="0">
                <a:latin typeface="Calibri"/>
                <a:cs typeface="Calibri"/>
              </a:rPr>
              <a:t> to</a:t>
            </a:r>
            <a:r>
              <a:rPr sz="1200" spc="-25" dirty="0">
                <a:latin typeface="Calibri"/>
                <a:cs typeface="Calibri"/>
              </a:rPr>
              <a:t> </a:t>
            </a:r>
            <a:r>
              <a:rPr sz="1200" spc="-5" dirty="0">
                <a:latin typeface="Calibri"/>
                <a:cs typeface="Calibri"/>
              </a:rPr>
              <a:t>30</a:t>
            </a:r>
            <a:r>
              <a:rPr sz="1200" spc="25" dirty="0">
                <a:latin typeface="Calibri"/>
                <a:cs typeface="Calibri"/>
              </a:rPr>
              <a:t> </a:t>
            </a:r>
            <a:r>
              <a:rPr sz="1200" spc="-10" dirty="0">
                <a:latin typeface="Calibri"/>
                <a:cs typeface="Calibri"/>
              </a:rPr>
              <a:t>years.</a:t>
            </a:r>
            <a:endParaRPr sz="1200" dirty="0">
              <a:latin typeface="Calibri"/>
              <a:cs typeface="Calibri"/>
            </a:endParaRPr>
          </a:p>
        </p:txBody>
      </p:sp>
      <p:sp>
        <p:nvSpPr>
          <p:cNvPr id="55" name="Slide Number Placeholder 54">
            <a:extLst>
              <a:ext uri="{FF2B5EF4-FFF2-40B4-BE49-F238E27FC236}">
                <a16:creationId xmlns:a16="http://schemas.microsoft.com/office/drawing/2014/main" id="{DE5D01AD-64DB-4C12-9D01-2B415D6CBF1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7B734B-BE99-4B13-8B3B-73BDADC290B3}" type="slidenum">
              <a:rPr kumimoji="0" lang="en-US" sz="1100" b="1" i="0" u="none" strike="noStrike" kern="1200" cap="none" spc="0" normalizeH="0" baseline="0" noProof="0" smtClean="0">
                <a:ln>
                  <a:noFill/>
                </a:ln>
                <a:solidFill>
                  <a:srgbClr val="414042"/>
                </a:solidFill>
                <a:effectLst/>
                <a:uLnTx/>
                <a:uFillTx/>
                <a:latin typeface="Barlow"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100" b="1" i="0" u="none" strike="noStrike" kern="1200" cap="none" spc="0" normalizeH="0" baseline="0" noProof="0">
              <a:ln>
                <a:noFill/>
              </a:ln>
              <a:solidFill>
                <a:srgbClr val="414042"/>
              </a:solidFill>
              <a:effectLst/>
              <a:uLnTx/>
              <a:uFillTx/>
              <a:latin typeface="Barlow" panose="00000500000000000000" pitchFamily="2" charset="0"/>
              <a:ea typeface="+mn-ea"/>
              <a:cs typeface="+mn-cs"/>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object 20"/>
          <p:cNvGrpSpPr/>
          <p:nvPr/>
        </p:nvGrpSpPr>
        <p:grpSpPr>
          <a:xfrm>
            <a:off x="648969" y="591058"/>
            <a:ext cx="2396490" cy="482600"/>
            <a:chOff x="648969" y="591058"/>
            <a:chExt cx="2396490" cy="482600"/>
          </a:xfrm>
        </p:grpSpPr>
        <p:sp>
          <p:nvSpPr>
            <p:cNvPr id="21" name="object 21"/>
            <p:cNvSpPr/>
            <p:nvPr/>
          </p:nvSpPr>
          <p:spPr>
            <a:xfrm>
              <a:off x="655319" y="597408"/>
              <a:ext cx="2383790" cy="469900"/>
            </a:xfrm>
            <a:custGeom>
              <a:avLst/>
              <a:gdLst/>
              <a:ahLst/>
              <a:cxnLst/>
              <a:rect l="l" t="t" r="r" b="b"/>
              <a:pathLst>
                <a:path w="2383790" h="469900">
                  <a:moveTo>
                    <a:pt x="2148840" y="0"/>
                  </a:moveTo>
                  <a:lnTo>
                    <a:pt x="0" y="0"/>
                  </a:lnTo>
                  <a:lnTo>
                    <a:pt x="0" y="469392"/>
                  </a:lnTo>
                  <a:lnTo>
                    <a:pt x="2148840" y="469392"/>
                  </a:lnTo>
                  <a:lnTo>
                    <a:pt x="2383536" y="234696"/>
                  </a:lnTo>
                  <a:lnTo>
                    <a:pt x="2148840" y="0"/>
                  </a:lnTo>
                  <a:close/>
                </a:path>
              </a:pathLst>
            </a:custGeom>
            <a:solidFill>
              <a:srgbClr val="D9D9D9"/>
            </a:solidFill>
          </p:spPr>
          <p:txBody>
            <a:bodyPr wrap="square" lIns="0" tIns="0" rIns="0" bIns="0" rtlCol="0"/>
            <a:lstStyle/>
            <a:p>
              <a:endParaRPr/>
            </a:p>
          </p:txBody>
        </p:sp>
        <p:sp>
          <p:nvSpPr>
            <p:cNvPr id="22" name="object 22"/>
            <p:cNvSpPr/>
            <p:nvPr/>
          </p:nvSpPr>
          <p:spPr>
            <a:xfrm>
              <a:off x="655319" y="597408"/>
              <a:ext cx="2383790" cy="469900"/>
            </a:xfrm>
            <a:custGeom>
              <a:avLst/>
              <a:gdLst/>
              <a:ahLst/>
              <a:cxnLst/>
              <a:rect l="l" t="t" r="r" b="b"/>
              <a:pathLst>
                <a:path w="2383790" h="469900">
                  <a:moveTo>
                    <a:pt x="0" y="0"/>
                  </a:moveTo>
                  <a:lnTo>
                    <a:pt x="2148840" y="0"/>
                  </a:lnTo>
                  <a:lnTo>
                    <a:pt x="2383536" y="234696"/>
                  </a:lnTo>
                  <a:lnTo>
                    <a:pt x="2148840" y="469392"/>
                  </a:lnTo>
                  <a:lnTo>
                    <a:pt x="0" y="469392"/>
                  </a:lnTo>
                  <a:lnTo>
                    <a:pt x="0" y="0"/>
                  </a:lnTo>
                  <a:close/>
                </a:path>
              </a:pathLst>
            </a:custGeom>
            <a:ln w="12700">
              <a:solidFill>
                <a:srgbClr val="FFFFFF"/>
              </a:solidFill>
            </a:ln>
          </p:spPr>
          <p:txBody>
            <a:bodyPr wrap="square" lIns="0" tIns="0" rIns="0" bIns="0" rtlCol="0"/>
            <a:lstStyle/>
            <a:p>
              <a:endParaRPr/>
            </a:p>
          </p:txBody>
        </p:sp>
      </p:grpSp>
      <p:sp>
        <p:nvSpPr>
          <p:cNvPr id="23" name="object 23"/>
          <p:cNvSpPr txBox="1"/>
          <p:nvPr/>
        </p:nvSpPr>
        <p:spPr>
          <a:xfrm>
            <a:off x="1145745" y="685831"/>
            <a:ext cx="1352550" cy="270510"/>
          </a:xfrm>
          <a:prstGeom prst="rect">
            <a:avLst/>
          </a:prstGeom>
        </p:spPr>
        <p:txBody>
          <a:bodyPr vert="horz" wrap="square" lIns="0" tIns="13335" rIns="0" bIns="0" rtlCol="0">
            <a:spAutoFit/>
          </a:bodyPr>
          <a:lstStyle/>
          <a:p>
            <a:pPr marL="12700">
              <a:lnSpc>
                <a:spcPct val="100000"/>
              </a:lnSpc>
              <a:spcBef>
                <a:spcPts val="105"/>
              </a:spcBef>
            </a:pPr>
            <a:r>
              <a:rPr sz="1600" spc="-5">
                <a:solidFill>
                  <a:srgbClr val="FFFFFF"/>
                </a:solidFill>
                <a:latin typeface="Barlow"/>
                <a:cs typeface="Barlow"/>
              </a:rPr>
              <a:t>L</a:t>
            </a:r>
            <a:r>
              <a:rPr sz="1600" spc="10">
                <a:solidFill>
                  <a:srgbClr val="FFFFFF"/>
                </a:solidFill>
                <a:latin typeface="Barlow"/>
                <a:cs typeface="Barlow"/>
              </a:rPr>
              <a:t>o</a:t>
            </a:r>
            <a:r>
              <a:rPr sz="1600" spc="-10">
                <a:solidFill>
                  <a:srgbClr val="FFFFFF"/>
                </a:solidFill>
                <a:latin typeface="Barlow"/>
                <a:cs typeface="Barlow"/>
              </a:rPr>
              <a:t>a</a:t>
            </a:r>
            <a:r>
              <a:rPr sz="1600">
                <a:solidFill>
                  <a:srgbClr val="FFFFFF"/>
                </a:solidFill>
                <a:latin typeface="Barlow"/>
                <a:cs typeface="Barlow"/>
              </a:rPr>
              <a:t>n</a:t>
            </a:r>
            <a:r>
              <a:rPr sz="1600" spc="-85">
                <a:solidFill>
                  <a:srgbClr val="FFFFFF"/>
                </a:solidFill>
                <a:latin typeface="Barlow"/>
                <a:cs typeface="Barlow"/>
              </a:rPr>
              <a:t> </a:t>
            </a:r>
            <a:r>
              <a:rPr sz="1600" spc="5">
                <a:solidFill>
                  <a:srgbClr val="FFFFFF"/>
                </a:solidFill>
                <a:latin typeface="Barlow"/>
                <a:cs typeface="Barlow"/>
              </a:rPr>
              <a:t>P</a:t>
            </a:r>
            <a:r>
              <a:rPr sz="1600" spc="10">
                <a:solidFill>
                  <a:srgbClr val="FFFFFF"/>
                </a:solidFill>
                <a:latin typeface="Barlow"/>
                <a:cs typeface="Barlow"/>
              </a:rPr>
              <a:t>r</a:t>
            </a:r>
            <a:r>
              <a:rPr sz="1600" spc="-15">
                <a:solidFill>
                  <a:srgbClr val="FFFFFF"/>
                </a:solidFill>
                <a:latin typeface="Barlow"/>
                <a:cs typeface="Barlow"/>
              </a:rPr>
              <a:t>o</a:t>
            </a:r>
            <a:r>
              <a:rPr sz="1600" spc="-25">
                <a:solidFill>
                  <a:srgbClr val="FFFFFF"/>
                </a:solidFill>
                <a:latin typeface="Barlow"/>
                <a:cs typeface="Barlow"/>
              </a:rPr>
              <a:t>g</a:t>
            </a:r>
            <a:r>
              <a:rPr sz="1600" spc="-10">
                <a:solidFill>
                  <a:srgbClr val="FFFFFF"/>
                </a:solidFill>
                <a:latin typeface="Barlow"/>
                <a:cs typeface="Barlow"/>
              </a:rPr>
              <a:t>ra</a:t>
            </a:r>
            <a:r>
              <a:rPr sz="1600" spc="-30">
                <a:solidFill>
                  <a:srgbClr val="FFFFFF"/>
                </a:solidFill>
                <a:latin typeface="Barlow"/>
                <a:cs typeface="Barlow"/>
              </a:rPr>
              <a:t>m</a:t>
            </a:r>
            <a:r>
              <a:rPr sz="1600">
                <a:solidFill>
                  <a:srgbClr val="FFFFFF"/>
                </a:solidFill>
                <a:latin typeface="Barlow"/>
                <a:cs typeface="Barlow"/>
              </a:rPr>
              <a:t>s</a:t>
            </a:r>
            <a:endParaRPr sz="1600">
              <a:latin typeface="Barlow"/>
              <a:cs typeface="Barlow"/>
            </a:endParaRPr>
          </a:p>
        </p:txBody>
      </p:sp>
      <p:grpSp>
        <p:nvGrpSpPr>
          <p:cNvPr id="24" name="object 24"/>
          <p:cNvGrpSpPr/>
          <p:nvPr/>
        </p:nvGrpSpPr>
        <p:grpSpPr>
          <a:xfrm>
            <a:off x="2557017" y="591058"/>
            <a:ext cx="2396490" cy="482600"/>
            <a:chOff x="2557017" y="591058"/>
            <a:chExt cx="2396490" cy="482600"/>
          </a:xfrm>
        </p:grpSpPr>
        <p:sp>
          <p:nvSpPr>
            <p:cNvPr id="25" name="object 25"/>
            <p:cNvSpPr/>
            <p:nvPr/>
          </p:nvSpPr>
          <p:spPr>
            <a:xfrm>
              <a:off x="2563367" y="597408"/>
              <a:ext cx="2383790" cy="469900"/>
            </a:xfrm>
            <a:custGeom>
              <a:avLst/>
              <a:gdLst/>
              <a:ahLst/>
              <a:cxnLst/>
              <a:rect l="l" t="t" r="r" b="b"/>
              <a:pathLst>
                <a:path w="2383790" h="469900">
                  <a:moveTo>
                    <a:pt x="2148840" y="0"/>
                  </a:moveTo>
                  <a:lnTo>
                    <a:pt x="0" y="0"/>
                  </a:lnTo>
                  <a:lnTo>
                    <a:pt x="234696" y="234696"/>
                  </a:lnTo>
                  <a:lnTo>
                    <a:pt x="0" y="469392"/>
                  </a:lnTo>
                  <a:lnTo>
                    <a:pt x="2148840" y="469392"/>
                  </a:lnTo>
                  <a:lnTo>
                    <a:pt x="2383536" y="234696"/>
                  </a:lnTo>
                  <a:lnTo>
                    <a:pt x="2148840" y="0"/>
                  </a:lnTo>
                  <a:close/>
                </a:path>
              </a:pathLst>
            </a:custGeom>
            <a:solidFill>
              <a:srgbClr val="D9D9D9"/>
            </a:solidFill>
          </p:spPr>
          <p:txBody>
            <a:bodyPr wrap="square" lIns="0" tIns="0" rIns="0" bIns="0" rtlCol="0"/>
            <a:lstStyle/>
            <a:p>
              <a:endParaRPr/>
            </a:p>
          </p:txBody>
        </p:sp>
        <p:sp>
          <p:nvSpPr>
            <p:cNvPr id="26" name="object 26"/>
            <p:cNvSpPr/>
            <p:nvPr/>
          </p:nvSpPr>
          <p:spPr>
            <a:xfrm>
              <a:off x="2563367" y="597408"/>
              <a:ext cx="2383790" cy="469900"/>
            </a:xfrm>
            <a:custGeom>
              <a:avLst/>
              <a:gdLst/>
              <a:ahLst/>
              <a:cxnLst/>
              <a:rect l="l" t="t" r="r" b="b"/>
              <a:pathLst>
                <a:path w="2383790" h="469900">
                  <a:moveTo>
                    <a:pt x="0" y="0"/>
                  </a:moveTo>
                  <a:lnTo>
                    <a:pt x="2148840" y="0"/>
                  </a:lnTo>
                  <a:lnTo>
                    <a:pt x="2383536" y="234696"/>
                  </a:lnTo>
                  <a:lnTo>
                    <a:pt x="2148840" y="469392"/>
                  </a:lnTo>
                  <a:lnTo>
                    <a:pt x="0" y="469392"/>
                  </a:lnTo>
                  <a:lnTo>
                    <a:pt x="234696" y="234696"/>
                  </a:lnTo>
                  <a:lnTo>
                    <a:pt x="0" y="0"/>
                  </a:lnTo>
                  <a:close/>
                </a:path>
              </a:pathLst>
            </a:custGeom>
            <a:ln w="12700">
              <a:solidFill>
                <a:srgbClr val="FFFFFF"/>
              </a:solidFill>
            </a:ln>
          </p:spPr>
          <p:txBody>
            <a:bodyPr wrap="square" lIns="0" tIns="0" rIns="0" bIns="0" rtlCol="0"/>
            <a:lstStyle/>
            <a:p>
              <a:endParaRPr/>
            </a:p>
          </p:txBody>
        </p:sp>
      </p:grpSp>
      <p:sp>
        <p:nvSpPr>
          <p:cNvPr id="27" name="object 27"/>
          <p:cNvSpPr txBox="1"/>
          <p:nvPr/>
        </p:nvSpPr>
        <p:spPr>
          <a:xfrm>
            <a:off x="3238210" y="685831"/>
            <a:ext cx="1075055" cy="270510"/>
          </a:xfrm>
          <a:prstGeom prst="rect">
            <a:avLst/>
          </a:prstGeom>
        </p:spPr>
        <p:txBody>
          <a:bodyPr vert="horz" wrap="square" lIns="0" tIns="13335" rIns="0" bIns="0" rtlCol="0">
            <a:spAutoFit/>
          </a:bodyPr>
          <a:lstStyle/>
          <a:p>
            <a:pPr marL="12700">
              <a:lnSpc>
                <a:spcPct val="100000"/>
              </a:lnSpc>
              <a:spcBef>
                <a:spcPts val="105"/>
              </a:spcBef>
            </a:pPr>
            <a:r>
              <a:rPr sz="1600" spc="-5">
                <a:solidFill>
                  <a:srgbClr val="FFFFFF"/>
                </a:solidFill>
                <a:latin typeface="Barlow"/>
                <a:cs typeface="Barlow"/>
              </a:rPr>
              <a:t>L</a:t>
            </a:r>
            <a:r>
              <a:rPr sz="1600" spc="10">
                <a:solidFill>
                  <a:srgbClr val="FFFFFF"/>
                </a:solidFill>
                <a:latin typeface="Barlow"/>
                <a:cs typeface="Barlow"/>
              </a:rPr>
              <a:t>o</a:t>
            </a:r>
            <a:r>
              <a:rPr sz="1600" spc="-10">
                <a:solidFill>
                  <a:srgbClr val="FFFFFF"/>
                </a:solidFill>
                <a:latin typeface="Barlow"/>
                <a:cs typeface="Barlow"/>
              </a:rPr>
              <a:t>a</a:t>
            </a:r>
            <a:r>
              <a:rPr sz="1600">
                <a:solidFill>
                  <a:srgbClr val="FFFFFF"/>
                </a:solidFill>
                <a:latin typeface="Barlow"/>
                <a:cs typeface="Barlow"/>
              </a:rPr>
              <a:t>n</a:t>
            </a:r>
            <a:r>
              <a:rPr sz="1600" spc="-85">
                <a:solidFill>
                  <a:srgbClr val="FFFFFF"/>
                </a:solidFill>
                <a:latin typeface="Barlow"/>
                <a:cs typeface="Barlow"/>
              </a:rPr>
              <a:t> </a:t>
            </a:r>
            <a:r>
              <a:rPr sz="1600" spc="20">
                <a:solidFill>
                  <a:srgbClr val="FFFFFF"/>
                </a:solidFill>
                <a:latin typeface="Barlow"/>
                <a:cs typeface="Barlow"/>
              </a:rPr>
              <a:t>S</a:t>
            </a:r>
            <a:r>
              <a:rPr sz="1600" spc="-10">
                <a:solidFill>
                  <a:srgbClr val="FFFFFF"/>
                </a:solidFill>
                <a:latin typeface="Barlow"/>
                <a:cs typeface="Barlow"/>
              </a:rPr>
              <a:t>tat</a:t>
            </a:r>
            <a:r>
              <a:rPr sz="1600" spc="-25">
                <a:solidFill>
                  <a:srgbClr val="FFFFFF"/>
                </a:solidFill>
                <a:latin typeface="Barlow"/>
                <a:cs typeface="Barlow"/>
              </a:rPr>
              <a:t>u</a:t>
            </a:r>
            <a:r>
              <a:rPr sz="1600">
                <a:solidFill>
                  <a:srgbClr val="FFFFFF"/>
                </a:solidFill>
                <a:latin typeface="Barlow"/>
                <a:cs typeface="Barlow"/>
              </a:rPr>
              <a:t>s</a:t>
            </a:r>
            <a:endParaRPr sz="1600">
              <a:latin typeface="Barlow"/>
              <a:cs typeface="Barlow"/>
            </a:endParaRPr>
          </a:p>
        </p:txBody>
      </p:sp>
      <p:grpSp>
        <p:nvGrpSpPr>
          <p:cNvPr id="28" name="object 28"/>
          <p:cNvGrpSpPr/>
          <p:nvPr/>
        </p:nvGrpSpPr>
        <p:grpSpPr>
          <a:xfrm>
            <a:off x="4462017" y="591058"/>
            <a:ext cx="2399665" cy="482600"/>
            <a:chOff x="4462017" y="591058"/>
            <a:chExt cx="2399665" cy="482600"/>
          </a:xfrm>
          <a:solidFill>
            <a:schemeClr val="bg1">
              <a:lumMod val="85000"/>
            </a:schemeClr>
          </a:solidFill>
        </p:grpSpPr>
        <p:sp>
          <p:nvSpPr>
            <p:cNvPr id="29" name="object 29"/>
            <p:cNvSpPr/>
            <p:nvPr/>
          </p:nvSpPr>
          <p:spPr>
            <a:xfrm>
              <a:off x="4468367" y="597408"/>
              <a:ext cx="2386965" cy="469900"/>
            </a:xfrm>
            <a:custGeom>
              <a:avLst/>
              <a:gdLst/>
              <a:ahLst/>
              <a:cxnLst/>
              <a:rect l="l" t="t" r="r" b="b"/>
              <a:pathLst>
                <a:path w="2386965" h="469900">
                  <a:moveTo>
                    <a:pt x="2151888" y="0"/>
                  </a:moveTo>
                  <a:lnTo>
                    <a:pt x="0" y="0"/>
                  </a:lnTo>
                  <a:lnTo>
                    <a:pt x="234696" y="234696"/>
                  </a:lnTo>
                  <a:lnTo>
                    <a:pt x="0" y="469392"/>
                  </a:lnTo>
                  <a:lnTo>
                    <a:pt x="2151888" y="469392"/>
                  </a:lnTo>
                  <a:lnTo>
                    <a:pt x="2386584" y="234696"/>
                  </a:lnTo>
                  <a:lnTo>
                    <a:pt x="2151888" y="0"/>
                  </a:lnTo>
                  <a:close/>
                </a:path>
              </a:pathLst>
            </a:custGeom>
            <a:grpFill/>
          </p:spPr>
          <p:txBody>
            <a:bodyPr wrap="square" lIns="0" tIns="0" rIns="0" bIns="0" rtlCol="0"/>
            <a:lstStyle/>
            <a:p>
              <a:endParaRPr/>
            </a:p>
          </p:txBody>
        </p:sp>
        <p:sp>
          <p:nvSpPr>
            <p:cNvPr id="30" name="object 30"/>
            <p:cNvSpPr/>
            <p:nvPr/>
          </p:nvSpPr>
          <p:spPr>
            <a:xfrm>
              <a:off x="4468367" y="597408"/>
              <a:ext cx="2386965" cy="469900"/>
            </a:xfrm>
            <a:custGeom>
              <a:avLst/>
              <a:gdLst/>
              <a:ahLst/>
              <a:cxnLst/>
              <a:rect l="l" t="t" r="r" b="b"/>
              <a:pathLst>
                <a:path w="2386965" h="469900">
                  <a:moveTo>
                    <a:pt x="0" y="0"/>
                  </a:moveTo>
                  <a:lnTo>
                    <a:pt x="2151888" y="0"/>
                  </a:lnTo>
                  <a:lnTo>
                    <a:pt x="2386584" y="234696"/>
                  </a:lnTo>
                  <a:lnTo>
                    <a:pt x="2151888" y="469392"/>
                  </a:lnTo>
                  <a:lnTo>
                    <a:pt x="0" y="469392"/>
                  </a:lnTo>
                  <a:lnTo>
                    <a:pt x="234696" y="234696"/>
                  </a:lnTo>
                  <a:lnTo>
                    <a:pt x="0" y="0"/>
                  </a:lnTo>
                  <a:close/>
                </a:path>
              </a:pathLst>
            </a:custGeom>
            <a:grpFill/>
            <a:ln w="12700">
              <a:solidFill>
                <a:srgbClr val="FFFFFF"/>
              </a:solidFill>
            </a:ln>
          </p:spPr>
          <p:txBody>
            <a:bodyPr wrap="square" lIns="0" tIns="0" rIns="0" bIns="0" rtlCol="0"/>
            <a:lstStyle/>
            <a:p>
              <a:endParaRPr/>
            </a:p>
          </p:txBody>
        </p:sp>
      </p:grpSp>
      <p:sp>
        <p:nvSpPr>
          <p:cNvPr id="31" name="object 31"/>
          <p:cNvSpPr txBox="1"/>
          <p:nvPr/>
        </p:nvSpPr>
        <p:spPr>
          <a:xfrm>
            <a:off x="4916726" y="685831"/>
            <a:ext cx="1532255" cy="270510"/>
          </a:xfrm>
          <a:prstGeom prst="rect">
            <a:avLst/>
          </a:prstGeom>
        </p:spPr>
        <p:txBody>
          <a:bodyPr vert="horz" wrap="square" lIns="0" tIns="13335" rIns="0" bIns="0" rtlCol="0">
            <a:spAutoFit/>
          </a:bodyPr>
          <a:lstStyle/>
          <a:p>
            <a:pPr marL="12700">
              <a:lnSpc>
                <a:spcPct val="100000"/>
              </a:lnSpc>
              <a:spcBef>
                <a:spcPts val="105"/>
              </a:spcBef>
            </a:pPr>
            <a:r>
              <a:rPr sz="1600">
                <a:solidFill>
                  <a:srgbClr val="FFFFFF"/>
                </a:solidFill>
                <a:latin typeface="Barlow"/>
                <a:cs typeface="Barlow"/>
              </a:rPr>
              <a:t>R</a:t>
            </a:r>
            <a:r>
              <a:rPr sz="1600" spc="5">
                <a:solidFill>
                  <a:srgbClr val="FFFFFF"/>
                </a:solidFill>
                <a:latin typeface="Barlow"/>
                <a:cs typeface="Barlow"/>
              </a:rPr>
              <a:t>e</a:t>
            </a:r>
            <a:r>
              <a:rPr sz="1600">
                <a:solidFill>
                  <a:srgbClr val="FFFFFF"/>
                </a:solidFill>
                <a:latin typeface="Barlow"/>
                <a:cs typeface="Barlow"/>
              </a:rPr>
              <a:t>p</a:t>
            </a:r>
            <a:r>
              <a:rPr sz="1600" spc="-10">
                <a:solidFill>
                  <a:srgbClr val="FFFFFF"/>
                </a:solidFill>
                <a:latin typeface="Barlow"/>
                <a:cs typeface="Barlow"/>
              </a:rPr>
              <a:t>a</a:t>
            </a:r>
            <a:r>
              <a:rPr sz="1600" spc="-25">
                <a:solidFill>
                  <a:srgbClr val="FFFFFF"/>
                </a:solidFill>
                <a:latin typeface="Barlow"/>
                <a:cs typeface="Barlow"/>
              </a:rPr>
              <a:t>y</a:t>
            </a:r>
            <a:r>
              <a:rPr sz="1600" spc="-30">
                <a:solidFill>
                  <a:srgbClr val="FFFFFF"/>
                </a:solidFill>
                <a:latin typeface="Barlow"/>
                <a:cs typeface="Barlow"/>
              </a:rPr>
              <a:t>m</a:t>
            </a:r>
            <a:r>
              <a:rPr sz="1600" spc="-20">
                <a:solidFill>
                  <a:srgbClr val="FFFFFF"/>
                </a:solidFill>
                <a:latin typeface="Barlow"/>
                <a:cs typeface="Barlow"/>
              </a:rPr>
              <a:t>e</a:t>
            </a:r>
            <a:r>
              <a:rPr sz="1600" spc="-30">
                <a:solidFill>
                  <a:srgbClr val="FFFFFF"/>
                </a:solidFill>
                <a:latin typeface="Barlow"/>
                <a:cs typeface="Barlow"/>
              </a:rPr>
              <a:t>n</a:t>
            </a:r>
            <a:r>
              <a:rPr sz="1600">
                <a:solidFill>
                  <a:srgbClr val="FFFFFF"/>
                </a:solidFill>
                <a:latin typeface="Barlow"/>
                <a:cs typeface="Barlow"/>
              </a:rPr>
              <a:t>t</a:t>
            </a:r>
            <a:r>
              <a:rPr sz="1600" spc="-90">
                <a:solidFill>
                  <a:srgbClr val="FFFFFF"/>
                </a:solidFill>
                <a:latin typeface="Barlow"/>
                <a:cs typeface="Barlow"/>
              </a:rPr>
              <a:t> </a:t>
            </a:r>
            <a:r>
              <a:rPr sz="1600" spc="5">
                <a:solidFill>
                  <a:srgbClr val="FFFFFF"/>
                </a:solidFill>
                <a:latin typeface="Barlow"/>
                <a:cs typeface="Barlow"/>
              </a:rPr>
              <a:t>P</a:t>
            </a:r>
            <a:r>
              <a:rPr sz="1600" spc="10">
                <a:solidFill>
                  <a:srgbClr val="FFFFFF"/>
                </a:solidFill>
                <a:latin typeface="Barlow"/>
                <a:cs typeface="Barlow"/>
              </a:rPr>
              <a:t>l</a:t>
            </a:r>
            <a:r>
              <a:rPr sz="1600" spc="-10">
                <a:solidFill>
                  <a:srgbClr val="FFFFFF"/>
                </a:solidFill>
                <a:latin typeface="Barlow"/>
                <a:cs typeface="Barlow"/>
              </a:rPr>
              <a:t>a</a:t>
            </a:r>
            <a:r>
              <a:rPr sz="1600" spc="-5">
                <a:solidFill>
                  <a:srgbClr val="FFFFFF"/>
                </a:solidFill>
                <a:latin typeface="Barlow"/>
                <a:cs typeface="Barlow"/>
              </a:rPr>
              <a:t>n</a:t>
            </a:r>
            <a:r>
              <a:rPr sz="1600">
                <a:solidFill>
                  <a:srgbClr val="FFFFFF"/>
                </a:solidFill>
                <a:latin typeface="Barlow"/>
                <a:cs typeface="Barlow"/>
              </a:rPr>
              <a:t>s</a:t>
            </a:r>
            <a:endParaRPr sz="1600">
              <a:latin typeface="Barlow"/>
              <a:cs typeface="Barlow"/>
            </a:endParaRPr>
          </a:p>
        </p:txBody>
      </p:sp>
      <p:grpSp>
        <p:nvGrpSpPr>
          <p:cNvPr id="32" name="object 32"/>
          <p:cNvGrpSpPr/>
          <p:nvPr/>
        </p:nvGrpSpPr>
        <p:grpSpPr>
          <a:xfrm>
            <a:off x="6370065" y="591058"/>
            <a:ext cx="2396490" cy="482600"/>
            <a:chOff x="6370065" y="591058"/>
            <a:chExt cx="2396490" cy="482600"/>
          </a:xfrm>
          <a:solidFill>
            <a:schemeClr val="accent6">
              <a:lumMod val="75000"/>
            </a:schemeClr>
          </a:solidFill>
        </p:grpSpPr>
        <p:sp>
          <p:nvSpPr>
            <p:cNvPr id="33" name="object 33"/>
            <p:cNvSpPr/>
            <p:nvPr/>
          </p:nvSpPr>
          <p:spPr>
            <a:xfrm>
              <a:off x="6376415" y="597408"/>
              <a:ext cx="2383790" cy="469900"/>
            </a:xfrm>
            <a:custGeom>
              <a:avLst/>
              <a:gdLst/>
              <a:ahLst/>
              <a:cxnLst/>
              <a:rect l="l" t="t" r="r" b="b"/>
              <a:pathLst>
                <a:path w="2383790" h="469900">
                  <a:moveTo>
                    <a:pt x="2148840" y="0"/>
                  </a:moveTo>
                  <a:lnTo>
                    <a:pt x="0" y="0"/>
                  </a:lnTo>
                  <a:lnTo>
                    <a:pt x="234696" y="234696"/>
                  </a:lnTo>
                  <a:lnTo>
                    <a:pt x="0" y="469392"/>
                  </a:lnTo>
                  <a:lnTo>
                    <a:pt x="2148840" y="469392"/>
                  </a:lnTo>
                  <a:lnTo>
                    <a:pt x="2383536" y="234696"/>
                  </a:lnTo>
                  <a:lnTo>
                    <a:pt x="2148840" y="0"/>
                  </a:lnTo>
                  <a:close/>
                </a:path>
              </a:pathLst>
            </a:custGeom>
            <a:grpFill/>
          </p:spPr>
          <p:txBody>
            <a:bodyPr wrap="square" lIns="0" tIns="0" rIns="0" bIns="0" rtlCol="0"/>
            <a:lstStyle/>
            <a:p>
              <a:endParaRPr/>
            </a:p>
          </p:txBody>
        </p:sp>
        <p:sp>
          <p:nvSpPr>
            <p:cNvPr id="34" name="object 34"/>
            <p:cNvSpPr/>
            <p:nvPr/>
          </p:nvSpPr>
          <p:spPr>
            <a:xfrm>
              <a:off x="6376415" y="597408"/>
              <a:ext cx="2383790" cy="469900"/>
            </a:xfrm>
            <a:custGeom>
              <a:avLst/>
              <a:gdLst/>
              <a:ahLst/>
              <a:cxnLst/>
              <a:rect l="l" t="t" r="r" b="b"/>
              <a:pathLst>
                <a:path w="2383790" h="469900">
                  <a:moveTo>
                    <a:pt x="0" y="0"/>
                  </a:moveTo>
                  <a:lnTo>
                    <a:pt x="2148840" y="0"/>
                  </a:lnTo>
                  <a:lnTo>
                    <a:pt x="2383536" y="234696"/>
                  </a:lnTo>
                  <a:lnTo>
                    <a:pt x="2148840" y="469392"/>
                  </a:lnTo>
                  <a:lnTo>
                    <a:pt x="0" y="469392"/>
                  </a:lnTo>
                  <a:lnTo>
                    <a:pt x="234696" y="234696"/>
                  </a:lnTo>
                  <a:lnTo>
                    <a:pt x="0" y="0"/>
                  </a:lnTo>
                  <a:close/>
                </a:path>
              </a:pathLst>
            </a:custGeom>
            <a:grpFill/>
            <a:ln w="12700">
              <a:solidFill>
                <a:srgbClr val="FFFFFF"/>
              </a:solidFill>
            </a:ln>
          </p:spPr>
          <p:txBody>
            <a:bodyPr wrap="square" lIns="0" tIns="0" rIns="0" bIns="0" rtlCol="0"/>
            <a:lstStyle/>
            <a:p>
              <a:endParaRPr/>
            </a:p>
          </p:txBody>
        </p:sp>
      </p:grpSp>
      <p:sp>
        <p:nvSpPr>
          <p:cNvPr id="35" name="object 35"/>
          <p:cNvSpPr txBox="1"/>
          <p:nvPr/>
        </p:nvSpPr>
        <p:spPr>
          <a:xfrm>
            <a:off x="6973129" y="685831"/>
            <a:ext cx="1233805" cy="270510"/>
          </a:xfrm>
          <a:prstGeom prst="rect">
            <a:avLst/>
          </a:prstGeom>
        </p:spPr>
        <p:txBody>
          <a:bodyPr vert="horz" wrap="square" lIns="0" tIns="13335" rIns="0" bIns="0" rtlCol="0">
            <a:spAutoFit/>
          </a:bodyPr>
          <a:lstStyle/>
          <a:p>
            <a:pPr marL="12700">
              <a:lnSpc>
                <a:spcPct val="100000"/>
              </a:lnSpc>
              <a:spcBef>
                <a:spcPts val="105"/>
              </a:spcBef>
            </a:pPr>
            <a:r>
              <a:rPr sz="1600" spc="-5">
                <a:solidFill>
                  <a:srgbClr val="FFFFFF"/>
                </a:solidFill>
                <a:latin typeface="Barlow"/>
                <a:cs typeface="Barlow"/>
              </a:rPr>
              <a:t>L</a:t>
            </a:r>
            <a:r>
              <a:rPr sz="1600" spc="10">
                <a:solidFill>
                  <a:srgbClr val="FFFFFF"/>
                </a:solidFill>
                <a:latin typeface="Barlow"/>
                <a:cs typeface="Barlow"/>
              </a:rPr>
              <a:t>o</a:t>
            </a:r>
            <a:r>
              <a:rPr sz="1600" spc="-10">
                <a:solidFill>
                  <a:srgbClr val="FFFFFF"/>
                </a:solidFill>
                <a:latin typeface="Barlow"/>
                <a:cs typeface="Barlow"/>
              </a:rPr>
              <a:t>a</a:t>
            </a:r>
            <a:r>
              <a:rPr sz="1600">
                <a:solidFill>
                  <a:srgbClr val="FFFFFF"/>
                </a:solidFill>
                <a:latin typeface="Barlow"/>
                <a:cs typeface="Barlow"/>
              </a:rPr>
              <a:t>n</a:t>
            </a:r>
            <a:r>
              <a:rPr sz="1600" spc="-85">
                <a:solidFill>
                  <a:srgbClr val="FFFFFF"/>
                </a:solidFill>
                <a:latin typeface="Barlow"/>
                <a:cs typeface="Barlow"/>
              </a:rPr>
              <a:t> </a:t>
            </a:r>
            <a:r>
              <a:rPr sz="1600" spc="20">
                <a:solidFill>
                  <a:srgbClr val="FFFFFF"/>
                </a:solidFill>
                <a:latin typeface="Barlow"/>
                <a:cs typeface="Barlow"/>
              </a:rPr>
              <a:t>S</a:t>
            </a:r>
            <a:r>
              <a:rPr sz="1600" spc="5">
                <a:solidFill>
                  <a:srgbClr val="FFFFFF"/>
                </a:solidFill>
                <a:latin typeface="Barlow"/>
                <a:cs typeface="Barlow"/>
              </a:rPr>
              <a:t>e</a:t>
            </a:r>
            <a:r>
              <a:rPr sz="1600" spc="-10">
                <a:solidFill>
                  <a:srgbClr val="FFFFFF"/>
                </a:solidFill>
                <a:latin typeface="Barlow"/>
                <a:cs typeface="Barlow"/>
              </a:rPr>
              <a:t>r</a:t>
            </a:r>
            <a:r>
              <a:rPr sz="1600" spc="-20">
                <a:solidFill>
                  <a:srgbClr val="FFFFFF"/>
                </a:solidFill>
                <a:latin typeface="Barlow"/>
                <a:cs typeface="Barlow"/>
              </a:rPr>
              <a:t>v</a:t>
            </a:r>
            <a:r>
              <a:rPr sz="1600" spc="-5">
                <a:solidFill>
                  <a:srgbClr val="FFFFFF"/>
                </a:solidFill>
                <a:latin typeface="Barlow"/>
                <a:cs typeface="Barlow"/>
              </a:rPr>
              <a:t>i</a:t>
            </a:r>
            <a:r>
              <a:rPr sz="1600" spc="-25">
                <a:solidFill>
                  <a:srgbClr val="FFFFFF"/>
                </a:solidFill>
                <a:latin typeface="Barlow"/>
                <a:cs typeface="Barlow"/>
              </a:rPr>
              <a:t>c</a:t>
            </a:r>
            <a:r>
              <a:rPr sz="1600" spc="-20">
                <a:solidFill>
                  <a:srgbClr val="FFFFFF"/>
                </a:solidFill>
                <a:latin typeface="Barlow"/>
                <a:cs typeface="Barlow"/>
              </a:rPr>
              <a:t>e</a:t>
            </a:r>
            <a:r>
              <a:rPr sz="1600">
                <a:solidFill>
                  <a:srgbClr val="FFFFFF"/>
                </a:solidFill>
                <a:latin typeface="Barlow"/>
                <a:cs typeface="Barlow"/>
              </a:rPr>
              <a:t>r</a:t>
            </a:r>
            <a:endParaRPr sz="1600">
              <a:latin typeface="Barlow"/>
              <a:cs typeface="Barlow"/>
            </a:endParaRPr>
          </a:p>
        </p:txBody>
      </p:sp>
      <p:sp>
        <p:nvSpPr>
          <p:cNvPr id="54" name="object 54"/>
          <p:cNvSpPr txBox="1"/>
          <p:nvPr/>
        </p:nvSpPr>
        <p:spPr>
          <a:xfrm>
            <a:off x="8474964" y="6408266"/>
            <a:ext cx="238760" cy="193675"/>
          </a:xfrm>
          <a:prstGeom prst="rect">
            <a:avLst/>
          </a:prstGeom>
        </p:spPr>
        <p:txBody>
          <a:bodyPr vert="horz" wrap="square" lIns="0" tIns="12700" rIns="0" bIns="0" rtlCol="0">
            <a:spAutoFit/>
          </a:bodyPr>
          <a:lstStyle/>
          <a:p>
            <a:pPr marL="65405">
              <a:lnSpc>
                <a:spcPct val="100000"/>
              </a:lnSpc>
              <a:spcBef>
                <a:spcPts val="100"/>
              </a:spcBef>
            </a:pPr>
            <a:fld id="{81D60167-4931-47E6-BA6A-407CBD079E47}" type="slidenum">
              <a:rPr sz="1100" dirty="0">
                <a:solidFill>
                  <a:srgbClr val="414042"/>
                </a:solidFill>
                <a:latin typeface="Barlow"/>
                <a:cs typeface="Barlow"/>
              </a:rPr>
              <a:t>28</a:t>
            </a:fld>
            <a:endParaRPr sz="1100">
              <a:latin typeface="Barlow"/>
              <a:cs typeface="Barlow"/>
            </a:endParaRPr>
          </a:p>
        </p:txBody>
      </p:sp>
      <p:sp>
        <p:nvSpPr>
          <p:cNvPr id="55" name="Slide Number Placeholder 54">
            <a:extLst>
              <a:ext uri="{FF2B5EF4-FFF2-40B4-BE49-F238E27FC236}">
                <a16:creationId xmlns:a16="http://schemas.microsoft.com/office/drawing/2014/main" id="{DE5D01AD-64DB-4C12-9D01-2B415D6CBF1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7B734B-BE99-4B13-8B3B-73BDADC290B3}" type="slidenum">
              <a:rPr kumimoji="0" lang="en-US" sz="1100" b="1" i="0" u="none" strike="noStrike" kern="1200" cap="none" spc="0" normalizeH="0" baseline="0" noProof="0" smtClean="0">
                <a:ln>
                  <a:noFill/>
                </a:ln>
                <a:solidFill>
                  <a:srgbClr val="414042"/>
                </a:solidFill>
                <a:effectLst/>
                <a:uLnTx/>
                <a:uFillTx/>
                <a:latin typeface="Barlow"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100" b="1" i="0" u="none" strike="noStrike" kern="1200" cap="none" spc="0" normalizeH="0" baseline="0" noProof="0">
              <a:ln>
                <a:noFill/>
              </a:ln>
              <a:solidFill>
                <a:srgbClr val="414042"/>
              </a:solidFill>
              <a:effectLst/>
              <a:uLnTx/>
              <a:uFillTx/>
              <a:latin typeface="Barlow" panose="00000500000000000000" pitchFamily="2" charset="0"/>
              <a:ea typeface="+mn-ea"/>
              <a:cs typeface="+mn-cs"/>
            </a:endParaRPr>
          </a:p>
        </p:txBody>
      </p:sp>
      <p:graphicFrame>
        <p:nvGraphicFramePr>
          <p:cNvPr id="56" name="object 4">
            <a:extLst>
              <a:ext uri="{FF2B5EF4-FFF2-40B4-BE49-F238E27FC236}">
                <a16:creationId xmlns:a16="http://schemas.microsoft.com/office/drawing/2014/main" id="{1513BC89-5F35-4B6A-A943-504B337D962D}"/>
              </a:ext>
            </a:extLst>
          </p:cNvPr>
          <p:cNvGraphicFramePr>
            <a:graphicFrameLocks noGrp="1"/>
          </p:cNvGraphicFramePr>
          <p:nvPr>
            <p:extLst>
              <p:ext uri="{D42A27DB-BD31-4B8C-83A1-F6EECF244321}">
                <p14:modId xmlns:p14="http://schemas.microsoft.com/office/powerpoint/2010/main" val="633288421"/>
              </p:ext>
            </p:extLst>
          </p:nvPr>
        </p:nvGraphicFramePr>
        <p:xfrm>
          <a:off x="854582" y="1925689"/>
          <a:ext cx="7227570" cy="3309090"/>
        </p:xfrm>
        <a:graphic>
          <a:graphicData uri="http://schemas.openxmlformats.org/drawingml/2006/table">
            <a:tbl>
              <a:tblPr firstRow="1" bandRow="1">
                <a:tableStyleId>{2D5ABB26-0587-4C30-8999-92F81FD0307C}</a:tableStyleId>
              </a:tblPr>
              <a:tblGrid>
                <a:gridCol w="3431530">
                  <a:extLst>
                    <a:ext uri="{9D8B030D-6E8A-4147-A177-3AD203B41FA5}">
                      <a16:colId xmlns:a16="http://schemas.microsoft.com/office/drawing/2014/main" val="20000"/>
                    </a:ext>
                  </a:extLst>
                </a:gridCol>
                <a:gridCol w="1898020">
                  <a:extLst>
                    <a:ext uri="{9D8B030D-6E8A-4147-A177-3AD203B41FA5}">
                      <a16:colId xmlns:a16="http://schemas.microsoft.com/office/drawing/2014/main" val="20001"/>
                    </a:ext>
                  </a:extLst>
                </a:gridCol>
                <a:gridCol w="1898020">
                  <a:extLst>
                    <a:ext uri="{9D8B030D-6E8A-4147-A177-3AD203B41FA5}">
                      <a16:colId xmlns:a16="http://schemas.microsoft.com/office/drawing/2014/main" val="3333089923"/>
                    </a:ext>
                  </a:extLst>
                </a:gridCol>
              </a:tblGrid>
              <a:tr h="337291">
                <a:tc>
                  <a:txBody>
                    <a:bodyPr/>
                    <a:lstStyle/>
                    <a:p>
                      <a:pPr marL="91440">
                        <a:lnSpc>
                          <a:spcPct val="100000"/>
                        </a:lnSpc>
                        <a:spcBef>
                          <a:spcPts val="360"/>
                        </a:spcBef>
                      </a:pPr>
                      <a:r>
                        <a:rPr sz="1800" spc="-5">
                          <a:solidFill>
                            <a:srgbClr val="FFFFFF"/>
                          </a:solidFill>
                          <a:latin typeface="Barlow"/>
                          <a:cs typeface="Barlow"/>
                        </a:rPr>
                        <a:t>F</a:t>
                      </a:r>
                      <a:r>
                        <a:rPr sz="1800" spc="-15">
                          <a:solidFill>
                            <a:srgbClr val="FFFFFF"/>
                          </a:solidFill>
                          <a:latin typeface="Barlow"/>
                          <a:cs typeface="Barlow"/>
                        </a:rPr>
                        <a:t>ed</a:t>
                      </a:r>
                      <a:r>
                        <a:rPr sz="1800" spc="-25">
                          <a:solidFill>
                            <a:srgbClr val="FFFFFF"/>
                          </a:solidFill>
                          <a:latin typeface="Barlow"/>
                          <a:cs typeface="Barlow"/>
                        </a:rPr>
                        <a:t>e</a:t>
                      </a:r>
                      <a:r>
                        <a:rPr sz="1800" spc="-10">
                          <a:solidFill>
                            <a:srgbClr val="FFFFFF"/>
                          </a:solidFill>
                          <a:latin typeface="Barlow"/>
                          <a:cs typeface="Barlow"/>
                        </a:rPr>
                        <a:t>r</a:t>
                      </a:r>
                      <a:r>
                        <a:rPr sz="1800" spc="-20">
                          <a:solidFill>
                            <a:srgbClr val="FFFFFF"/>
                          </a:solidFill>
                          <a:latin typeface="Barlow"/>
                          <a:cs typeface="Barlow"/>
                        </a:rPr>
                        <a:t>a</a:t>
                      </a:r>
                      <a:r>
                        <a:rPr sz="1800">
                          <a:solidFill>
                            <a:srgbClr val="FFFFFF"/>
                          </a:solidFill>
                          <a:latin typeface="Barlow"/>
                          <a:cs typeface="Barlow"/>
                        </a:rPr>
                        <a:t>l</a:t>
                      </a:r>
                      <a:r>
                        <a:rPr sz="1800" spc="-55">
                          <a:solidFill>
                            <a:srgbClr val="FFFFFF"/>
                          </a:solidFill>
                          <a:latin typeface="Barlow"/>
                          <a:cs typeface="Barlow"/>
                        </a:rPr>
                        <a:t> </a:t>
                      </a:r>
                      <a:r>
                        <a:rPr sz="1800" spc="-10">
                          <a:solidFill>
                            <a:srgbClr val="FFFFFF"/>
                          </a:solidFill>
                          <a:latin typeface="Barlow"/>
                          <a:cs typeface="Barlow"/>
                        </a:rPr>
                        <a:t>S</a:t>
                      </a:r>
                      <a:r>
                        <a:rPr sz="1800">
                          <a:solidFill>
                            <a:srgbClr val="FFFFFF"/>
                          </a:solidFill>
                          <a:latin typeface="Barlow"/>
                          <a:cs typeface="Barlow"/>
                        </a:rPr>
                        <a:t>t</a:t>
                      </a:r>
                      <a:r>
                        <a:rPr sz="1800" spc="-5">
                          <a:solidFill>
                            <a:srgbClr val="FFFFFF"/>
                          </a:solidFill>
                          <a:latin typeface="Barlow"/>
                          <a:cs typeface="Barlow"/>
                        </a:rPr>
                        <a:t>u</a:t>
                      </a:r>
                      <a:r>
                        <a:rPr sz="1800" spc="-15">
                          <a:solidFill>
                            <a:srgbClr val="FFFFFF"/>
                          </a:solidFill>
                          <a:latin typeface="Barlow"/>
                          <a:cs typeface="Barlow"/>
                        </a:rPr>
                        <a:t>de</a:t>
                      </a:r>
                      <a:r>
                        <a:rPr sz="1800" spc="-25">
                          <a:solidFill>
                            <a:srgbClr val="FFFFFF"/>
                          </a:solidFill>
                          <a:latin typeface="Barlow"/>
                          <a:cs typeface="Barlow"/>
                        </a:rPr>
                        <a:t>n</a:t>
                      </a:r>
                      <a:r>
                        <a:rPr sz="1800">
                          <a:solidFill>
                            <a:srgbClr val="FFFFFF"/>
                          </a:solidFill>
                          <a:latin typeface="Barlow"/>
                          <a:cs typeface="Barlow"/>
                        </a:rPr>
                        <a:t>t</a:t>
                      </a:r>
                      <a:r>
                        <a:rPr sz="1800" spc="-60">
                          <a:solidFill>
                            <a:srgbClr val="FFFFFF"/>
                          </a:solidFill>
                          <a:latin typeface="Barlow"/>
                          <a:cs typeface="Barlow"/>
                        </a:rPr>
                        <a:t> </a:t>
                      </a:r>
                      <a:r>
                        <a:rPr sz="1800" spc="-5">
                          <a:solidFill>
                            <a:srgbClr val="FFFFFF"/>
                          </a:solidFill>
                          <a:latin typeface="Barlow"/>
                          <a:cs typeface="Barlow"/>
                        </a:rPr>
                        <a:t>L</a:t>
                      </a:r>
                      <a:r>
                        <a:rPr sz="1800" spc="-10">
                          <a:solidFill>
                            <a:srgbClr val="FFFFFF"/>
                          </a:solidFill>
                          <a:latin typeface="Barlow"/>
                          <a:cs typeface="Barlow"/>
                        </a:rPr>
                        <a:t>oa</a:t>
                      </a:r>
                      <a:r>
                        <a:rPr sz="1800">
                          <a:solidFill>
                            <a:srgbClr val="FFFFFF"/>
                          </a:solidFill>
                          <a:latin typeface="Barlow"/>
                          <a:cs typeface="Barlow"/>
                        </a:rPr>
                        <a:t>n</a:t>
                      </a:r>
                      <a:r>
                        <a:rPr sz="1800" spc="-75">
                          <a:solidFill>
                            <a:srgbClr val="FFFFFF"/>
                          </a:solidFill>
                          <a:latin typeface="Barlow"/>
                          <a:cs typeface="Barlow"/>
                        </a:rPr>
                        <a:t> </a:t>
                      </a:r>
                      <a:r>
                        <a:rPr sz="1800" spc="-10">
                          <a:solidFill>
                            <a:srgbClr val="FFFFFF"/>
                          </a:solidFill>
                          <a:latin typeface="Barlow"/>
                          <a:cs typeface="Barlow"/>
                        </a:rPr>
                        <a:t>S</a:t>
                      </a:r>
                      <a:r>
                        <a:rPr sz="1800">
                          <a:solidFill>
                            <a:srgbClr val="FFFFFF"/>
                          </a:solidFill>
                          <a:latin typeface="Barlow"/>
                          <a:cs typeface="Barlow"/>
                        </a:rPr>
                        <a:t>er</a:t>
                      </a:r>
                      <a:r>
                        <a:rPr sz="1800" spc="-20">
                          <a:solidFill>
                            <a:srgbClr val="FFFFFF"/>
                          </a:solidFill>
                          <a:latin typeface="Barlow"/>
                          <a:cs typeface="Barlow"/>
                        </a:rPr>
                        <a:t>v</a:t>
                      </a:r>
                      <a:r>
                        <a:rPr sz="1800" spc="-15">
                          <a:solidFill>
                            <a:srgbClr val="FFFFFF"/>
                          </a:solidFill>
                          <a:latin typeface="Barlow"/>
                          <a:cs typeface="Barlow"/>
                        </a:rPr>
                        <a:t>ic</a:t>
                      </a:r>
                      <a:r>
                        <a:rPr sz="1800" spc="-25">
                          <a:solidFill>
                            <a:srgbClr val="FFFFFF"/>
                          </a:solidFill>
                          <a:latin typeface="Barlow"/>
                          <a:cs typeface="Barlow"/>
                        </a:rPr>
                        <a:t>e</a:t>
                      </a:r>
                      <a:r>
                        <a:rPr sz="1800" spc="-10">
                          <a:solidFill>
                            <a:srgbClr val="FFFFFF"/>
                          </a:solidFill>
                          <a:latin typeface="Barlow"/>
                          <a:cs typeface="Barlow"/>
                        </a:rPr>
                        <a:t>rs</a:t>
                      </a:r>
                      <a:endParaRPr sz="1800">
                        <a:latin typeface="Barlow"/>
                        <a:cs typeface="Barlow"/>
                      </a:endParaRPr>
                    </a:p>
                  </a:txBody>
                  <a:tcPr marL="0" marR="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56839"/>
                    </a:solidFill>
                  </a:tcPr>
                </a:tc>
                <a:tc>
                  <a:txBody>
                    <a:bodyPr/>
                    <a:lstStyle/>
                    <a:p>
                      <a:pPr marL="90805">
                        <a:lnSpc>
                          <a:spcPct val="100000"/>
                        </a:lnSpc>
                        <a:spcBef>
                          <a:spcPts val="360"/>
                        </a:spcBef>
                      </a:pPr>
                      <a:r>
                        <a:rPr sz="1800">
                          <a:solidFill>
                            <a:srgbClr val="FFFFFF"/>
                          </a:solidFill>
                          <a:latin typeface="Barlow"/>
                          <a:cs typeface="Barlow"/>
                        </a:rPr>
                        <a:t>P</a:t>
                      </a:r>
                      <a:r>
                        <a:rPr sz="1800" spc="-15">
                          <a:solidFill>
                            <a:srgbClr val="FFFFFF"/>
                          </a:solidFill>
                          <a:latin typeface="Barlow"/>
                          <a:cs typeface="Barlow"/>
                        </a:rPr>
                        <a:t>h</a:t>
                      </a:r>
                      <a:r>
                        <a:rPr sz="1800" spc="-10">
                          <a:solidFill>
                            <a:srgbClr val="FFFFFF"/>
                          </a:solidFill>
                          <a:latin typeface="Barlow"/>
                          <a:cs typeface="Barlow"/>
                        </a:rPr>
                        <a:t>o</a:t>
                      </a:r>
                      <a:r>
                        <a:rPr sz="1800" spc="-25">
                          <a:solidFill>
                            <a:srgbClr val="FFFFFF"/>
                          </a:solidFill>
                          <a:latin typeface="Barlow"/>
                          <a:cs typeface="Barlow"/>
                        </a:rPr>
                        <a:t>n</a:t>
                      </a:r>
                      <a:r>
                        <a:rPr sz="1800">
                          <a:solidFill>
                            <a:srgbClr val="FFFFFF"/>
                          </a:solidFill>
                          <a:latin typeface="Barlow"/>
                          <a:cs typeface="Barlow"/>
                        </a:rPr>
                        <a:t>e</a:t>
                      </a:r>
                      <a:r>
                        <a:rPr sz="1800" spc="-75">
                          <a:solidFill>
                            <a:srgbClr val="FFFFFF"/>
                          </a:solidFill>
                          <a:latin typeface="Barlow"/>
                          <a:cs typeface="Barlow"/>
                        </a:rPr>
                        <a:t> </a:t>
                      </a:r>
                      <a:r>
                        <a:rPr sz="1800" spc="-5">
                          <a:solidFill>
                            <a:srgbClr val="FFFFFF"/>
                          </a:solidFill>
                          <a:latin typeface="Barlow"/>
                          <a:cs typeface="Barlow"/>
                        </a:rPr>
                        <a:t>Nu</a:t>
                      </a:r>
                      <a:r>
                        <a:rPr sz="1800" spc="-15">
                          <a:solidFill>
                            <a:srgbClr val="FFFFFF"/>
                          </a:solidFill>
                          <a:latin typeface="Barlow"/>
                          <a:cs typeface="Barlow"/>
                        </a:rPr>
                        <a:t>mb</a:t>
                      </a:r>
                      <a:r>
                        <a:rPr sz="1800" spc="-25">
                          <a:solidFill>
                            <a:srgbClr val="FFFFFF"/>
                          </a:solidFill>
                          <a:latin typeface="Barlow"/>
                          <a:cs typeface="Barlow"/>
                        </a:rPr>
                        <a:t>er</a:t>
                      </a:r>
                      <a:endParaRPr sz="1800">
                        <a:latin typeface="Barlow"/>
                        <a:cs typeface="Barlow"/>
                      </a:endParaRPr>
                    </a:p>
                  </a:txBody>
                  <a:tcPr marL="0" marR="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a:solidFill>
                        <a:srgbClr val="FFFFFF"/>
                      </a:solidFill>
                      <a:prstDash val="solid"/>
                    </a:lnT>
                    <a:lnB w="38100" cap="flat" cmpd="sng" algn="ctr">
                      <a:solidFill>
                        <a:srgbClr val="FFFFFF"/>
                      </a:solidFill>
                      <a:prstDash val="solid"/>
                      <a:round/>
                      <a:headEnd type="none" w="med" len="med"/>
                      <a:tailEnd type="none" w="med" len="med"/>
                    </a:lnB>
                    <a:solidFill>
                      <a:srgbClr val="056839"/>
                    </a:solidFill>
                  </a:tcPr>
                </a:tc>
                <a:tc>
                  <a:txBody>
                    <a:bodyPr/>
                    <a:lstStyle/>
                    <a:p>
                      <a:pPr marL="90805">
                        <a:lnSpc>
                          <a:spcPct val="100000"/>
                        </a:lnSpc>
                        <a:spcBef>
                          <a:spcPts val="360"/>
                        </a:spcBef>
                      </a:pPr>
                      <a:r>
                        <a:rPr lang="en-US" sz="1800">
                          <a:solidFill>
                            <a:schemeClr val="bg1"/>
                          </a:solidFill>
                          <a:latin typeface="Barlow"/>
                          <a:cs typeface="Barlow"/>
                        </a:rPr>
                        <a:t>Note</a:t>
                      </a:r>
                      <a:endParaRPr sz="1800">
                        <a:solidFill>
                          <a:schemeClr val="bg1"/>
                        </a:solidFill>
                        <a:latin typeface="Barlow"/>
                        <a:cs typeface="Barlow"/>
                      </a:endParaRPr>
                    </a:p>
                  </a:txBody>
                  <a:tcPr marL="0" marR="0" marB="0">
                    <a:lnL w="12700" cap="flat" cmpd="sng" algn="ctr">
                      <a:solidFill>
                        <a:srgbClr val="FFFFFF"/>
                      </a:solidFill>
                      <a:prstDash val="solid"/>
                      <a:round/>
                      <a:headEnd type="none" w="med" len="med"/>
                      <a:tailEnd type="none" w="med" len="med"/>
                    </a:lnL>
                    <a:lnR w="12700">
                      <a:solidFill>
                        <a:srgbClr val="FFFFFF"/>
                      </a:solidFill>
                      <a:prstDash val="solid"/>
                    </a:lnR>
                    <a:lnT w="12700">
                      <a:solidFill>
                        <a:srgbClr val="FFFFFF"/>
                      </a:solidFill>
                      <a:prstDash val="solid"/>
                    </a:lnT>
                    <a:lnB w="38100" cap="flat" cmpd="sng" algn="ctr">
                      <a:solidFill>
                        <a:srgbClr val="FFFFFF"/>
                      </a:solidFill>
                      <a:prstDash val="solid"/>
                      <a:round/>
                      <a:headEnd type="none" w="med" len="med"/>
                      <a:tailEnd type="none" w="med" len="med"/>
                    </a:lnB>
                    <a:solidFill>
                      <a:srgbClr val="056839"/>
                    </a:solidFill>
                  </a:tcPr>
                </a:tc>
                <a:extLst>
                  <a:ext uri="{0D108BD9-81ED-4DB2-BD59-A6C34878D82A}">
                    <a16:rowId xmlns:a16="http://schemas.microsoft.com/office/drawing/2014/main" val="10000"/>
                  </a:ext>
                </a:extLst>
              </a:tr>
              <a:tr h="240921">
                <a:tc>
                  <a:txBody>
                    <a:bodyPr/>
                    <a:lstStyle/>
                    <a:p>
                      <a:pPr marL="91440">
                        <a:lnSpc>
                          <a:spcPct val="100000"/>
                        </a:lnSpc>
                        <a:spcBef>
                          <a:spcPts val="359"/>
                        </a:spcBef>
                      </a:pPr>
                      <a:r>
                        <a:rPr sz="1400" spc="-5">
                          <a:latin typeface="Barlow"/>
                          <a:cs typeface="Barlow"/>
                        </a:rPr>
                        <a:t>ECSI</a:t>
                      </a:r>
                      <a:endParaRPr sz="1400">
                        <a:latin typeface="Barlow"/>
                        <a:cs typeface="Barlow"/>
                      </a:endParaRPr>
                    </a:p>
                  </a:txBody>
                  <a:tcPr marL="0" marR="0" marT="45719"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4E2CF"/>
                    </a:solidFill>
                  </a:tcPr>
                </a:tc>
                <a:tc>
                  <a:txBody>
                    <a:bodyPr/>
                    <a:lstStyle/>
                    <a:p>
                      <a:pPr marL="91440">
                        <a:lnSpc>
                          <a:spcPct val="100000"/>
                        </a:lnSpc>
                        <a:spcBef>
                          <a:spcPts val="359"/>
                        </a:spcBef>
                      </a:pPr>
                      <a:r>
                        <a:rPr sz="1400">
                          <a:latin typeface="Barlow"/>
                          <a:cs typeface="Barlow"/>
                        </a:rPr>
                        <a:t>1-866-313-3797</a:t>
                      </a:r>
                    </a:p>
                  </a:txBody>
                  <a:tcPr marL="0" marR="0" marT="45719"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4E2CF"/>
                    </a:solidFill>
                  </a:tcPr>
                </a:tc>
                <a:tc>
                  <a:txBody>
                    <a:bodyPr/>
                    <a:lstStyle/>
                    <a:p>
                      <a:pPr marL="91440">
                        <a:lnSpc>
                          <a:spcPct val="100000"/>
                        </a:lnSpc>
                        <a:spcBef>
                          <a:spcPts val="359"/>
                        </a:spcBef>
                      </a:pPr>
                      <a:endParaRPr sz="1400">
                        <a:latin typeface="Barlow"/>
                        <a:cs typeface="Barlow"/>
                      </a:endParaRPr>
                    </a:p>
                  </a:txBody>
                  <a:tcPr marL="0" marR="0" marT="45719" marB="0">
                    <a:lnL w="12700" cap="flat" cmpd="sng" algn="ctr">
                      <a:solidFill>
                        <a:srgbClr val="FFFFFF"/>
                      </a:solidFill>
                      <a:prstDash val="solid"/>
                      <a:round/>
                      <a:headEnd type="none" w="med" len="med"/>
                      <a:tailEnd type="none" w="med" len="med"/>
                    </a:lnL>
                    <a:lnR w="12700">
                      <a:solidFill>
                        <a:srgbClr val="FFFFFF"/>
                      </a:solidFill>
                      <a:prstDash val="soli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4E2CF"/>
                    </a:solidFill>
                  </a:tcPr>
                </a:tc>
                <a:extLst>
                  <a:ext uri="{0D108BD9-81ED-4DB2-BD59-A6C34878D82A}">
                    <a16:rowId xmlns:a16="http://schemas.microsoft.com/office/drawing/2014/main" val="10001"/>
                  </a:ext>
                </a:extLst>
              </a:tr>
              <a:tr h="240922">
                <a:tc>
                  <a:txBody>
                    <a:bodyPr/>
                    <a:lstStyle/>
                    <a:p>
                      <a:pPr marL="90805">
                        <a:lnSpc>
                          <a:spcPct val="100000"/>
                        </a:lnSpc>
                        <a:spcBef>
                          <a:spcPts val="360"/>
                        </a:spcBef>
                      </a:pPr>
                      <a:r>
                        <a:rPr sz="1400" spc="-5" err="1">
                          <a:latin typeface="Barlow"/>
                          <a:cs typeface="Barlow"/>
                        </a:rPr>
                        <a:t>FedLoan</a:t>
                      </a:r>
                      <a:r>
                        <a:rPr sz="1400" spc="-25">
                          <a:latin typeface="Barlow"/>
                          <a:cs typeface="Barlow"/>
                        </a:rPr>
                        <a:t> </a:t>
                      </a:r>
                      <a:r>
                        <a:rPr sz="1400">
                          <a:latin typeface="Barlow"/>
                          <a:cs typeface="Barlow"/>
                        </a:rPr>
                        <a:t>Servicing</a:t>
                      </a:r>
                      <a:r>
                        <a:rPr sz="1400" spc="-25">
                          <a:latin typeface="Barlow"/>
                          <a:cs typeface="Barlow"/>
                        </a:rPr>
                        <a:t> </a:t>
                      </a:r>
                      <a:r>
                        <a:rPr sz="1400" spc="-5">
                          <a:latin typeface="Barlow"/>
                          <a:cs typeface="Barlow"/>
                        </a:rPr>
                        <a:t>(PHEAA)</a:t>
                      </a:r>
                      <a:endParaRPr sz="1400">
                        <a:latin typeface="Barlow"/>
                        <a:cs typeface="Barlow"/>
                      </a:endParaRPr>
                    </a:p>
                  </a:txBody>
                  <a:tcPr marL="0" marR="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BF0E9"/>
                    </a:solidFill>
                  </a:tcPr>
                </a:tc>
                <a:tc>
                  <a:txBody>
                    <a:bodyPr/>
                    <a:lstStyle/>
                    <a:p>
                      <a:pPr marL="91440">
                        <a:lnSpc>
                          <a:spcPct val="100000"/>
                        </a:lnSpc>
                        <a:spcBef>
                          <a:spcPts val="360"/>
                        </a:spcBef>
                      </a:pPr>
                      <a:r>
                        <a:rPr sz="1400" spc="-5">
                          <a:latin typeface="Barlow"/>
                          <a:cs typeface="Barlow"/>
                        </a:rPr>
                        <a:t>1-800-699-2908</a:t>
                      </a:r>
                      <a:endParaRPr sz="1400">
                        <a:latin typeface="Barlow"/>
                        <a:cs typeface="Barlow"/>
                      </a:endParaRPr>
                    </a:p>
                  </a:txBody>
                  <a:tcPr marL="0" marR="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0E9"/>
                    </a:solidFill>
                  </a:tcPr>
                </a:tc>
                <a:tc>
                  <a:txBody>
                    <a:bodyPr/>
                    <a:lstStyle/>
                    <a:p>
                      <a:pPr marL="91440">
                        <a:lnSpc>
                          <a:spcPct val="100000"/>
                        </a:lnSpc>
                        <a:spcBef>
                          <a:spcPts val="360"/>
                        </a:spcBef>
                      </a:pPr>
                      <a:r>
                        <a:rPr lang="en-US" sz="1400">
                          <a:latin typeface="Barlow"/>
                          <a:cs typeface="Barlow"/>
                        </a:rPr>
                        <a:t>Exiting servicing business</a:t>
                      </a:r>
                      <a:endParaRPr sz="1400">
                        <a:latin typeface="Barlow"/>
                        <a:cs typeface="Barlow"/>
                      </a:endParaRPr>
                    </a:p>
                  </a:txBody>
                  <a:tcPr marL="0" marR="0" marB="0">
                    <a:lnL w="12700" cap="flat" cmpd="sng" algn="ctr">
                      <a:solidFill>
                        <a:srgbClr val="FFFFFF"/>
                      </a:solidFill>
                      <a:prstDash val="solid"/>
                      <a:round/>
                      <a:headEnd type="none" w="med" len="med"/>
                      <a:tailEnd type="none" w="med" len="med"/>
                    </a:lnL>
                    <a:lnR w="12700">
                      <a:solidFill>
                        <a:srgbClr val="FFFFFF"/>
                      </a:solidFill>
                      <a:prstDash val="soli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0E9"/>
                    </a:solidFill>
                  </a:tcPr>
                </a:tc>
                <a:extLst>
                  <a:ext uri="{0D108BD9-81ED-4DB2-BD59-A6C34878D82A}">
                    <a16:rowId xmlns:a16="http://schemas.microsoft.com/office/drawing/2014/main" val="10002"/>
                  </a:ext>
                </a:extLst>
              </a:tr>
              <a:tr h="240922">
                <a:tc>
                  <a:txBody>
                    <a:bodyPr/>
                    <a:lstStyle/>
                    <a:p>
                      <a:pPr marL="90805">
                        <a:lnSpc>
                          <a:spcPct val="100000"/>
                        </a:lnSpc>
                        <a:spcBef>
                          <a:spcPts val="360"/>
                        </a:spcBef>
                      </a:pPr>
                      <a:r>
                        <a:rPr sz="1400">
                          <a:latin typeface="Barlow"/>
                          <a:cs typeface="Barlow"/>
                        </a:rPr>
                        <a:t>Granite</a:t>
                      </a:r>
                      <a:r>
                        <a:rPr sz="1400" spc="-35">
                          <a:latin typeface="Barlow"/>
                          <a:cs typeface="Barlow"/>
                        </a:rPr>
                        <a:t> </a:t>
                      </a:r>
                      <a:r>
                        <a:rPr sz="1400" spc="-5">
                          <a:latin typeface="Barlow"/>
                          <a:cs typeface="Barlow"/>
                        </a:rPr>
                        <a:t>State-GSMR</a:t>
                      </a:r>
                      <a:endParaRPr sz="1400">
                        <a:latin typeface="Barlow"/>
                        <a:cs typeface="Barlow"/>
                      </a:endParaRPr>
                    </a:p>
                  </a:txBody>
                  <a:tcPr marL="0" marR="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4E2CF"/>
                    </a:solidFill>
                  </a:tcPr>
                </a:tc>
                <a:tc>
                  <a:txBody>
                    <a:bodyPr/>
                    <a:lstStyle/>
                    <a:p>
                      <a:pPr marL="91440">
                        <a:lnSpc>
                          <a:spcPct val="100000"/>
                        </a:lnSpc>
                        <a:spcBef>
                          <a:spcPts val="360"/>
                        </a:spcBef>
                      </a:pPr>
                      <a:r>
                        <a:rPr sz="1400" spc="-5">
                          <a:latin typeface="Barlow"/>
                          <a:cs typeface="Barlow"/>
                        </a:rPr>
                        <a:t>1-888-556-0022</a:t>
                      </a:r>
                      <a:endParaRPr sz="1400">
                        <a:latin typeface="Barlow"/>
                        <a:cs typeface="Barlow"/>
                      </a:endParaRPr>
                    </a:p>
                  </a:txBody>
                  <a:tcPr marL="0" marR="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4E2CF"/>
                    </a:solidFill>
                  </a:tcPr>
                </a:tc>
                <a:tc>
                  <a:txBody>
                    <a:bodyPr/>
                    <a:lstStyle/>
                    <a:p>
                      <a:pPr marL="91440">
                        <a:lnSpc>
                          <a:spcPct val="100000"/>
                        </a:lnSpc>
                        <a:spcBef>
                          <a:spcPts val="360"/>
                        </a:spcBef>
                      </a:pPr>
                      <a:r>
                        <a:rPr lang="en-US" sz="1400">
                          <a:latin typeface="Barlow"/>
                          <a:cs typeface="Barlow"/>
                        </a:rPr>
                        <a:t>Exiting servicing business</a:t>
                      </a:r>
                      <a:endParaRPr sz="1400">
                        <a:latin typeface="Barlow"/>
                        <a:cs typeface="Barlow"/>
                      </a:endParaRPr>
                    </a:p>
                  </a:txBody>
                  <a:tcPr marL="0" marR="0" marB="0">
                    <a:lnL w="12700" cap="flat" cmpd="sng" algn="ctr">
                      <a:solidFill>
                        <a:srgbClr val="FFFFFF"/>
                      </a:solidFill>
                      <a:prstDash val="solid"/>
                      <a:round/>
                      <a:headEnd type="none" w="med" len="med"/>
                      <a:tailEnd type="none" w="med" len="med"/>
                    </a:lnL>
                    <a:lnR w="12700">
                      <a:solidFill>
                        <a:srgbClr val="FFFFFF"/>
                      </a:solidFill>
                      <a:prstDash val="soli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4E2CF"/>
                    </a:solidFill>
                  </a:tcPr>
                </a:tc>
                <a:extLst>
                  <a:ext uri="{0D108BD9-81ED-4DB2-BD59-A6C34878D82A}">
                    <a16:rowId xmlns:a16="http://schemas.microsoft.com/office/drawing/2014/main" val="10003"/>
                  </a:ext>
                </a:extLst>
              </a:tr>
              <a:tr h="240922">
                <a:tc>
                  <a:txBody>
                    <a:bodyPr/>
                    <a:lstStyle/>
                    <a:p>
                      <a:pPr marL="90805">
                        <a:lnSpc>
                          <a:spcPct val="100000"/>
                        </a:lnSpc>
                        <a:spcBef>
                          <a:spcPts val="360"/>
                        </a:spcBef>
                      </a:pPr>
                      <a:r>
                        <a:rPr sz="1400" spc="-5">
                          <a:latin typeface="Barlow"/>
                          <a:cs typeface="Barlow"/>
                        </a:rPr>
                        <a:t>Great</a:t>
                      </a:r>
                      <a:r>
                        <a:rPr sz="1400" spc="-10">
                          <a:latin typeface="Barlow"/>
                          <a:cs typeface="Barlow"/>
                        </a:rPr>
                        <a:t> </a:t>
                      </a:r>
                      <a:r>
                        <a:rPr sz="1400" spc="-5">
                          <a:latin typeface="Barlow"/>
                          <a:cs typeface="Barlow"/>
                        </a:rPr>
                        <a:t>Lakes</a:t>
                      </a:r>
                      <a:r>
                        <a:rPr sz="1400" spc="-20">
                          <a:latin typeface="Barlow"/>
                          <a:cs typeface="Barlow"/>
                        </a:rPr>
                        <a:t> </a:t>
                      </a:r>
                      <a:r>
                        <a:rPr sz="1400">
                          <a:latin typeface="Barlow"/>
                          <a:cs typeface="Barlow"/>
                        </a:rPr>
                        <a:t>Educational</a:t>
                      </a:r>
                      <a:r>
                        <a:rPr sz="1400" spc="-55">
                          <a:latin typeface="Barlow"/>
                          <a:cs typeface="Barlow"/>
                        </a:rPr>
                        <a:t> </a:t>
                      </a:r>
                      <a:r>
                        <a:rPr sz="1400">
                          <a:latin typeface="Barlow"/>
                          <a:cs typeface="Barlow"/>
                        </a:rPr>
                        <a:t>Service</a:t>
                      </a:r>
                    </a:p>
                  </a:txBody>
                  <a:tcPr marL="0" marR="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BF0E9"/>
                    </a:solidFill>
                  </a:tcPr>
                </a:tc>
                <a:tc>
                  <a:txBody>
                    <a:bodyPr/>
                    <a:lstStyle/>
                    <a:p>
                      <a:pPr marL="91440">
                        <a:lnSpc>
                          <a:spcPct val="100000"/>
                        </a:lnSpc>
                        <a:spcBef>
                          <a:spcPts val="360"/>
                        </a:spcBef>
                      </a:pPr>
                      <a:r>
                        <a:rPr sz="1400" spc="-5">
                          <a:latin typeface="Barlow"/>
                          <a:cs typeface="Barlow"/>
                        </a:rPr>
                        <a:t>1-800-236-4300</a:t>
                      </a:r>
                      <a:endParaRPr sz="1400">
                        <a:latin typeface="Barlow"/>
                        <a:cs typeface="Barlow"/>
                      </a:endParaRPr>
                    </a:p>
                  </a:txBody>
                  <a:tcPr marL="0" marR="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0E9"/>
                    </a:solidFill>
                  </a:tcPr>
                </a:tc>
                <a:tc>
                  <a:txBody>
                    <a:bodyPr/>
                    <a:lstStyle/>
                    <a:p>
                      <a:pPr marL="91440">
                        <a:lnSpc>
                          <a:spcPct val="100000"/>
                        </a:lnSpc>
                        <a:spcBef>
                          <a:spcPts val="360"/>
                        </a:spcBef>
                      </a:pPr>
                      <a:endParaRPr sz="1400">
                        <a:latin typeface="Barlow"/>
                        <a:cs typeface="Barlow"/>
                      </a:endParaRPr>
                    </a:p>
                  </a:txBody>
                  <a:tcPr marL="0" marR="0" marB="0">
                    <a:lnL w="12700" cap="flat" cmpd="sng" algn="ctr">
                      <a:solidFill>
                        <a:srgbClr val="FFFFFF"/>
                      </a:solidFill>
                      <a:prstDash val="solid"/>
                      <a:round/>
                      <a:headEnd type="none" w="med" len="med"/>
                      <a:tailEnd type="none" w="med" len="med"/>
                    </a:lnL>
                    <a:lnR w="12700">
                      <a:solidFill>
                        <a:srgbClr val="FFFFFF"/>
                      </a:solidFill>
                      <a:prstDash val="soli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0E9"/>
                    </a:solidFill>
                  </a:tcPr>
                </a:tc>
                <a:extLst>
                  <a:ext uri="{0D108BD9-81ED-4DB2-BD59-A6C34878D82A}">
                    <a16:rowId xmlns:a16="http://schemas.microsoft.com/office/drawing/2014/main" val="10004"/>
                  </a:ext>
                </a:extLst>
              </a:tr>
              <a:tr h="240922">
                <a:tc>
                  <a:txBody>
                    <a:bodyPr/>
                    <a:lstStyle/>
                    <a:p>
                      <a:pPr marL="90805">
                        <a:lnSpc>
                          <a:spcPct val="100000"/>
                        </a:lnSpc>
                        <a:spcBef>
                          <a:spcPts val="360"/>
                        </a:spcBef>
                      </a:pPr>
                      <a:r>
                        <a:rPr sz="1400">
                          <a:latin typeface="Barlow"/>
                          <a:cs typeface="Barlow"/>
                        </a:rPr>
                        <a:t>HESC/Edfinancial</a:t>
                      </a:r>
                    </a:p>
                  </a:txBody>
                  <a:tcPr marL="0" marR="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4E2CF"/>
                    </a:solidFill>
                  </a:tcPr>
                </a:tc>
                <a:tc>
                  <a:txBody>
                    <a:bodyPr/>
                    <a:lstStyle/>
                    <a:p>
                      <a:pPr marL="91440">
                        <a:lnSpc>
                          <a:spcPct val="100000"/>
                        </a:lnSpc>
                        <a:spcBef>
                          <a:spcPts val="360"/>
                        </a:spcBef>
                      </a:pPr>
                      <a:r>
                        <a:rPr sz="1400" spc="-5">
                          <a:latin typeface="Barlow"/>
                          <a:cs typeface="Barlow"/>
                        </a:rPr>
                        <a:t>1-855-337-6884</a:t>
                      </a:r>
                      <a:endParaRPr sz="1400">
                        <a:latin typeface="Barlow"/>
                        <a:cs typeface="Barlow"/>
                      </a:endParaRPr>
                    </a:p>
                  </a:txBody>
                  <a:tcPr marL="0" marR="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4E2CF"/>
                    </a:solidFill>
                  </a:tcPr>
                </a:tc>
                <a:tc>
                  <a:txBody>
                    <a:bodyPr/>
                    <a:lstStyle/>
                    <a:p>
                      <a:pPr marL="91440">
                        <a:lnSpc>
                          <a:spcPct val="100000"/>
                        </a:lnSpc>
                        <a:spcBef>
                          <a:spcPts val="360"/>
                        </a:spcBef>
                      </a:pPr>
                      <a:endParaRPr sz="1400">
                        <a:latin typeface="Barlow"/>
                        <a:cs typeface="Barlow"/>
                      </a:endParaRPr>
                    </a:p>
                  </a:txBody>
                  <a:tcPr marL="0" marR="0" marB="0">
                    <a:lnL w="12700" cap="flat" cmpd="sng" algn="ctr">
                      <a:solidFill>
                        <a:srgbClr val="FFFFFF"/>
                      </a:solidFill>
                      <a:prstDash val="solid"/>
                      <a:round/>
                      <a:headEnd type="none" w="med" len="med"/>
                      <a:tailEnd type="none" w="med" len="med"/>
                    </a:lnL>
                    <a:lnR w="12700">
                      <a:solidFill>
                        <a:srgbClr val="FFFFFF"/>
                      </a:solidFill>
                      <a:prstDash val="soli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4E2CF"/>
                    </a:solidFill>
                  </a:tcPr>
                </a:tc>
                <a:extLst>
                  <a:ext uri="{0D108BD9-81ED-4DB2-BD59-A6C34878D82A}">
                    <a16:rowId xmlns:a16="http://schemas.microsoft.com/office/drawing/2014/main" val="10005"/>
                  </a:ext>
                </a:extLst>
              </a:tr>
              <a:tr h="240922">
                <a:tc>
                  <a:txBody>
                    <a:bodyPr/>
                    <a:lstStyle/>
                    <a:p>
                      <a:pPr marL="90805">
                        <a:lnSpc>
                          <a:spcPct val="100000"/>
                        </a:lnSpc>
                        <a:spcBef>
                          <a:spcPts val="360"/>
                        </a:spcBef>
                      </a:pPr>
                      <a:r>
                        <a:rPr sz="1400">
                          <a:latin typeface="Barlow"/>
                          <a:cs typeface="Barlow"/>
                        </a:rPr>
                        <a:t>MOHELA</a:t>
                      </a:r>
                    </a:p>
                  </a:txBody>
                  <a:tcPr marL="0" marR="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BF0E9"/>
                    </a:solidFill>
                  </a:tcPr>
                </a:tc>
                <a:tc>
                  <a:txBody>
                    <a:bodyPr/>
                    <a:lstStyle/>
                    <a:p>
                      <a:pPr marL="91440">
                        <a:lnSpc>
                          <a:spcPct val="100000"/>
                        </a:lnSpc>
                        <a:spcBef>
                          <a:spcPts val="360"/>
                        </a:spcBef>
                      </a:pPr>
                      <a:r>
                        <a:rPr sz="1400" spc="-5">
                          <a:latin typeface="Barlow"/>
                          <a:cs typeface="Barlow"/>
                        </a:rPr>
                        <a:t>1-888-866-4352</a:t>
                      </a:r>
                      <a:endParaRPr sz="1400">
                        <a:latin typeface="Barlow"/>
                        <a:cs typeface="Barlow"/>
                      </a:endParaRPr>
                    </a:p>
                  </a:txBody>
                  <a:tcPr marL="0" marR="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0E9"/>
                    </a:solidFill>
                  </a:tcPr>
                </a:tc>
                <a:tc>
                  <a:txBody>
                    <a:bodyPr/>
                    <a:lstStyle/>
                    <a:p>
                      <a:pPr marL="91440">
                        <a:lnSpc>
                          <a:spcPct val="100000"/>
                        </a:lnSpc>
                        <a:spcBef>
                          <a:spcPts val="360"/>
                        </a:spcBef>
                      </a:pPr>
                      <a:endParaRPr sz="1400">
                        <a:latin typeface="Barlow"/>
                        <a:cs typeface="Barlow"/>
                      </a:endParaRPr>
                    </a:p>
                  </a:txBody>
                  <a:tcPr marL="0" marR="0" marB="0">
                    <a:lnL w="12700" cap="flat" cmpd="sng" algn="ctr">
                      <a:solidFill>
                        <a:srgbClr val="FFFFFF"/>
                      </a:solidFill>
                      <a:prstDash val="solid"/>
                      <a:round/>
                      <a:headEnd type="none" w="med" len="med"/>
                      <a:tailEnd type="none" w="med" len="med"/>
                    </a:lnL>
                    <a:lnR w="12700">
                      <a:solidFill>
                        <a:srgbClr val="FFFFFF"/>
                      </a:solidFill>
                      <a:prstDash val="soli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0E9"/>
                    </a:solidFill>
                  </a:tcPr>
                </a:tc>
                <a:extLst>
                  <a:ext uri="{0D108BD9-81ED-4DB2-BD59-A6C34878D82A}">
                    <a16:rowId xmlns:a16="http://schemas.microsoft.com/office/drawing/2014/main" val="10006"/>
                  </a:ext>
                </a:extLst>
              </a:tr>
              <a:tr h="240922">
                <a:tc>
                  <a:txBody>
                    <a:bodyPr/>
                    <a:lstStyle/>
                    <a:p>
                      <a:pPr marL="90805">
                        <a:lnSpc>
                          <a:spcPct val="100000"/>
                        </a:lnSpc>
                        <a:spcBef>
                          <a:spcPts val="360"/>
                        </a:spcBef>
                      </a:pPr>
                      <a:r>
                        <a:rPr sz="1400">
                          <a:latin typeface="Barlow"/>
                          <a:cs typeface="Barlow"/>
                        </a:rPr>
                        <a:t>Navient</a:t>
                      </a:r>
                    </a:p>
                  </a:txBody>
                  <a:tcPr marL="0" marR="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4E2CF"/>
                    </a:solidFill>
                  </a:tcPr>
                </a:tc>
                <a:tc>
                  <a:txBody>
                    <a:bodyPr/>
                    <a:lstStyle/>
                    <a:p>
                      <a:pPr marL="91440">
                        <a:lnSpc>
                          <a:spcPct val="100000"/>
                        </a:lnSpc>
                        <a:spcBef>
                          <a:spcPts val="360"/>
                        </a:spcBef>
                      </a:pPr>
                      <a:r>
                        <a:rPr sz="1400">
                          <a:latin typeface="Barlow"/>
                          <a:cs typeface="Barlow"/>
                        </a:rPr>
                        <a:t>1-800-722-1300</a:t>
                      </a:r>
                    </a:p>
                  </a:txBody>
                  <a:tcPr marL="0" marR="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4E2CF"/>
                    </a:solidFill>
                  </a:tcPr>
                </a:tc>
                <a:tc>
                  <a:txBody>
                    <a:bodyPr/>
                    <a:lstStyle/>
                    <a:p>
                      <a:pPr marL="91440">
                        <a:lnSpc>
                          <a:spcPct val="100000"/>
                        </a:lnSpc>
                        <a:spcBef>
                          <a:spcPts val="360"/>
                        </a:spcBef>
                      </a:pPr>
                      <a:r>
                        <a:rPr lang="en-US" sz="1400">
                          <a:latin typeface="Barlow"/>
                          <a:cs typeface="Barlow"/>
                        </a:rPr>
                        <a:t>Exiting servicing business</a:t>
                      </a:r>
                      <a:endParaRPr sz="1400">
                        <a:latin typeface="Barlow"/>
                        <a:cs typeface="Barlow"/>
                      </a:endParaRPr>
                    </a:p>
                  </a:txBody>
                  <a:tcPr marL="0" marR="0" marB="0">
                    <a:lnL w="12700" cap="flat" cmpd="sng" algn="ctr">
                      <a:solidFill>
                        <a:srgbClr val="FFFFFF"/>
                      </a:solidFill>
                      <a:prstDash val="solid"/>
                      <a:round/>
                      <a:headEnd type="none" w="med" len="med"/>
                      <a:tailEnd type="none" w="med" len="med"/>
                    </a:lnL>
                    <a:lnR w="12700">
                      <a:solidFill>
                        <a:srgbClr val="FFFFFF"/>
                      </a:solidFill>
                      <a:prstDash val="soli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4E2CF"/>
                    </a:solidFill>
                  </a:tcPr>
                </a:tc>
                <a:extLst>
                  <a:ext uri="{0D108BD9-81ED-4DB2-BD59-A6C34878D82A}">
                    <a16:rowId xmlns:a16="http://schemas.microsoft.com/office/drawing/2014/main" val="10007"/>
                  </a:ext>
                </a:extLst>
              </a:tr>
              <a:tr h="240922">
                <a:tc>
                  <a:txBody>
                    <a:bodyPr/>
                    <a:lstStyle/>
                    <a:p>
                      <a:pPr marL="91440">
                        <a:lnSpc>
                          <a:spcPct val="100000"/>
                        </a:lnSpc>
                        <a:spcBef>
                          <a:spcPts val="360"/>
                        </a:spcBef>
                      </a:pPr>
                      <a:r>
                        <a:rPr sz="1400" spc="-5">
                          <a:latin typeface="Barlow"/>
                          <a:cs typeface="Barlow"/>
                        </a:rPr>
                        <a:t>Nelnet</a:t>
                      </a:r>
                      <a:endParaRPr sz="1400">
                        <a:latin typeface="Barlow"/>
                        <a:cs typeface="Barlow"/>
                      </a:endParaRPr>
                    </a:p>
                  </a:txBody>
                  <a:tcPr marL="0" marR="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BF0E9"/>
                    </a:solidFill>
                  </a:tcPr>
                </a:tc>
                <a:tc>
                  <a:txBody>
                    <a:bodyPr/>
                    <a:lstStyle/>
                    <a:p>
                      <a:pPr marL="91440">
                        <a:lnSpc>
                          <a:spcPct val="100000"/>
                        </a:lnSpc>
                        <a:spcBef>
                          <a:spcPts val="360"/>
                        </a:spcBef>
                      </a:pPr>
                      <a:r>
                        <a:rPr sz="1400" spc="-5">
                          <a:latin typeface="Barlow"/>
                          <a:cs typeface="Barlow"/>
                        </a:rPr>
                        <a:t>1-888-486-4722</a:t>
                      </a:r>
                      <a:endParaRPr sz="1400">
                        <a:latin typeface="Barlow"/>
                        <a:cs typeface="Barlow"/>
                      </a:endParaRPr>
                    </a:p>
                  </a:txBody>
                  <a:tcPr marL="0" marR="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0E9"/>
                    </a:solidFill>
                  </a:tcPr>
                </a:tc>
                <a:tc>
                  <a:txBody>
                    <a:bodyPr/>
                    <a:lstStyle/>
                    <a:p>
                      <a:pPr marL="91440">
                        <a:lnSpc>
                          <a:spcPct val="100000"/>
                        </a:lnSpc>
                        <a:spcBef>
                          <a:spcPts val="360"/>
                        </a:spcBef>
                      </a:pPr>
                      <a:endParaRPr sz="1400">
                        <a:latin typeface="Barlow"/>
                        <a:cs typeface="Barlow"/>
                      </a:endParaRPr>
                    </a:p>
                  </a:txBody>
                  <a:tcPr marL="0" marR="0" marB="0">
                    <a:lnL w="12700" cap="flat" cmpd="sng" algn="ctr">
                      <a:solidFill>
                        <a:srgbClr val="FFFFFF"/>
                      </a:solidFill>
                      <a:prstDash val="solid"/>
                      <a:round/>
                      <a:headEnd type="none" w="med" len="med"/>
                      <a:tailEnd type="none" w="med" len="med"/>
                    </a:lnL>
                    <a:lnR w="12700">
                      <a:solidFill>
                        <a:srgbClr val="FFFFFF"/>
                      </a:solidFill>
                      <a:prstDash val="soli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0E9"/>
                    </a:solidFill>
                  </a:tcPr>
                </a:tc>
                <a:extLst>
                  <a:ext uri="{0D108BD9-81ED-4DB2-BD59-A6C34878D82A}">
                    <a16:rowId xmlns:a16="http://schemas.microsoft.com/office/drawing/2014/main" val="10008"/>
                  </a:ext>
                </a:extLst>
              </a:tr>
              <a:tr h="240922">
                <a:tc>
                  <a:txBody>
                    <a:bodyPr/>
                    <a:lstStyle/>
                    <a:p>
                      <a:pPr marL="90805">
                        <a:lnSpc>
                          <a:spcPct val="100000"/>
                        </a:lnSpc>
                        <a:spcBef>
                          <a:spcPts val="360"/>
                        </a:spcBef>
                      </a:pPr>
                      <a:r>
                        <a:rPr sz="1400" spc="-5">
                          <a:latin typeface="Barlow"/>
                          <a:cs typeface="Barlow"/>
                        </a:rPr>
                        <a:t>OSLA</a:t>
                      </a:r>
                      <a:r>
                        <a:rPr sz="1400" spc="-30">
                          <a:latin typeface="Barlow"/>
                          <a:cs typeface="Barlow"/>
                        </a:rPr>
                        <a:t> </a:t>
                      </a:r>
                      <a:r>
                        <a:rPr sz="1400">
                          <a:latin typeface="Barlow"/>
                          <a:cs typeface="Barlow"/>
                        </a:rPr>
                        <a:t>Servicing</a:t>
                      </a:r>
                    </a:p>
                  </a:txBody>
                  <a:tcPr marL="0" marR="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4E2CF"/>
                    </a:solidFill>
                  </a:tcPr>
                </a:tc>
                <a:tc>
                  <a:txBody>
                    <a:bodyPr/>
                    <a:lstStyle/>
                    <a:p>
                      <a:pPr marL="91440">
                        <a:lnSpc>
                          <a:spcPct val="100000"/>
                        </a:lnSpc>
                        <a:spcBef>
                          <a:spcPts val="360"/>
                        </a:spcBef>
                      </a:pPr>
                      <a:r>
                        <a:rPr sz="1400" spc="-5">
                          <a:latin typeface="Barlow"/>
                          <a:cs typeface="Barlow"/>
                        </a:rPr>
                        <a:t>1-866-264-9762</a:t>
                      </a:r>
                      <a:endParaRPr sz="1400">
                        <a:latin typeface="Barlow"/>
                        <a:cs typeface="Barlow"/>
                      </a:endParaRPr>
                    </a:p>
                  </a:txBody>
                  <a:tcPr marL="0" marR="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prstDash val="solid"/>
                    </a:lnB>
                    <a:solidFill>
                      <a:srgbClr val="D4E2CF"/>
                    </a:solidFill>
                  </a:tcPr>
                </a:tc>
                <a:tc>
                  <a:txBody>
                    <a:bodyPr/>
                    <a:lstStyle/>
                    <a:p>
                      <a:pPr marL="91440">
                        <a:lnSpc>
                          <a:spcPct val="100000"/>
                        </a:lnSpc>
                        <a:spcBef>
                          <a:spcPts val="360"/>
                        </a:spcBef>
                      </a:pPr>
                      <a:endParaRPr sz="1400">
                        <a:latin typeface="Barlow"/>
                        <a:cs typeface="Barlow"/>
                      </a:endParaRPr>
                    </a:p>
                  </a:txBody>
                  <a:tcPr marL="0" marR="0" marB="0">
                    <a:lnL w="12700" cap="flat" cmpd="sng" algn="ctr">
                      <a:solidFill>
                        <a:srgbClr val="FFFFFF"/>
                      </a:solidFill>
                      <a:prstDash val="solid"/>
                      <a:round/>
                      <a:headEnd type="none" w="med" len="med"/>
                      <a:tailEnd type="none" w="med" len="med"/>
                    </a:lnL>
                    <a:lnR w="12700">
                      <a:solidFill>
                        <a:srgbClr val="FFFFFF"/>
                      </a:solidFill>
                      <a:prstDash val="solid"/>
                    </a:lnR>
                    <a:lnT w="12700" cap="flat" cmpd="sng" algn="ctr">
                      <a:solidFill>
                        <a:srgbClr val="FFFFFF"/>
                      </a:solidFill>
                      <a:prstDash val="solid"/>
                      <a:round/>
                      <a:headEnd type="none" w="med" len="med"/>
                      <a:tailEnd type="none" w="med" len="med"/>
                    </a:lnT>
                    <a:lnB w="12700">
                      <a:solidFill>
                        <a:srgbClr val="FFFFFF"/>
                      </a:solidFill>
                      <a:prstDash val="solid"/>
                    </a:lnB>
                    <a:solidFill>
                      <a:srgbClr val="D4E2CF"/>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3048486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48E0621-F2E1-48AC-B23B-E376DFFE95D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7B734B-BE99-4B13-8B3B-73BDADC290B3}" type="slidenum">
              <a:rPr kumimoji="0" lang="en-US" sz="1100" b="1" i="0" u="none" strike="noStrike" kern="1200" cap="none" spc="0" normalizeH="0" baseline="0" noProof="0" smtClean="0">
                <a:ln>
                  <a:noFill/>
                </a:ln>
                <a:solidFill>
                  <a:srgbClr val="414042"/>
                </a:solidFill>
                <a:effectLst/>
                <a:uLnTx/>
                <a:uFillTx/>
                <a:latin typeface="Barlow"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100" b="1" i="0" u="none" strike="noStrike" kern="1200" cap="none" spc="0" normalizeH="0" baseline="0" noProof="0">
              <a:ln>
                <a:noFill/>
              </a:ln>
              <a:solidFill>
                <a:srgbClr val="414042"/>
              </a:solidFill>
              <a:effectLst/>
              <a:uLnTx/>
              <a:uFillTx/>
              <a:latin typeface="Barlow" panose="00000500000000000000" pitchFamily="2" charset="0"/>
              <a:ea typeface="+mn-ea"/>
              <a:cs typeface="+mn-cs"/>
            </a:endParaRPr>
          </a:p>
        </p:txBody>
      </p:sp>
      <p:sp>
        <p:nvSpPr>
          <p:cNvPr id="7" name="object 2">
            <a:extLst>
              <a:ext uri="{FF2B5EF4-FFF2-40B4-BE49-F238E27FC236}">
                <a16:creationId xmlns:a16="http://schemas.microsoft.com/office/drawing/2014/main" id="{1FED3D63-F872-4B13-B5A3-17C98A65C05A}"/>
              </a:ext>
            </a:extLst>
          </p:cNvPr>
          <p:cNvSpPr txBox="1">
            <a:spLocks/>
          </p:cNvSpPr>
          <p:nvPr/>
        </p:nvSpPr>
        <p:spPr>
          <a:xfrm>
            <a:off x="702119" y="3236311"/>
            <a:ext cx="7975350" cy="1316386"/>
          </a:xfrm>
          <a:prstGeom prst="rect">
            <a:avLst/>
          </a:prstGeom>
        </p:spPr>
        <p:txBody>
          <a:bodyPr vert="horz" wrap="square" lIns="0" tIns="84455" rIns="0" bIns="0" rtlCol="0" anchor="b">
            <a:spAutoFit/>
          </a:bodyPr>
          <a:lstStyle>
            <a:lvl1pPr algn="l" defTabSz="685800" rtl="0" eaLnBrk="1" latinLnBrk="0" hangingPunct="1">
              <a:lnSpc>
                <a:spcPct val="90000"/>
              </a:lnSpc>
              <a:spcBef>
                <a:spcPct val="0"/>
              </a:spcBef>
              <a:buNone/>
              <a:defRPr sz="3000" b="1" kern="1200">
                <a:solidFill>
                  <a:srgbClr val="414042"/>
                </a:solidFill>
                <a:latin typeface="Barlow" panose="00000500000000000000" pitchFamily="2" charset="0"/>
                <a:ea typeface="+mj-ea"/>
                <a:cs typeface="+mj-cs"/>
              </a:defRPr>
            </a:lvl1pPr>
          </a:lstStyle>
          <a:p>
            <a:pPr marL="12700" marR="5080">
              <a:lnSpc>
                <a:spcPts val="4800"/>
              </a:lnSpc>
              <a:spcBef>
                <a:spcPts val="665"/>
              </a:spcBef>
            </a:pPr>
            <a:r>
              <a:rPr lang="en-US" sz="4400" spc="-5">
                <a:solidFill>
                  <a:srgbClr val="05692E"/>
                </a:solidFill>
                <a:latin typeface="Barlow ExtraBold"/>
                <a:cs typeface="Barlow ExtraBold"/>
              </a:rPr>
              <a:t>The National Student Loan Database</a:t>
            </a:r>
            <a:endParaRPr lang="en-US" sz="4400">
              <a:solidFill>
                <a:srgbClr val="05692F"/>
              </a:solidFill>
              <a:latin typeface="Barlow ExtraBold" panose="00000900000000000000" pitchFamily="2" charset="0"/>
            </a:endParaRPr>
          </a:p>
        </p:txBody>
      </p:sp>
    </p:spTree>
    <p:extLst>
      <p:ext uri="{BB962C8B-B14F-4D97-AF65-F5344CB8AC3E}">
        <p14:creationId xmlns:p14="http://schemas.microsoft.com/office/powerpoint/2010/main" val="24949210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84962-9A3B-4912-AA00-A193D523D0ED}"/>
              </a:ext>
            </a:extLst>
          </p:cNvPr>
          <p:cNvSpPr>
            <a:spLocks noGrp="1"/>
          </p:cNvSpPr>
          <p:nvPr>
            <p:ph type="title"/>
          </p:nvPr>
        </p:nvSpPr>
        <p:spPr/>
        <p:txBody>
          <a:bodyPr/>
          <a:lstStyle/>
          <a:p>
            <a:r>
              <a:rPr lang="en-US" b="0">
                <a:latin typeface="Barlow"/>
              </a:rPr>
              <a:t>Student Loan Crisis in New York</a:t>
            </a:r>
          </a:p>
        </p:txBody>
      </p:sp>
      <p:sp>
        <p:nvSpPr>
          <p:cNvPr id="3" name="Content Placeholder 2">
            <a:extLst>
              <a:ext uri="{FF2B5EF4-FFF2-40B4-BE49-F238E27FC236}">
                <a16:creationId xmlns:a16="http://schemas.microsoft.com/office/drawing/2014/main" id="{F4D9DE7F-E5B1-4DB4-B825-3C0B39FED19F}"/>
              </a:ext>
            </a:extLst>
          </p:cNvPr>
          <p:cNvSpPr>
            <a:spLocks noGrp="1"/>
          </p:cNvSpPr>
          <p:nvPr>
            <p:ph idx="1"/>
          </p:nvPr>
        </p:nvSpPr>
        <p:spPr/>
        <p:txBody>
          <a:bodyPr>
            <a:normAutofit/>
          </a:bodyPr>
          <a:lstStyle/>
          <a:p>
            <a:r>
              <a:rPr lang="en-US"/>
              <a:t>In New York State</a:t>
            </a:r>
          </a:p>
          <a:p>
            <a:pPr lvl="1"/>
            <a:r>
              <a:rPr lang="en-US"/>
              <a:t>2.4+ million borrowers</a:t>
            </a:r>
          </a:p>
          <a:p>
            <a:pPr lvl="1"/>
            <a:r>
              <a:rPr lang="en-US"/>
              <a:t>98+ billion owed</a:t>
            </a:r>
          </a:p>
          <a:p>
            <a:pPr lvl="1"/>
            <a:r>
              <a:rPr lang="en-US"/>
              <a:t>$38,000 average debt</a:t>
            </a:r>
          </a:p>
          <a:p>
            <a:pPr lvl="1"/>
            <a:r>
              <a:rPr lang="en-US"/>
              <a:t>220,000 older adults carry student debt</a:t>
            </a:r>
          </a:p>
          <a:p>
            <a:pPr lvl="1"/>
            <a:r>
              <a:rPr lang="en-US"/>
              <a:t>11.6% delinquency rate</a:t>
            </a:r>
          </a:p>
          <a:p>
            <a:r>
              <a:rPr lang="en-US"/>
              <a:t>In New York City</a:t>
            </a:r>
          </a:p>
          <a:p>
            <a:pPr lvl="1"/>
            <a:r>
              <a:rPr lang="en-US"/>
              <a:t>1 million borrowers</a:t>
            </a:r>
          </a:p>
          <a:p>
            <a:pPr lvl="1"/>
            <a:r>
              <a:rPr lang="en-US"/>
              <a:t>Bronx has highest default rate (19%), followed by Brooklyn (15%),  Manhattan (12%), Queens (12%), Staten Island (11%)</a:t>
            </a:r>
          </a:p>
          <a:p>
            <a:endParaRPr lang="en-US"/>
          </a:p>
        </p:txBody>
      </p:sp>
      <p:pic>
        <p:nvPicPr>
          <p:cNvPr id="6" name="object 5">
            <a:extLst>
              <a:ext uri="{FF2B5EF4-FFF2-40B4-BE49-F238E27FC236}">
                <a16:creationId xmlns:a16="http://schemas.microsoft.com/office/drawing/2014/main" id="{91CD3F3F-FBA2-4E29-84D9-A4FC43FEA334}"/>
              </a:ext>
            </a:extLst>
          </p:cNvPr>
          <p:cNvPicPr/>
          <p:nvPr/>
        </p:nvPicPr>
        <p:blipFill>
          <a:blip r:embed="rId3" cstate="print"/>
          <a:stretch>
            <a:fillRect/>
          </a:stretch>
        </p:blipFill>
        <p:spPr>
          <a:xfrm>
            <a:off x="5943600" y="1981200"/>
            <a:ext cx="1871459" cy="1447799"/>
          </a:xfrm>
          <a:prstGeom prst="rect">
            <a:avLst/>
          </a:prstGeom>
        </p:spPr>
      </p:pic>
      <p:sp>
        <p:nvSpPr>
          <p:cNvPr id="7" name="Slide Number Placeholder 6">
            <a:extLst>
              <a:ext uri="{FF2B5EF4-FFF2-40B4-BE49-F238E27FC236}">
                <a16:creationId xmlns:a16="http://schemas.microsoft.com/office/drawing/2014/main" id="{7619EDB6-9CE1-4852-91AE-43C49E6F4FE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7B734B-BE99-4B13-8B3B-73BDADC290B3}" type="slidenum">
              <a:rPr kumimoji="0" lang="en-US" sz="1100" b="1" i="0" u="none" strike="noStrike" kern="1200" cap="none" spc="0" normalizeH="0" baseline="0" noProof="0" smtClean="0">
                <a:ln>
                  <a:noFill/>
                </a:ln>
                <a:solidFill>
                  <a:srgbClr val="414042"/>
                </a:solidFill>
                <a:effectLst/>
                <a:uLnTx/>
                <a:uFillTx/>
                <a:latin typeface="Barlow"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100" b="1" i="0" u="none" strike="noStrike" kern="1200" cap="none" spc="0" normalizeH="0" baseline="0" noProof="0">
              <a:ln>
                <a:noFill/>
              </a:ln>
              <a:solidFill>
                <a:srgbClr val="414042"/>
              </a:solidFill>
              <a:effectLst/>
              <a:uLnTx/>
              <a:uFillTx/>
              <a:latin typeface="Barlow" panose="00000500000000000000" pitchFamily="2" charset="0"/>
              <a:ea typeface="+mn-ea"/>
              <a:cs typeface="+mn-cs"/>
            </a:endParaRPr>
          </a:p>
        </p:txBody>
      </p:sp>
    </p:spTree>
    <p:extLst>
      <p:ext uri="{BB962C8B-B14F-4D97-AF65-F5344CB8AC3E}">
        <p14:creationId xmlns:p14="http://schemas.microsoft.com/office/powerpoint/2010/main" val="20903645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12140" y="695988"/>
            <a:ext cx="7919719" cy="531556"/>
          </a:xfrm>
          <a:prstGeom prst="rect">
            <a:avLst/>
          </a:prstGeom>
        </p:spPr>
        <p:txBody>
          <a:bodyPr vert="horz" wrap="square" lIns="0" tIns="69215" rIns="0" bIns="0" rtlCol="0">
            <a:spAutoFit/>
          </a:bodyPr>
          <a:lstStyle/>
          <a:p>
            <a:pPr marL="12700" marR="5080">
              <a:lnSpc>
                <a:spcPts val="3579"/>
              </a:lnSpc>
              <a:spcBef>
                <a:spcPts val="545"/>
              </a:spcBef>
            </a:pPr>
            <a:r>
              <a:rPr b="0" spc="-20" dirty="0">
                <a:latin typeface="Barlow" panose="00000500000000000000" pitchFamily="2" charset="0"/>
              </a:rPr>
              <a:t>Federal</a:t>
            </a:r>
            <a:r>
              <a:rPr b="0" spc="-85" dirty="0">
                <a:latin typeface="Barlow" panose="00000500000000000000" pitchFamily="2" charset="0"/>
              </a:rPr>
              <a:t> </a:t>
            </a:r>
            <a:r>
              <a:rPr b="0" spc="-15" dirty="0">
                <a:latin typeface="Barlow" panose="00000500000000000000" pitchFamily="2" charset="0"/>
              </a:rPr>
              <a:t>Student</a:t>
            </a:r>
            <a:r>
              <a:rPr b="0" spc="-114" dirty="0">
                <a:latin typeface="Barlow" panose="00000500000000000000" pitchFamily="2" charset="0"/>
              </a:rPr>
              <a:t> </a:t>
            </a:r>
            <a:r>
              <a:rPr b="0" spc="5" dirty="0">
                <a:latin typeface="Barlow" panose="00000500000000000000" pitchFamily="2" charset="0"/>
              </a:rPr>
              <a:t>Aid</a:t>
            </a:r>
            <a:r>
              <a:rPr b="0" spc="-120" dirty="0">
                <a:latin typeface="Barlow" panose="00000500000000000000" pitchFamily="2" charset="0"/>
              </a:rPr>
              <a:t> </a:t>
            </a:r>
            <a:r>
              <a:rPr b="0" spc="-20" dirty="0">
                <a:latin typeface="Barlow" panose="00000500000000000000" pitchFamily="2" charset="0"/>
              </a:rPr>
              <a:t>Account </a:t>
            </a:r>
            <a:r>
              <a:rPr b="0" spc="-645" dirty="0">
                <a:latin typeface="Barlow" panose="00000500000000000000" pitchFamily="2" charset="0"/>
              </a:rPr>
              <a:t> </a:t>
            </a:r>
            <a:r>
              <a:rPr b="0" spc="-20" dirty="0">
                <a:latin typeface="Barlow" panose="00000500000000000000" pitchFamily="2" charset="0"/>
              </a:rPr>
              <a:t>Information</a:t>
            </a:r>
          </a:p>
        </p:txBody>
      </p:sp>
      <p:sp>
        <p:nvSpPr>
          <p:cNvPr id="3" name="object 3"/>
          <p:cNvSpPr txBox="1"/>
          <p:nvPr/>
        </p:nvSpPr>
        <p:spPr>
          <a:xfrm>
            <a:off x="612140" y="1706372"/>
            <a:ext cx="7108190" cy="321883"/>
          </a:xfrm>
          <a:prstGeom prst="rect">
            <a:avLst/>
          </a:prstGeom>
        </p:spPr>
        <p:txBody>
          <a:bodyPr vert="horz" wrap="square" lIns="0" tIns="13970" rIns="0" bIns="0" rtlCol="0">
            <a:spAutoFit/>
          </a:bodyPr>
          <a:lstStyle/>
          <a:p>
            <a:pPr marL="182880" indent="-170815">
              <a:lnSpc>
                <a:spcPct val="100000"/>
              </a:lnSpc>
              <a:spcBef>
                <a:spcPts val="110"/>
              </a:spcBef>
              <a:buFont typeface="Arial"/>
              <a:buChar char="•"/>
              <a:tabLst>
                <a:tab pos="183515" algn="l"/>
              </a:tabLst>
            </a:pPr>
            <a:r>
              <a:rPr sz="2000" spc="-5" dirty="0">
                <a:latin typeface="Barlow"/>
                <a:cs typeface="Barlow"/>
              </a:rPr>
              <a:t>Visit</a:t>
            </a:r>
            <a:r>
              <a:rPr sz="2000" spc="10" dirty="0">
                <a:latin typeface="Barlow"/>
                <a:cs typeface="Barlow"/>
              </a:rPr>
              <a:t> </a:t>
            </a:r>
            <a:r>
              <a:rPr sz="2000" spc="-5" dirty="0">
                <a:latin typeface="Barlow"/>
                <a:cs typeface="Barlow"/>
              </a:rPr>
              <a:t>studentaid.gov</a:t>
            </a:r>
            <a:r>
              <a:rPr sz="2000" spc="20" dirty="0">
                <a:latin typeface="Barlow"/>
                <a:cs typeface="Barlow"/>
              </a:rPr>
              <a:t> </a:t>
            </a:r>
            <a:r>
              <a:rPr sz="2000" dirty="0">
                <a:latin typeface="Barlow"/>
                <a:cs typeface="Barlow"/>
              </a:rPr>
              <a:t>and</a:t>
            </a:r>
            <a:r>
              <a:rPr sz="2000" spc="-10" dirty="0">
                <a:latin typeface="Barlow"/>
                <a:cs typeface="Barlow"/>
              </a:rPr>
              <a:t> </a:t>
            </a:r>
            <a:r>
              <a:rPr sz="2000" dirty="0">
                <a:latin typeface="Barlow"/>
                <a:cs typeface="Barlow"/>
              </a:rPr>
              <a:t>have</a:t>
            </a:r>
            <a:r>
              <a:rPr sz="2000" spc="20" dirty="0">
                <a:latin typeface="Barlow"/>
                <a:cs typeface="Barlow"/>
              </a:rPr>
              <a:t> </a:t>
            </a:r>
            <a:r>
              <a:rPr sz="2000" spc="-5" dirty="0">
                <a:latin typeface="Barlow"/>
                <a:cs typeface="Barlow"/>
              </a:rPr>
              <a:t>client</a:t>
            </a:r>
            <a:r>
              <a:rPr sz="2000" spc="15" dirty="0">
                <a:latin typeface="Barlow"/>
                <a:cs typeface="Barlow"/>
              </a:rPr>
              <a:t> </a:t>
            </a:r>
            <a:r>
              <a:rPr sz="2000" spc="5" dirty="0">
                <a:latin typeface="Barlow"/>
                <a:cs typeface="Barlow"/>
              </a:rPr>
              <a:t>Log</a:t>
            </a:r>
            <a:r>
              <a:rPr sz="2000" spc="-10" dirty="0">
                <a:latin typeface="Barlow"/>
                <a:cs typeface="Barlow"/>
              </a:rPr>
              <a:t> </a:t>
            </a:r>
            <a:r>
              <a:rPr sz="2000" spc="5" dirty="0">
                <a:latin typeface="Barlow"/>
                <a:cs typeface="Barlow"/>
              </a:rPr>
              <a:t>In </a:t>
            </a:r>
            <a:r>
              <a:rPr sz="2000" spc="-5" dirty="0">
                <a:latin typeface="Barlow"/>
                <a:cs typeface="Barlow"/>
              </a:rPr>
              <a:t>with</a:t>
            </a:r>
            <a:r>
              <a:rPr sz="2000" spc="5" dirty="0">
                <a:latin typeface="Barlow"/>
                <a:cs typeface="Barlow"/>
              </a:rPr>
              <a:t> </a:t>
            </a:r>
            <a:r>
              <a:rPr sz="2000" spc="-5" dirty="0">
                <a:latin typeface="Barlow"/>
                <a:cs typeface="Barlow"/>
              </a:rPr>
              <a:t>their</a:t>
            </a:r>
            <a:r>
              <a:rPr sz="2000" spc="15" dirty="0">
                <a:latin typeface="Barlow"/>
                <a:cs typeface="Barlow"/>
              </a:rPr>
              <a:t> </a:t>
            </a:r>
            <a:r>
              <a:rPr sz="2000" dirty="0">
                <a:latin typeface="Barlow"/>
                <a:cs typeface="Barlow"/>
              </a:rPr>
              <a:t>FSA</a:t>
            </a:r>
            <a:r>
              <a:rPr sz="2000" spc="-20" dirty="0">
                <a:latin typeface="Barlow"/>
                <a:cs typeface="Barlow"/>
              </a:rPr>
              <a:t> </a:t>
            </a:r>
            <a:r>
              <a:rPr sz="2000" dirty="0">
                <a:latin typeface="Barlow"/>
                <a:cs typeface="Barlow"/>
              </a:rPr>
              <a:t>ID.</a:t>
            </a:r>
          </a:p>
        </p:txBody>
      </p:sp>
      <p:grpSp>
        <p:nvGrpSpPr>
          <p:cNvPr id="4" name="object 4"/>
          <p:cNvGrpSpPr/>
          <p:nvPr/>
        </p:nvGrpSpPr>
        <p:grpSpPr>
          <a:xfrm>
            <a:off x="579119" y="2121407"/>
            <a:ext cx="7985759" cy="4038600"/>
            <a:chOff x="579119" y="2121407"/>
            <a:chExt cx="7985759" cy="4038600"/>
          </a:xfrm>
        </p:grpSpPr>
        <p:pic>
          <p:nvPicPr>
            <p:cNvPr id="5" name="object 5"/>
            <p:cNvPicPr/>
            <p:nvPr/>
          </p:nvPicPr>
          <p:blipFill>
            <a:blip r:embed="rId2" cstate="print"/>
            <a:stretch>
              <a:fillRect/>
            </a:stretch>
          </p:blipFill>
          <p:spPr>
            <a:xfrm>
              <a:off x="579119" y="2121407"/>
              <a:ext cx="7985747" cy="4038599"/>
            </a:xfrm>
            <a:prstGeom prst="rect">
              <a:avLst/>
            </a:prstGeom>
          </p:spPr>
        </p:pic>
        <p:pic>
          <p:nvPicPr>
            <p:cNvPr id="6" name="object 6"/>
            <p:cNvPicPr/>
            <p:nvPr/>
          </p:nvPicPr>
          <p:blipFill>
            <a:blip r:embed="rId3" cstate="print"/>
            <a:stretch>
              <a:fillRect/>
            </a:stretch>
          </p:blipFill>
          <p:spPr>
            <a:xfrm>
              <a:off x="6705599" y="4191000"/>
              <a:ext cx="1066799" cy="777239"/>
            </a:xfrm>
            <a:prstGeom prst="rect">
              <a:avLst/>
            </a:prstGeom>
          </p:spPr>
        </p:pic>
      </p:grpSp>
      <p:sp>
        <p:nvSpPr>
          <p:cNvPr id="7" name="object 7"/>
          <p:cNvSpPr txBox="1"/>
          <p:nvPr/>
        </p:nvSpPr>
        <p:spPr>
          <a:xfrm>
            <a:off x="8478011" y="6408266"/>
            <a:ext cx="231140" cy="193675"/>
          </a:xfrm>
          <a:prstGeom prst="rect">
            <a:avLst/>
          </a:prstGeom>
        </p:spPr>
        <p:txBody>
          <a:bodyPr vert="horz" wrap="square" lIns="0" tIns="12700" rIns="0" bIns="0" rtlCol="0">
            <a:spAutoFit/>
          </a:bodyPr>
          <a:lstStyle/>
          <a:p>
            <a:pPr marL="38100">
              <a:lnSpc>
                <a:spcPct val="100000"/>
              </a:lnSpc>
              <a:spcBef>
                <a:spcPts val="100"/>
              </a:spcBef>
            </a:pPr>
            <a:fld id="{81D60167-4931-47E6-BA6A-407CBD079E47}" type="slidenum">
              <a:rPr sz="1100" dirty="0">
                <a:solidFill>
                  <a:srgbClr val="414042"/>
                </a:solidFill>
                <a:latin typeface="Barlow"/>
                <a:cs typeface="Barlow"/>
              </a:rPr>
              <a:t>30</a:t>
            </a:fld>
            <a:endParaRPr sz="1100">
              <a:latin typeface="Barlow"/>
              <a:cs typeface="Barlow"/>
            </a:endParaRPr>
          </a:p>
        </p:txBody>
      </p:sp>
      <p:sp>
        <p:nvSpPr>
          <p:cNvPr id="8" name="Slide Number Placeholder 7">
            <a:extLst>
              <a:ext uri="{FF2B5EF4-FFF2-40B4-BE49-F238E27FC236}">
                <a16:creationId xmlns:a16="http://schemas.microsoft.com/office/drawing/2014/main" id="{7C8F7379-5D68-4139-AECE-3E0B6C7270E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7B734B-BE99-4B13-8B3B-73BDADC290B3}" type="slidenum">
              <a:rPr kumimoji="0" lang="en-US" sz="1100" b="1" i="0" u="none" strike="noStrike" kern="1200" cap="none" spc="0" normalizeH="0" baseline="0" noProof="0" smtClean="0">
                <a:ln>
                  <a:noFill/>
                </a:ln>
                <a:solidFill>
                  <a:srgbClr val="414042"/>
                </a:solidFill>
                <a:effectLst/>
                <a:uLnTx/>
                <a:uFillTx/>
                <a:latin typeface="Barlow"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100" b="1" i="0" u="none" strike="noStrike" kern="1200" cap="none" spc="0" normalizeH="0" baseline="0" noProof="0">
              <a:ln>
                <a:noFill/>
              </a:ln>
              <a:solidFill>
                <a:srgbClr val="414042"/>
              </a:solidFill>
              <a:effectLst/>
              <a:uLnTx/>
              <a:uFillTx/>
              <a:latin typeface="Barlow" panose="00000500000000000000" pitchFamily="2" charset="0"/>
              <a:ea typeface="+mn-ea"/>
              <a:cs typeface="+mn-cs"/>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295400" cy="1222375"/>
          </a:xfrm>
          <a:custGeom>
            <a:avLst/>
            <a:gdLst/>
            <a:ahLst/>
            <a:cxnLst/>
            <a:rect l="l" t="t" r="r" b="b"/>
            <a:pathLst>
              <a:path w="1295400" h="1222375">
                <a:moveTo>
                  <a:pt x="1295400" y="0"/>
                </a:moveTo>
                <a:lnTo>
                  <a:pt x="0" y="0"/>
                </a:lnTo>
                <a:lnTo>
                  <a:pt x="0" y="1222248"/>
                </a:lnTo>
                <a:lnTo>
                  <a:pt x="1295400" y="0"/>
                </a:lnTo>
                <a:close/>
              </a:path>
            </a:pathLst>
          </a:custGeom>
          <a:solidFill>
            <a:srgbClr val="056839">
              <a:alpha val="10194"/>
            </a:srgbClr>
          </a:solidFill>
        </p:spPr>
        <p:txBody>
          <a:bodyPr wrap="square" lIns="0" tIns="0" rIns="0" bIns="0" rtlCol="0"/>
          <a:lstStyle/>
          <a:p>
            <a:endParaRPr/>
          </a:p>
        </p:txBody>
      </p:sp>
      <p:grpSp>
        <p:nvGrpSpPr>
          <p:cNvPr id="3" name="object 3"/>
          <p:cNvGrpSpPr/>
          <p:nvPr/>
        </p:nvGrpSpPr>
        <p:grpSpPr>
          <a:xfrm>
            <a:off x="152400" y="1816607"/>
            <a:ext cx="7802880" cy="5041900"/>
            <a:chOff x="152400" y="1816607"/>
            <a:chExt cx="7802880" cy="5041900"/>
          </a:xfrm>
        </p:grpSpPr>
        <p:pic>
          <p:nvPicPr>
            <p:cNvPr id="4" name="object 4"/>
            <p:cNvPicPr/>
            <p:nvPr/>
          </p:nvPicPr>
          <p:blipFill>
            <a:blip r:embed="rId2" cstate="print"/>
            <a:stretch>
              <a:fillRect/>
            </a:stretch>
          </p:blipFill>
          <p:spPr>
            <a:xfrm>
              <a:off x="1905000" y="6257544"/>
              <a:ext cx="2285999" cy="496811"/>
            </a:xfrm>
            <a:prstGeom prst="rect">
              <a:avLst/>
            </a:prstGeom>
          </p:spPr>
        </p:pic>
        <p:sp>
          <p:nvSpPr>
            <p:cNvPr id="5" name="object 5"/>
            <p:cNvSpPr/>
            <p:nvPr/>
          </p:nvSpPr>
          <p:spPr>
            <a:xfrm>
              <a:off x="152400" y="2590800"/>
              <a:ext cx="5257800" cy="4267200"/>
            </a:xfrm>
            <a:custGeom>
              <a:avLst/>
              <a:gdLst/>
              <a:ahLst/>
              <a:cxnLst/>
              <a:rect l="l" t="t" r="r" b="b"/>
              <a:pathLst>
                <a:path w="5257800" h="4267200">
                  <a:moveTo>
                    <a:pt x="5257800" y="0"/>
                  </a:moveTo>
                  <a:lnTo>
                    <a:pt x="0" y="0"/>
                  </a:lnTo>
                  <a:lnTo>
                    <a:pt x="0" y="4267200"/>
                  </a:lnTo>
                  <a:lnTo>
                    <a:pt x="5257800" y="4267200"/>
                  </a:lnTo>
                  <a:lnTo>
                    <a:pt x="5257800" y="0"/>
                  </a:lnTo>
                  <a:close/>
                </a:path>
              </a:pathLst>
            </a:custGeom>
            <a:solidFill>
              <a:srgbClr val="FFFFFF"/>
            </a:solidFill>
          </p:spPr>
          <p:txBody>
            <a:bodyPr wrap="square" lIns="0" tIns="0" rIns="0" bIns="0" rtlCol="0"/>
            <a:lstStyle/>
            <a:p>
              <a:endParaRPr/>
            </a:p>
          </p:txBody>
        </p:sp>
        <p:pic>
          <p:nvPicPr>
            <p:cNvPr id="6" name="object 6"/>
            <p:cNvPicPr/>
            <p:nvPr/>
          </p:nvPicPr>
          <p:blipFill>
            <a:blip r:embed="rId3" cstate="print"/>
            <a:stretch>
              <a:fillRect/>
            </a:stretch>
          </p:blipFill>
          <p:spPr>
            <a:xfrm>
              <a:off x="777239" y="1816607"/>
              <a:ext cx="7178039" cy="4492751"/>
            </a:xfrm>
            <a:prstGeom prst="rect">
              <a:avLst/>
            </a:prstGeom>
          </p:spPr>
        </p:pic>
      </p:grpSp>
      <p:sp>
        <p:nvSpPr>
          <p:cNvPr id="7" name="object 7"/>
          <p:cNvSpPr txBox="1">
            <a:spLocks noGrp="1"/>
          </p:cNvSpPr>
          <p:nvPr>
            <p:ph type="title"/>
          </p:nvPr>
        </p:nvSpPr>
        <p:spPr>
          <a:xfrm>
            <a:off x="633808" y="926657"/>
            <a:ext cx="7060946" cy="475771"/>
          </a:xfrm>
          <a:prstGeom prst="rect">
            <a:avLst/>
          </a:prstGeom>
        </p:spPr>
        <p:txBody>
          <a:bodyPr vert="horz" wrap="square" lIns="0" tIns="13970" rIns="0" bIns="0" rtlCol="0">
            <a:spAutoFit/>
          </a:bodyPr>
          <a:lstStyle/>
          <a:p>
            <a:pPr marL="12700">
              <a:lnSpc>
                <a:spcPct val="100000"/>
              </a:lnSpc>
              <a:spcBef>
                <a:spcPts val="110"/>
              </a:spcBef>
            </a:pPr>
            <a:r>
              <a:rPr b="0" spc="-20" dirty="0">
                <a:solidFill>
                  <a:schemeClr val="tx1"/>
                </a:solidFill>
                <a:latin typeface="Barlow" panose="00000500000000000000" pitchFamily="2" charset="0"/>
              </a:rPr>
              <a:t>Federal</a:t>
            </a:r>
            <a:r>
              <a:rPr b="0" spc="-110" dirty="0">
                <a:solidFill>
                  <a:schemeClr val="tx1"/>
                </a:solidFill>
                <a:latin typeface="Barlow" panose="00000500000000000000" pitchFamily="2" charset="0"/>
              </a:rPr>
              <a:t> </a:t>
            </a:r>
            <a:r>
              <a:rPr b="0" spc="-15" dirty="0">
                <a:solidFill>
                  <a:schemeClr val="tx1"/>
                </a:solidFill>
                <a:latin typeface="Barlow" panose="00000500000000000000" pitchFamily="2" charset="0"/>
              </a:rPr>
              <a:t>Student</a:t>
            </a:r>
            <a:r>
              <a:rPr b="0" spc="-95" dirty="0">
                <a:solidFill>
                  <a:schemeClr val="tx1"/>
                </a:solidFill>
                <a:latin typeface="Barlow" panose="00000500000000000000" pitchFamily="2" charset="0"/>
              </a:rPr>
              <a:t> </a:t>
            </a:r>
            <a:r>
              <a:rPr b="0" spc="-15" dirty="0">
                <a:solidFill>
                  <a:schemeClr val="tx1"/>
                </a:solidFill>
                <a:latin typeface="Barlow" panose="00000500000000000000" pitchFamily="2" charset="0"/>
              </a:rPr>
              <a:t>Loans</a:t>
            </a:r>
            <a:r>
              <a:rPr b="0" spc="-100" dirty="0">
                <a:solidFill>
                  <a:schemeClr val="tx1"/>
                </a:solidFill>
                <a:latin typeface="Barlow" panose="00000500000000000000" pitchFamily="2" charset="0"/>
              </a:rPr>
              <a:t> </a:t>
            </a:r>
            <a:r>
              <a:rPr b="0" spc="-20" dirty="0">
                <a:solidFill>
                  <a:schemeClr val="tx1"/>
                </a:solidFill>
                <a:latin typeface="Barlow" panose="00000500000000000000" pitchFamily="2" charset="0"/>
              </a:rPr>
              <a:t>Overview</a:t>
            </a:r>
            <a:r>
              <a:rPr b="0" spc="-130" dirty="0">
                <a:solidFill>
                  <a:schemeClr val="tx1"/>
                </a:solidFill>
                <a:latin typeface="Barlow" panose="00000500000000000000" pitchFamily="2" charset="0"/>
              </a:rPr>
              <a:t> </a:t>
            </a:r>
            <a:r>
              <a:rPr b="0" spc="-5" dirty="0">
                <a:solidFill>
                  <a:schemeClr val="tx1"/>
                </a:solidFill>
                <a:latin typeface="Barlow" panose="00000500000000000000" pitchFamily="2" charset="0"/>
              </a:rPr>
              <a:t>Page</a:t>
            </a:r>
          </a:p>
        </p:txBody>
      </p:sp>
      <p:sp>
        <p:nvSpPr>
          <p:cNvPr id="8" name="object 8"/>
          <p:cNvSpPr txBox="1"/>
          <p:nvPr/>
        </p:nvSpPr>
        <p:spPr>
          <a:xfrm>
            <a:off x="8478011" y="6408266"/>
            <a:ext cx="231140" cy="193675"/>
          </a:xfrm>
          <a:prstGeom prst="rect">
            <a:avLst/>
          </a:prstGeom>
        </p:spPr>
        <p:txBody>
          <a:bodyPr vert="horz" wrap="square" lIns="0" tIns="12700" rIns="0" bIns="0" rtlCol="0">
            <a:spAutoFit/>
          </a:bodyPr>
          <a:lstStyle/>
          <a:p>
            <a:pPr marL="38100">
              <a:lnSpc>
                <a:spcPct val="100000"/>
              </a:lnSpc>
              <a:spcBef>
                <a:spcPts val="100"/>
              </a:spcBef>
            </a:pPr>
            <a:fld id="{81D60167-4931-47E6-BA6A-407CBD079E47}" type="slidenum">
              <a:rPr sz="1100" dirty="0">
                <a:solidFill>
                  <a:srgbClr val="414042"/>
                </a:solidFill>
                <a:latin typeface="Barlow"/>
                <a:cs typeface="Barlow"/>
              </a:rPr>
              <a:t>31</a:t>
            </a:fld>
            <a:endParaRPr sz="1100">
              <a:latin typeface="Barlow"/>
              <a:cs typeface="Barlow"/>
            </a:endParaRPr>
          </a:p>
        </p:txBody>
      </p:sp>
      <p:sp>
        <p:nvSpPr>
          <p:cNvPr id="9" name="Slide Number Placeholder 8">
            <a:extLst>
              <a:ext uri="{FF2B5EF4-FFF2-40B4-BE49-F238E27FC236}">
                <a16:creationId xmlns:a16="http://schemas.microsoft.com/office/drawing/2014/main" id="{8C475832-F806-4209-AA05-348FA7AD601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7B734B-BE99-4B13-8B3B-73BDADC290B3}" type="slidenum">
              <a:rPr kumimoji="0" lang="en-US" sz="1100" b="1" i="0" u="none" strike="noStrike" kern="1200" cap="none" spc="0" normalizeH="0" baseline="0" noProof="0" smtClean="0">
                <a:ln>
                  <a:noFill/>
                </a:ln>
                <a:solidFill>
                  <a:srgbClr val="414042"/>
                </a:solidFill>
                <a:effectLst/>
                <a:uLnTx/>
                <a:uFillTx/>
                <a:latin typeface="Barlow"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100" b="1" i="0" u="none" strike="noStrike" kern="1200" cap="none" spc="0" normalizeH="0" baseline="0" noProof="0">
              <a:ln>
                <a:noFill/>
              </a:ln>
              <a:solidFill>
                <a:srgbClr val="414042"/>
              </a:solidFill>
              <a:effectLst/>
              <a:uLnTx/>
              <a:uFillTx/>
              <a:latin typeface="Barlow" panose="00000500000000000000" pitchFamily="2" charset="0"/>
              <a:ea typeface="+mn-ea"/>
              <a:cs typeface="+mn-cs"/>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48E0621-F2E1-48AC-B23B-E376DFFE95D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7B734B-BE99-4B13-8B3B-73BDADC290B3}" type="slidenum">
              <a:rPr kumimoji="0" lang="en-US" sz="1100" b="1" i="0" u="none" strike="noStrike" kern="1200" cap="none" spc="0" normalizeH="0" baseline="0" noProof="0" smtClean="0">
                <a:ln>
                  <a:noFill/>
                </a:ln>
                <a:solidFill>
                  <a:srgbClr val="414042"/>
                </a:solidFill>
                <a:effectLst/>
                <a:uLnTx/>
                <a:uFillTx/>
                <a:latin typeface="Barlow"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100" b="1" i="0" u="none" strike="noStrike" kern="1200" cap="none" spc="0" normalizeH="0" baseline="0" noProof="0">
              <a:ln>
                <a:noFill/>
              </a:ln>
              <a:solidFill>
                <a:srgbClr val="414042"/>
              </a:solidFill>
              <a:effectLst/>
              <a:uLnTx/>
              <a:uFillTx/>
              <a:latin typeface="Barlow" panose="00000500000000000000" pitchFamily="2" charset="0"/>
              <a:ea typeface="+mn-ea"/>
              <a:cs typeface="+mn-cs"/>
            </a:endParaRPr>
          </a:p>
        </p:txBody>
      </p:sp>
      <p:sp>
        <p:nvSpPr>
          <p:cNvPr id="7" name="object 2">
            <a:extLst>
              <a:ext uri="{FF2B5EF4-FFF2-40B4-BE49-F238E27FC236}">
                <a16:creationId xmlns:a16="http://schemas.microsoft.com/office/drawing/2014/main" id="{1FED3D63-F872-4B13-B5A3-17C98A65C05A}"/>
              </a:ext>
            </a:extLst>
          </p:cNvPr>
          <p:cNvSpPr txBox="1">
            <a:spLocks/>
          </p:cNvSpPr>
          <p:nvPr/>
        </p:nvSpPr>
        <p:spPr>
          <a:xfrm>
            <a:off x="702119" y="3851864"/>
            <a:ext cx="7975350" cy="700833"/>
          </a:xfrm>
          <a:prstGeom prst="rect">
            <a:avLst/>
          </a:prstGeom>
        </p:spPr>
        <p:txBody>
          <a:bodyPr vert="horz" wrap="square" lIns="0" tIns="84455" rIns="0" bIns="0" rtlCol="0" anchor="b">
            <a:spAutoFit/>
          </a:bodyPr>
          <a:lstStyle>
            <a:lvl1pPr algn="l" defTabSz="685800" rtl="0" eaLnBrk="1" latinLnBrk="0" hangingPunct="1">
              <a:lnSpc>
                <a:spcPct val="90000"/>
              </a:lnSpc>
              <a:spcBef>
                <a:spcPct val="0"/>
              </a:spcBef>
              <a:buNone/>
              <a:defRPr sz="3000" b="1" kern="1200">
                <a:solidFill>
                  <a:srgbClr val="414042"/>
                </a:solidFill>
                <a:latin typeface="Barlow" panose="00000500000000000000" pitchFamily="2" charset="0"/>
                <a:ea typeface="+mj-ea"/>
                <a:cs typeface="+mj-cs"/>
              </a:defRPr>
            </a:lvl1pPr>
          </a:lstStyle>
          <a:p>
            <a:pPr marL="12700" marR="5080">
              <a:lnSpc>
                <a:spcPts val="4800"/>
              </a:lnSpc>
              <a:spcBef>
                <a:spcPts val="665"/>
              </a:spcBef>
            </a:pPr>
            <a:r>
              <a:rPr lang="en-US" sz="4400" dirty="0">
                <a:solidFill>
                  <a:srgbClr val="05692F"/>
                </a:solidFill>
                <a:latin typeface="Barlow ExtraBold" panose="00000900000000000000" pitchFamily="2" charset="0"/>
              </a:rPr>
              <a:t>When things go wrong</a:t>
            </a:r>
          </a:p>
        </p:txBody>
      </p:sp>
    </p:spTree>
    <p:extLst>
      <p:ext uri="{BB962C8B-B14F-4D97-AF65-F5344CB8AC3E}">
        <p14:creationId xmlns:p14="http://schemas.microsoft.com/office/powerpoint/2010/main" val="21634848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84E61-33A1-41F4-A59F-3CA04BB85581}"/>
              </a:ext>
            </a:extLst>
          </p:cNvPr>
          <p:cNvSpPr>
            <a:spLocks noGrp="1"/>
          </p:cNvSpPr>
          <p:nvPr>
            <p:ph type="title"/>
          </p:nvPr>
        </p:nvSpPr>
        <p:spPr/>
        <p:txBody>
          <a:bodyPr>
            <a:normAutofit/>
          </a:bodyPr>
          <a:lstStyle/>
          <a:p>
            <a:r>
              <a:rPr lang="en-US" dirty="0"/>
              <a:t>Resolving Issues</a:t>
            </a:r>
          </a:p>
        </p:txBody>
      </p:sp>
      <p:sp>
        <p:nvSpPr>
          <p:cNvPr id="7" name="object 3">
            <a:extLst>
              <a:ext uri="{FF2B5EF4-FFF2-40B4-BE49-F238E27FC236}">
                <a16:creationId xmlns:a16="http://schemas.microsoft.com/office/drawing/2014/main" id="{CA240189-2BED-4FAF-ADBF-EB10CB8FEBE0}"/>
              </a:ext>
            </a:extLst>
          </p:cNvPr>
          <p:cNvSpPr txBox="1">
            <a:spLocks noGrp="1"/>
          </p:cNvSpPr>
          <p:nvPr>
            <p:ph idx="1"/>
          </p:nvPr>
        </p:nvSpPr>
        <p:spPr>
          <a:xfrm>
            <a:off x="533400" y="1664732"/>
            <a:ext cx="8077200" cy="4500563"/>
          </a:xfrm>
          <a:prstGeom prst="rect">
            <a:avLst/>
          </a:prstGeom>
        </p:spPr>
        <p:txBody>
          <a:bodyPr vert="horz" wrap="square" lIns="0" tIns="12700" rIns="0" bIns="0" rtlCol="0">
            <a:spAutoFit/>
          </a:bodyPr>
          <a:lstStyle/>
          <a:p>
            <a:pPr marL="184785" marR="5080" indent="-172720">
              <a:lnSpc>
                <a:spcPct val="110000"/>
              </a:lnSpc>
              <a:spcBef>
                <a:spcPts val="100"/>
              </a:spcBef>
              <a:buFont typeface="Arial"/>
              <a:buChar char="•"/>
              <a:tabLst>
                <a:tab pos="185420" algn="l"/>
              </a:tabLst>
            </a:pPr>
            <a:r>
              <a:rPr sz="2000" spc="-5">
                <a:latin typeface="Barlow"/>
                <a:cs typeface="Barlow"/>
              </a:rPr>
              <a:t>If</a:t>
            </a:r>
            <a:r>
              <a:rPr sz="2000" spc="15">
                <a:latin typeface="Barlow"/>
                <a:cs typeface="Barlow"/>
              </a:rPr>
              <a:t> </a:t>
            </a:r>
            <a:r>
              <a:rPr sz="2000" spc="-5">
                <a:latin typeface="Barlow"/>
                <a:cs typeface="Barlow"/>
              </a:rPr>
              <a:t>you</a:t>
            </a:r>
            <a:r>
              <a:rPr sz="2000" spc="-15">
                <a:latin typeface="Barlow"/>
                <a:cs typeface="Barlow"/>
              </a:rPr>
              <a:t> </a:t>
            </a:r>
            <a:r>
              <a:rPr sz="2000">
                <a:latin typeface="Barlow"/>
                <a:cs typeface="Barlow"/>
              </a:rPr>
              <a:t>don’t</a:t>
            </a:r>
            <a:r>
              <a:rPr sz="2000" spc="25">
                <a:latin typeface="Barlow"/>
                <a:cs typeface="Barlow"/>
              </a:rPr>
              <a:t> </a:t>
            </a:r>
            <a:r>
              <a:rPr sz="2000" spc="-5">
                <a:latin typeface="Barlow"/>
                <a:cs typeface="Barlow"/>
              </a:rPr>
              <a:t>get</a:t>
            </a:r>
            <a:r>
              <a:rPr sz="2000" spc="15">
                <a:latin typeface="Barlow"/>
                <a:cs typeface="Barlow"/>
              </a:rPr>
              <a:t> </a:t>
            </a:r>
            <a:r>
              <a:rPr sz="2000">
                <a:latin typeface="Barlow"/>
                <a:cs typeface="Barlow"/>
              </a:rPr>
              <a:t>a</a:t>
            </a:r>
            <a:r>
              <a:rPr sz="2000" spc="5">
                <a:latin typeface="Barlow"/>
                <a:cs typeface="Barlow"/>
              </a:rPr>
              <a:t> </a:t>
            </a:r>
            <a:r>
              <a:rPr sz="2000" spc="-5">
                <a:latin typeface="Barlow"/>
                <a:cs typeface="Barlow"/>
              </a:rPr>
              <a:t>response</a:t>
            </a:r>
            <a:r>
              <a:rPr sz="2000" spc="45">
                <a:latin typeface="Barlow"/>
                <a:cs typeface="Barlow"/>
              </a:rPr>
              <a:t> </a:t>
            </a:r>
            <a:r>
              <a:rPr sz="2000" spc="-5">
                <a:latin typeface="Barlow"/>
                <a:cs typeface="Barlow"/>
              </a:rPr>
              <a:t>or</a:t>
            </a:r>
            <a:r>
              <a:rPr sz="2000">
                <a:latin typeface="Barlow"/>
                <a:cs typeface="Barlow"/>
              </a:rPr>
              <a:t> </a:t>
            </a:r>
            <a:r>
              <a:rPr sz="2000" spc="-5">
                <a:latin typeface="Barlow"/>
                <a:cs typeface="Barlow"/>
              </a:rPr>
              <a:t>get</a:t>
            </a:r>
            <a:r>
              <a:rPr sz="2000" spc="-10">
                <a:latin typeface="Barlow"/>
                <a:cs typeface="Barlow"/>
              </a:rPr>
              <a:t> </a:t>
            </a:r>
            <a:r>
              <a:rPr sz="2000">
                <a:latin typeface="Barlow"/>
                <a:cs typeface="Barlow"/>
              </a:rPr>
              <a:t>a</a:t>
            </a:r>
            <a:r>
              <a:rPr sz="2000" spc="15">
                <a:latin typeface="Barlow"/>
                <a:cs typeface="Barlow"/>
              </a:rPr>
              <a:t> </a:t>
            </a:r>
            <a:r>
              <a:rPr sz="2000" spc="-5">
                <a:latin typeface="Barlow"/>
                <a:cs typeface="Barlow"/>
              </a:rPr>
              <a:t>response</a:t>
            </a:r>
            <a:r>
              <a:rPr sz="2000" spc="30">
                <a:latin typeface="Barlow"/>
                <a:cs typeface="Barlow"/>
              </a:rPr>
              <a:t> </a:t>
            </a:r>
            <a:r>
              <a:rPr sz="2000" spc="-5">
                <a:latin typeface="Barlow"/>
                <a:cs typeface="Barlow"/>
              </a:rPr>
              <a:t>you</a:t>
            </a:r>
            <a:r>
              <a:rPr sz="2000" spc="-15">
                <a:latin typeface="Barlow"/>
                <a:cs typeface="Barlow"/>
              </a:rPr>
              <a:t> </a:t>
            </a:r>
            <a:r>
              <a:rPr sz="2000">
                <a:latin typeface="Barlow"/>
                <a:cs typeface="Barlow"/>
              </a:rPr>
              <a:t>disagree</a:t>
            </a:r>
            <a:r>
              <a:rPr sz="2000" spc="30">
                <a:latin typeface="Barlow"/>
                <a:cs typeface="Barlow"/>
              </a:rPr>
              <a:t> </a:t>
            </a:r>
            <a:r>
              <a:rPr sz="2000">
                <a:latin typeface="Barlow"/>
                <a:cs typeface="Barlow"/>
              </a:rPr>
              <a:t>with, </a:t>
            </a:r>
            <a:r>
              <a:rPr sz="2000" spc="5">
                <a:latin typeface="Barlow"/>
                <a:cs typeface="Barlow"/>
              </a:rPr>
              <a:t> </a:t>
            </a:r>
            <a:r>
              <a:rPr sz="2000" spc="-5">
                <a:latin typeface="Barlow"/>
                <a:cs typeface="Barlow"/>
              </a:rPr>
              <a:t>you</a:t>
            </a:r>
            <a:r>
              <a:rPr sz="2000" spc="-15">
                <a:latin typeface="Barlow"/>
                <a:cs typeface="Barlow"/>
              </a:rPr>
              <a:t> </a:t>
            </a:r>
            <a:r>
              <a:rPr sz="2000" spc="-5">
                <a:latin typeface="Barlow"/>
                <a:cs typeface="Barlow"/>
              </a:rPr>
              <a:t>can</a:t>
            </a:r>
            <a:r>
              <a:rPr sz="2000" spc="20">
                <a:latin typeface="Barlow"/>
                <a:cs typeface="Barlow"/>
              </a:rPr>
              <a:t> </a:t>
            </a:r>
            <a:r>
              <a:rPr sz="2000" spc="-20">
                <a:latin typeface="Barlow"/>
                <a:cs typeface="Barlow"/>
              </a:rPr>
              <a:t>escalate</a:t>
            </a:r>
            <a:r>
              <a:rPr sz="2000" spc="80">
                <a:latin typeface="Barlow"/>
                <a:cs typeface="Barlow"/>
              </a:rPr>
              <a:t> </a:t>
            </a:r>
            <a:r>
              <a:rPr sz="2000" spc="5">
                <a:latin typeface="Barlow"/>
                <a:cs typeface="Barlow"/>
              </a:rPr>
              <a:t>by </a:t>
            </a:r>
            <a:r>
              <a:rPr sz="2000">
                <a:latin typeface="Barlow"/>
                <a:cs typeface="Barlow"/>
              </a:rPr>
              <a:t>filing</a:t>
            </a:r>
            <a:r>
              <a:rPr sz="2000" spc="55">
                <a:latin typeface="Barlow"/>
                <a:cs typeface="Barlow"/>
              </a:rPr>
              <a:t> </a:t>
            </a:r>
            <a:r>
              <a:rPr sz="2000">
                <a:latin typeface="Barlow"/>
                <a:cs typeface="Barlow"/>
              </a:rPr>
              <a:t>a</a:t>
            </a:r>
            <a:r>
              <a:rPr sz="2000" spc="15">
                <a:latin typeface="Barlow"/>
                <a:cs typeface="Barlow"/>
              </a:rPr>
              <a:t> </a:t>
            </a:r>
            <a:r>
              <a:rPr sz="2000" spc="-5">
                <a:latin typeface="Barlow"/>
                <a:cs typeface="Barlow"/>
              </a:rPr>
              <a:t>complaint</a:t>
            </a:r>
            <a:r>
              <a:rPr sz="2000" spc="20">
                <a:latin typeface="Barlow"/>
                <a:cs typeface="Barlow"/>
              </a:rPr>
              <a:t> </a:t>
            </a:r>
            <a:r>
              <a:rPr sz="2000" spc="-5">
                <a:latin typeface="Barlow"/>
                <a:cs typeface="Barlow"/>
              </a:rPr>
              <a:t>to</a:t>
            </a:r>
            <a:r>
              <a:rPr sz="2000">
                <a:latin typeface="Barlow"/>
                <a:cs typeface="Barlow"/>
              </a:rPr>
              <a:t> </a:t>
            </a:r>
            <a:r>
              <a:rPr sz="2000" spc="-5">
                <a:latin typeface="Barlow"/>
                <a:cs typeface="Barlow"/>
              </a:rPr>
              <a:t>DOE’s</a:t>
            </a:r>
            <a:r>
              <a:rPr sz="2000" spc="-10">
                <a:latin typeface="Barlow"/>
                <a:cs typeface="Barlow"/>
              </a:rPr>
              <a:t> </a:t>
            </a:r>
            <a:r>
              <a:rPr sz="2000">
                <a:latin typeface="Barlow"/>
                <a:cs typeface="Barlow"/>
              </a:rPr>
              <a:t>Ombudsman </a:t>
            </a:r>
            <a:r>
              <a:rPr sz="2000" spc="5">
                <a:latin typeface="Barlow"/>
                <a:cs typeface="Barlow"/>
              </a:rPr>
              <a:t> </a:t>
            </a:r>
            <a:r>
              <a:rPr sz="2000">
                <a:latin typeface="Barlow"/>
                <a:cs typeface="Barlow"/>
              </a:rPr>
              <a:t>Group</a:t>
            </a:r>
            <a:r>
              <a:rPr sz="2000" spc="40">
                <a:latin typeface="Barlow"/>
                <a:cs typeface="Barlow"/>
              </a:rPr>
              <a:t> </a:t>
            </a:r>
            <a:r>
              <a:rPr sz="2000" spc="-5">
                <a:latin typeface="Barlow"/>
                <a:cs typeface="Barlow"/>
              </a:rPr>
              <a:t>through</a:t>
            </a:r>
            <a:r>
              <a:rPr sz="2000" spc="-25">
                <a:latin typeface="Barlow"/>
                <a:cs typeface="Barlow"/>
              </a:rPr>
              <a:t> </a:t>
            </a:r>
            <a:r>
              <a:rPr sz="2000">
                <a:latin typeface="Barlow"/>
                <a:cs typeface="Barlow"/>
              </a:rPr>
              <a:t>their</a:t>
            </a:r>
            <a:r>
              <a:rPr sz="2000" spc="40">
                <a:solidFill>
                  <a:srgbClr val="0000FF"/>
                </a:solidFill>
                <a:latin typeface="Barlow"/>
                <a:cs typeface="Barlow"/>
              </a:rPr>
              <a:t> </a:t>
            </a:r>
            <a:r>
              <a:rPr sz="2000" u="sng">
                <a:solidFill>
                  <a:srgbClr val="0000FF"/>
                </a:solidFill>
                <a:uFill>
                  <a:solidFill>
                    <a:srgbClr val="0000FF"/>
                  </a:solidFill>
                </a:uFill>
                <a:latin typeface="Barlow"/>
                <a:cs typeface="Barlow"/>
                <a:hlinkClick r:id="rId3"/>
              </a:rPr>
              <a:t>Online </a:t>
            </a:r>
            <a:r>
              <a:rPr sz="2000" u="sng" spc="-5">
                <a:solidFill>
                  <a:srgbClr val="0000FF"/>
                </a:solidFill>
                <a:uFill>
                  <a:solidFill>
                    <a:srgbClr val="0000FF"/>
                  </a:solidFill>
                </a:uFill>
                <a:latin typeface="Barlow"/>
                <a:cs typeface="Barlow"/>
                <a:hlinkClick r:id="rId3"/>
              </a:rPr>
              <a:t>Feedback</a:t>
            </a:r>
            <a:r>
              <a:rPr sz="2000" u="sng" spc="-30">
                <a:solidFill>
                  <a:srgbClr val="0000FF"/>
                </a:solidFill>
                <a:uFill>
                  <a:solidFill>
                    <a:srgbClr val="0000FF"/>
                  </a:solidFill>
                </a:uFill>
                <a:latin typeface="Barlow"/>
                <a:cs typeface="Barlow"/>
                <a:hlinkClick r:id="rId3"/>
              </a:rPr>
              <a:t> </a:t>
            </a:r>
            <a:r>
              <a:rPr sz="2000" u="sng" spc="-5">
                <a:solidFill>
                  <a:srgbClr val="0000FF"/>
                </a:solidFill>
                <a:uFill>
                  <a:solidFill>
                    <a:srgbClr val="0000FF"/>
                  </a:solidFill>
                </a:uFill>
                <a:latin typeface="Barlow"/>
                <a:cs typeface="Barlow"/>
                <a:hlinkClick r:id="rId3"/>
              </a:rPr>
              <a:t>Center</a:t>
            </a:r>
            <a:r>
              <a:rPr sz="2000" spc="25">
                <a:solidFill>
                  <a:srgbClr val="0000FF"/>
                </a:solidFill>
                <a:latin typeface="Barlow"/>
                <a:cs typeface="Barlow"/>
                <a:hlinkClick r:id="rId3"/>
              </a:rPr>
              <a:t> </a:t>
            </a:r>
            <a:r>
              <a:rPr sz="2000" spc="5">
                <a:latin typeface="Barlow"/>
                <a:cs typeface="Barlow"/>
              </a:rPr>
              <a:t>by</a:t>
            </a:r>
            <a:r>
              <a:rPr sz="2000" spc="10">
                <a:latin typeface="Barlow"/>
                <a:cs typeface="Barlow"/>
              </a:rPr>
              <a:t> </a:t>
            </a:r>
            <a:r>
              <a:rPr sz="2000" spc="-5">
                <a:latin typeface="Barlow"/>
                <a:cs typeface="Barlow"/>
              </a:rPr>
              <a:t>calling</a:t>
            </a:r>
            <a:r>
              <a:rPr sz="2000" spc="35">
                <a:latin typeface="Barlow"/>
                <a:cs typeface="Barlow"/>
              </a:rPr>
              <a:t> </a:t>
            </a:r>
            <a:r>
              <a:rPr sz="2000" spc="-10">
                <a:latin typeface="Barlow"/>
                <a:cs typeface="Barlow"/>
              </a:rPr>
              <a:t>877-557- </a:t>
            </a:r>
            <a:r>
              <a:rPr sz="2000" spc="-405">
                <a:latin typeface="Barlow"/>
                <a:cs typeface="Barlow"/>
              </a:rPr>
              <a:t> </a:t>
            </a:r>
            <a:r>
              <a:rPr sz="2000">
                <a:latin typeface="Barlow"/>
                <a:cs typeface="Barlow"/>
              </a:rPr>
              <a:t>2575.</a:t>
            </a:r>
          </a:p>
          <a:p>
            <a:pPr marL="184785" marR="165100" indent="-172720">
              <a:lnSpc>
                <a:spcPct val="110000"/>
              </a:lnSpc>
              <a:spcBef>
                <a:spcPts val="1405"/>
              </a:spcBef>
              <a:buFont typeface="Arial"/>
              <a:buChar char="•"/>
              <a:tabLst>
                <a:tab pos="185420" algn="l"/>
              </a:tabLst>
            </a:pPr>
            <a:r>
              <a:rPr sz="2000" spc="-5">
                <a:latin typeface="Barlow"/>
                <a:cs typeface="Barlow"/>
              </a:rPr>
              <a:t>You</a:t>
            </a:r>
            <a:r>
              <a:rPr sz="2000" spc="15">
                <a:latin typeface="Barlow"/>
                <a:cs typeface="Barlow"/>
              </a:rPr>
              <a:t> </a:t>
            </a:r>
            <a:r>
              <a:rPr sz="2000" spc="-5">
                <a:latin typeface="Barlow"/>
                <a:cs typeface="Barlow"/>
              </a:rPr>
              <a:t>can</a:t>
            </a:r>
            <a:r>
              <a:rPr sz="2000" spc="10">
                <a:latin typeface="Barlow"/>
                <a:cs typeface="Barlow"/>
              </a:rPr>
              <a:t> </a:t>
            </a:r>
            <a:r>
              <a:rPr sz="2000" spc="-15">
                <a:latin typeface="Barlow"/>
                <a:cs typeface="Barlow"/>
              </a:rPr>
              <a:t>also</a:t>
            </a:r>
            <a:r>
              <a:rPr sz="2000" spc="55">
                <a:latin typeface="Barlow"/>
                <a:cs typeface="Barlow"/>
              </a:rPr>
              <a:t> </a:t>
            </a:r>
            <a:r>
              <a:rPr sz="2000">
                <a:latin typeface="Barlow"/>
                <a:cs typeface="Barlow"/>
              </a:rPr>
              <a:t>submit</a:t>
            </a:r>
            <a:r>
              <a:rPr sz="2000" spc="-5">
                <a:latin typeface="Barlow"/>
                <a:cs typeface="Barlow"/>
              </a:rPr>
              <a:t> </a:t>
            </a:r>
            <a:r>
              <a:rPr sz="2000">
                <a:latin typeface="Barlow"/>
                <a:cs typeface="Barlow"/>
              </a:rPr>
              <a:t>a</a:t>
            </a:r>
            <a:r>
              <a:rPr sz="2000" spc="25">
                <a:latin typeface="Barlow"/>
                <a:cs typeface="Barlow"/>
              </a:rPr>
              <a:t> </a:t>
            </a:r>
            <a:r>
              <a:rPr sz="2000" spc="-5">
                <a:latin typeface="Barlow"/>
                <a:cs typeface="Barlow"/>
              </a:rPr>
              <a:t>complaint</a:t>
            </a:r>
            <a:r>
              <a:rPr sz="2000" spc="55">
                <a:latin typeface="Barlow"/>
                <a:cs typeface="Barlow"/>
              </a:rPr>
              <a:t> </a:t>
            </a:r>
            <a:r>
              <a:rPr sz="2000" spc="-5">
                <a:latin typeface="Barlow"/>
                <a:cs typeface="Barlow"/>
              </a:rPr>
              <a:t>to</a:t>
            </a:r>
            <a:r>
              <a:rPr sz="2000">
                <a:latin typeface="Barlow"/>
                <a:cs typeface="Barlow"/>
              </a:rPr>
              <a:t> </a:t>
            </a:r>
            <a:r>
              <a:rPr sz="2000" spc="-5">
                <a:latin typeface="Barlow"/>
                <a:cs typeface="Barlow"/>
              </a:rPr>
              <a:t>your</a:t>
            </a:r>
            <a:r>
              <a:rPr sz="2000" spc="-20">
                <a:latin typeface="Barlow"/>
                <a:cs typeface="Barlow"/>
              </a:rPr>
              <a:t> </a:t>
            </a:r>
            <a:r>
              <a:rPr sz="2000" spc="-5">
                <a:latin typeface="Barlow"/>
                <a:cs typeface="Barlow"/>
              </a:rPr>
              <a:t>servicer</a:t>
            </a:r>
            <a:r>
              <a:rPr sz="2000" spc="10">
                <a:latin typeface="Barlow"/>
                <a:cs typeface="Barlow"/>
              </a:rPr>
              <a:t> </a:t>
            </a:r>
            <a:r>
              <a:rPr sz="2000" spc="-5">
                <a:latin typeface="Barlow"/>
                <a:cs typeface="Barlow"/>
              </a:rPr>
              <a:t>and</a:t>
            </a:r>
            <a:r>
              <a:rPr sz="2000" spc="35">
                <a:latin typeface="Barlow"/>
                <a:cs typeface="Barlow"/>
              </a:rPr>
              <a:t> </a:t>
            </a:r>
            <a:r>
              <a:rPr sz="2000" spc="15">
                <a:latin typeface="Barlow"/>
                <a:cs typeface="Barlow"/>
              </a:rPr>
              <a:t>in</a:t>
            </a:r>
            <a:r>
              <a:rPr sz="2000" spc="35">
                <a:latin typeface="Barlow"/>
                <a:cs typeface="Barlow"/>
              </a:rPr>
              <a:t> </a:t>
            </a:r>
            <a:r>
              <a:rPr sz="2000" spc="-5">
                <a:latin typeface="Barlow"/>
                <a:cs typeface="Barlow"/>
              </a:rPr>
              <a:t>NYS</a:t>
            </a:r>
            <a:r>
              <a:rPr sz="2000" spc="15">
                <a:latin typeface="Barlow"/>
                <a:cs typeface="Barlow"/>
              </a:rPr>
              <a:t> </a:t>
            </a:r>
            <a:r>
              <a:rPr sz="2000" spc="-5">
                <a:latin typeface="Barlow"/>
                <a:cs typeface="Barlow"/>
              </a:rPr>
              <a:t>to </a:t>
            </a:r>
            <a:r>
              <a:rPr sz="2000" spc="-405">
                <a:latin typeface="Barlow"/>
                <a:cs typeface="Barlow"/>
              </a:rPr>
              <a:t> </a:t>
            </a:r>
            <a:r>
              <a:rPr sz="2000" spc="-5">
                <a:latin typeface="Barlow"/>
                <a:cs typeface="Barlow"/>
              </a:rPr>
              <a:t>the</a:t>
            </a:r>
            <a:r>
              <a:rPr sz="2000" spc="10">
                <a:latin typeface="Barlow"/>
                <a:cs typeface="Barlow"/>
              </a:rPr>
              <a:t> </a:t>
            </a:r>
            <a:r>
              <a:rPr sz="2000" spc="-5">
                <a:latin typeface="Barlow"/>
                <a:cs typeface="Barlow"/>
              </a:rPr>
              <a:t>Department</a:t>
            </a:r>
            <a:r>
              <a:rPr sz="2000" spc="15">
                <a:latin typeface="Barlow"/>
                <a:cs typeface="Barlow"/>
              </a:rPr>
              <a:t> </a:t>
            </a:r>
            <a:r>
              <a:rPr sz="2000" spc="-5">
                <a:latin typeface="Barlow"/>
                <a:cs typeface="Barlow"/>
              </a:rPr>
              <a:t>of</a:t>
            </a:r>
            <a:r>
              <a:rPr sz="2000" spc="40">
                <a:latin typeface="Barlow"/>
                <a:cs typeface="Barlow"/>
              </a:rPr>
              <a:t> </a:t>
            </a:r>
            <a:r>
              <a:rPr sz="2000">
                <a:latin typeface="Barlow"/>
                <a:cs typeface="Barlow"/>
              </a:rPr>
              <a:t>Financial</a:t>
            </a:r>
            <a:r>
              <a:rPr sz="2000" spc="65">
                <a:latin typeface="Barlow"/>
                <a:cs typeface="Barlow"/>
              </a:rPr>
              <a:t> </a:t>
            </a:r>
            <a:r>
              <a:rPr sz="2000" spc="-5">
                <a:latin typeface="Barlow"/>
                <a:cs typeface="Barlow"/>
              </a:rPr>
              <a:t>Services:</a:t>
            </a:r>
            <a:r>
              <a:rPr sz="2000" spc="10">
                <a:solidFill>
                  <a:srgbClr val="0000FF"/>
                </a:solidFill>
                <a:latin typeface="Barlow"/>
                <a:cs typeface="Barlow"/>
              </a:rPr>
              <a:t> </a:t>
            </a:r>
            <a:r>
              <a:rPr sz="2000" u="sng">
                <a:solidFill>
                  <a:srgbClr val="0000FF"/>
                </a:solidFill>
                <a:uFill>
                  <a:solidFill>
                    <a:srgbClr val="0561C1"/>
                  </a:solidFill>
                </a:uFill>
                <a:latin typeface="Barlow"/>
                <a:cs typeface="Barlow"/>
                <a:hlinkClick r:id="rId4"/>
              </a:rPr>
              <a:t>dfs.ny.gov/complaint</a:t>
            </a:r>
            <a:r>
              <a:rPr sz="2000">
                <a:latin typeface="Barlow"/>
                <a:cs typeface="Barlow"/>
              </a:rPr>
              <a:t>.</a:t>
            </a:r>
          </a:p>
          <a:p>
            <a:pPr marL="184785" marR="62865" indent="-172720">
              <a:lnSpc>
                <a:spcPct val="110000"/>
              </a:lnSpc>
              <a:spcBef>
                <a:spcPts val="1400"/>
              </a:spcBef>
              <a:buFont typeface="Arial"/>
              <a:buChar char="•"/>
              <a:tabLst>
                <a:tab pos="185420" algn="l"/>
              </a:tabLst>
            </a:pPr>
            <a:r>
              <a:rPr sz="2000" spc="-5">
                <a:latin typeface="Barlow"/>
                <a:cs typeface="Barlow"/>
              </a:rPr>
              <a:t>Contact</a:t>
            </a:r>
            <a:r>
              <a:rPr sz="2000" spc="10">
                <a:latin typeface="Barlow"/>
                <a:cs typeface="Barlow"/>
              </a:rPr>
              <a:t> </a:t>
            </a:r>
            <a:r>
              <a:rPr sz="2000" spc="-15">
                <a:latin typeface="Barlow"/>
                <a:cs typeface="Barlow"/>
              </a:rPr>
              <a:t>us!</a:t>
            </a:r>
            <a:r>
              <a:rPr sz="2000">
                <a:latin typeface="Barlow"/>
                <a:cs typeface="Barlow"/>
              </a:rPr>
              <a:t> </a:t>
            </a:r>
            <a:r>
              <a:rPr sz="2000" spc="5">
                <a:latin typeface="Barlow"/>
                <a:cs typeface="Barlow"/>
              </a:rPr>
              <a:t>We</a:t>
            </a:r>
            <a:r>
              <a:rPr sz="2000" spc="40">
                <a:latin typeface="Barlow"/>
                <a:cs typeface="Barlow"/>
              </a:rPr>
              <a:t> </a:t>
            </a:r>
            <a:r>
              <a:rPr sz="2000" spc="-5">
                <a:latin typeface="Barlow"/>
                <a:cs typeface="Barlow"/>
              </a:rPr>
              <a:t>may </a:t>
            </a:r>
            <a:r>
              <a:rPr sz="2000" spc="5">
                <a:latin typeface="Barlow"/>
                <a:cs typeface="Barlow"/>
              </a:rPr>
              <a:t>be</a:t>
            </a:r>
            <a:r>
              <a:rPr sz="2000" spc="15">
                <a:latin typeface="Barlow"/>
                <a:cs typeface="Barlow"/>
              </a:rPr>
              <a:t> </a:t>
            </a:r>
            <a:r>
              <a:rPr sz="2000" spc="-5">
                <a:latin typeface="Barlow"/>
                <a:cs typeface="Barlow"/>
              </a:rPr>
              <a:t>able</a:t>
            </a:r>
            <a:r>
              <a:rPr sz="2000" spc="30">
                <a:latin typeface="Barlow"/>
                <a:cs typeface="Barlow"/>
              </a:rPr>
              <a:t> </a:t>
            </a:r>
            <a:r>
              <a:rPr sz="2000" spc="-5">
                <a:latin typeface="Barlow"/>
                <a:cs typeface="Barlow"/>
              </a:rPr>
              <a:t>to</a:t>
            </a:r>
            <a:r>
              <a:rPr sz="2000">
                <a:latin typeface="Barlow"/>
                <a:cs typeface="Barlow"/>
              </a:rPr>
              <a:t> </a:t>
            </a:r>
            <a:r>
              <a:rPr sz="2000" spc="-5">
                <a:latin typeface="Barlow"/>
                <a:cs typeface="Barlow"/>
              </a:rPr>
              <a:t>help.</a:t>
            </a:r>
            <a:r>
              <a:rPr sz="2000" spc="40">
                <a:latin typeface="Barlow"/>
                <a:cs typeface="Barlow"/>
              </a:rPr>
              <a:t> </a:t>
            </a:r>
            <a:r>
              <a:rPr sz="2000" spc="-5">
                <a:latin typeface="Barlow"/>
                <a:cs typeface="Barlow"/>
              </a:rPr>
              <a:t>If</a:t>
            </a:r>
            <a:r>
              <a:rPr sz="2000" spc="20">
                <a:latin typeface="Barlow"/>
                <a:cs typeface="Barlow"/>
              </a:rPr>
              <a:t> </a:t>
            </a:r>
            <a:r>
              <a:rPr sz="2000" spc="-5">
                <a:latin typeface="Barlow"/>
                <a:cs typeface="Barlow"/>
              </a:rPr>
              <a:t>you</a:t>
            </a:r>
            <a:r>
              <a:rPr sz="2000" spc="-10">
                <a:latin typeface="Barlow"/>
                <a:cs typeface="Barlow"/>
              </a:rPr>
              <a:t> </a:t>
            </a:r>
            <a:r>
              <a:rPr sz="2000" spc="-5">
                <a:latin typeface="Barlow"/>
                <a:cs typeface="Barlow"/>
              </a:rPr>
              <a:t>recently</a:t>
            </a:r>
            <a:r>
              <a:rPr sz="2000" spc="5">
                <a:latin typeface="Barlow"/>
                <a:cs typeface="Barlow"/>
              </a:rPr>
              <a:t> </a:t>
            </a:r>
            <a:r>
              <a:rPr sz="2000" spc="-5">
                <a:latin typeface="Barlow"/>
                <a:cs typeface="Barlow"/>
              </a:rPr>
              <a:t>got</a:t>
            </a:r>
            <a:r>
              <a:rPr sz="2000">
                <a:latin typeface="Barlow"/>
                <a:cs typeface="Barlow"/>
              </a:rPr>
              <a:t> rejected </a:t>
            </a:r>
            <a:r>
              <a:rPr sz="2000" spc="-405">
                <a:latin typeface="Barlow"/>
                <a:cs typeface="Barlow"/>
              </a:rPr>
              <a:t> </a:t>
            </a:r>
            <a:r>
              <a:rPr sz="2000" spc="-5">
                <a:latin typeface="Barlow"/>
                <a:cs typeface="Barlow"/>
              </a:rPr>
              <a:t>for</a:t>
            </a:r>
            <a:r>
              <a:rPr sz="2000" spc="15">
                <a:latin typeface="Barlow"/>
                <a:cs typeface="Barlow"/>
              </a:rPr>
              <a:t> </a:t>
            </a:r>
            <a:r>
              <a:rPr sz="2000" spc="-5">
                <a:latin typeface="Barlow"/>
                <a:cs typeface="Barlow"/>
              </a:rPr>
              <a:t>PSLF,</a:t>
            </a:r>
            <a:r>
              <a:rPr sz="2000">
                <a:latin typeface="Barlow"/>
                <a:cs typeface="Barlow"/>
              </a:rPr>
              <a:t> </a:t>
            </a:r>
            <a:r>
              <a:rPr sz="2000" spc="-5">
                <a:latin typeface="Barlow"/>
                <a:cs typeface="Barlow"/>
              </a:rPr>
              <a:t>you</a:t>
            </a:r>
            <a:r>
              <a:rPr sz="2000">
                <a:latin typeface="Barlow"/>
                <a:cs typeface="Barlow"/>
              </a:rPr>
              <a:t> </a:t>
            </a:r>
            <a:r>
              <a:rPr sz="2000" spc="-5">
                <a:latin typeface="Barlow"/>
                <a:cs typeface="Barlow"/>
              </a:rPr>
              <a:t>may</a:t>
            </a:r>
            <a:r>
              <a:rPr sz="2000" spc="5">
                <a:latin typeface="Barlow"/>
                <a:cs typeface="Barlow"/>
              </a:rPr>
              <a:t> be</a:t>
            </a:r>
            <a:r>
              <a:rPr sz="2000" spc="10">
                <a:latin typeface="Barlow"/>
                <a:cs typeface="Barlow"/>
              </a:rPr>
              <a:t> </a:t>
            </a:r>
            <a:r>
              <a:rPr sz="2000">
                <a:latin typeface="Barlow"/>
                <a:cs typeface="Barlow"/>
              </a:rPr>
              <a:t>eligible</a:t>
            </a:r>
            <a:r>
              <a:rPr sz="2000" spc="15">
                <a:latin typeface="Barlow"/>
                <a:cs typeface="Barlow"/>
              </a:rPr>
              <a:t> </a:t>
            </a:r>
            <a:r>
              <a:rPr sz="2000" spc="-5">
                <a:latin typeface="Barlow"/>
                <a:cs typeface="Barlow"/>
              </a:rPr>
              <a:t>for</a:t>
            </a:r>
            <a:r>
              <a:rPr sz="2000" spc="30">
                <a:latin typeface="Barlow"/>
                <a:cs typeface="Barlow"/>
              </a:rPr>
              <a:t> </a:t>
            </a:r>
            <a:r>
              <a:rPr sz="2000" spc="-5">
                <a:latin typeface="Barlow"/>
                <a:cs typeface="Barlow"/>
              </a:rPr>
              <a:t>Temporary</a:t>
            </a:r>
            <a:r>
              <a:rPr sz="2000">
                <a:latin typeface="Barlow"/>
                <a:cs typeface="Barlow"/>
              </a:rPr>
              <a:t> </a:t>
            </a:r>
            <a:r>
              <a:rPr sz="2000" spc="-5">
                <a:latin typeface="Barlow"/>
                <a:cs typeface="Barlow"/>
              </a:rPr>
              <a:t>Expanded</a:t>
            </a:r>
            <a:r>
              <a:rPr sz="2000" spc="45">
                <a:latin typeface="Barlow"/>
                <a:cs typeface="Barlow"/>
              </a:rPr>
              <a:t> </a:t>
            </a:r>
            <a:r>
              <a:rPr sz="2000" spc="-5">
                <a:latin typeface="Barlow"/>
                <a:cs typeface="Barlow"/>
              </a:rPr>
              <a:t>PSLF.</a:t>
            </a:r>
            <a:endParaRPr sz="2000">
              <a:latin typeface="Barlow"/>
              <a:cs typeface="Barlow"/>
            </a:endParaRPr>
          </a:p>
        </p:txBody>
      </p:sp>
      <p:grpSp>
        <p:nvGrpSpPr>
          <p:cNvPr id="8" name="object 4">
            <a:extLst>
              <a:ext uri="{FF2B5EF4-FFF2-40B4-BE49-F238E27FC236}">
                <a16:creationId xmlns:a16="http://schemas.microsoft.com/office/drawing/2014/main" id="{2DABA2F2-2B5F-423A-A62D-FD72E5990332}"/>
              </a:ext>
            </a:extLst>
          </p:cNvPr>
          <p:cNvGrpSpPr/>
          <p:nvPr/>
        </p:nvGrpSpPr>
        <p:grpSpPr>
          <a:xfrm>
            <a:off x="7627073" y="615167"/>
            <a:ext cx="803275" cy="836294"/>
            <a:chOff x="7961370" y="64004"/>
            <a:chExt cx="803275" cy="836294"/>
          </a:xfrm>
        </p:grpSpPr>
        <p:pic>
          <p:nvPicPr>
            <p:cNvPr id="9" name="object 5">
              <a:extLst>
                <a:ext uri="{FF2B5EF4-FFF2-40B4-BE49-F238E27FC236}">
                  <a16:creationId xmlns:a16="http://schemas.microsoft.com/office/drawing/2014/main" id="{2E225A4F-7E77-4847-8817-4100B6E9D13D}"/>
                </a:ext>
              </a:extLst>
            </p:cNvPr>
            <p:cNvPicPr/>
            <p:nvPr/>
          </p:nvPicPr>
          <p:blipFill>
            <a:blip r:embed="rId5" cstate="print"/>
            <a:stretch>
              <a:fillRect/>
            </a:stretch>
          </p:blipFill>
          <p:spPr>
            <a:xfrm>
              <a:off x="8063223" y="352508"/>
              <a:ext cx="203695" cy="188150"/>
            </a:xfrm>
            <a:prstGeom prst="rect">
              <a:avLst/>
            </a:prstGeom>
          </p:spPr>
        </p:pic>
        <p:sp>
          <p:nvSpPr>
            <p:cNvPr id="10" name="object 6">
              <a:extLst>
                <a:ext uri="{FF2B5EF4-FFF2-40B4-BE49-F238E27FC236}">
                  <a16:creationId xmlns:a16="http://schemas.microsoft.com/office/drawing/2014/main" id="{4D592A36-5776-431E-970E-E74822CA1FE9}"/>
                </a:ext>
              </a:extLst>
            </p:cNvPr>
            <p:cNvSpPr/>
            <p:nvPr/>
          </p:nvSpPr>
          <p:spPr>
            <a:xfrm>
              <a:off x="7961370" y="565750"/>
              <a:ext cx="368935" cy="188595"/>
            </a:xfrm>
            <a:custGeom>
              <a:avLst/>
              <a:gdLst/>
              <a:ahLst/>
              <a:cxnLst/>
              <a:rect l="l" t="t" r="r" b="b"/>
              <a:pathLst>
                <a:path w="368934" h="188595">
                  <a:moveTo>
                    <a:pt x="203707" y="0"/>
                  </a:moveTo>
                  <a:lnTo>
                    <a:pt x="140449" y="7124"/>
                  </a:lnTo>
                  <a:lnTo>
                    <a:pt x="93764" y="20891"/>
                  </a:lnTo>
                  <a:lnTo>
                    <a:pt x="43878" y="42887"/>
                  </a:lnTo>
                  <a:lnTo>
                    <a:pt x="11582" y="63868"/>
                  </a:lnTo>
                  <a:lnTo>
                    <a:pt x="0" y="94081"/>
                  </a:lnTo>
                  <a:lnTo>
                    <a:pt x="0" y="188163"/>
                  </a:lnTo>
                  <a:lnTo>
                    <a:pt x="244436" y="188163"/>
                  </a:lnTo>
                  <a:lnTo>
                    <a:pt x="248881" y="182867"/>
                  </a:lnTo>
                  <a:lnTo>
                    <a:pt x="253771" y="177965"/>
                  </a:lnTo>
                  <a:lnTo>
                    <a:pt x="289255" y="154520"/>
                  </a:lnTo>
                  <a:lnTo>
                    <a:pt x="314820" y="141541"/>
                  </a:lnTo>
                  <a:lnTo>
                    <a:pt x="341426" y="130429"/>
                  </a:lnTo>
                  <a:lnTo>
                    <a:pt x="368922" y="121259"/>
                  </a:lnTo>
                  <a:lnTo>
                    <a:pt x="351764" y="101257"/>
                  </a:lnTo>
                  <a:lnTo>
                    <a:pt x="339064" y="78841"/>
                  </a:lnTo>
                  <a:lnTo>
                    <a:pt x="331101" y="54635"/>
                  </a:lnTo>
                  <a:lnTo>
                    <a:pt x="328180" y="29273"/>
                  </a:lnTo>
                  <a:lnTo>
                    <a:pt x="328180" y="25082"/>
                  </a:lnTo>
                  <a:lnTo>
                    <a:pt x="318185" y="21424"/>
                  </a:lnTo>
                  <a:lnTo>
                    <a:pt x="266877" y="7505"/>
                  </a:lnTo>
                  <a:lnTo>
                    <a:pt x="224929" y="1219"/>
                  </a:lnTo>
                  <a:lnTo>
                    <a:pt x="203707" y="0"/>
                  </a:lnTo>
                  <a:close/>
                </a:path>
              </a:pathLst>
            </a:custGeom>
            <a:solidFill>
              <a:srgbClr val="6EAC46"/>
            </a:solidFill>
          </p:spPr>
          <p:txBody>
            <a:bodyPr wrap="square" lIns="0" tIns="0" rIns="0" bIns="0" rtlCol="0"/>
            <a:lstStyle/>
            <a:p>
              <a:endParaRPr/>
            </a:p>
          </p:txBody>
        </p:sp>
        <p:pic>
          <p:nvPicPr>
            <p:cNvPr id="11" name="object 7">
              <a:extLst>
                <a:ext uri="{FF2B5EF4-FFF2-40B4-BE49-F238E27FC236}">
                  <a16:creationId xmlns:a16="http://schemas.microsoft.com/office/drawing/2014/main" id="{314AAC4A-395D-4616-8F30-897827AFD6B2}"/>
                </a:ext>
              </a:extLst>
            </p:cNvPr>
            <p:cNvPicPr/>
            <p:nvPr/>
          </p:nvPicPr>
          <p:blipFill>
            <a:blip r:embed="rId6" cstate="print"/>
            <a:stretch>
              <a:fillRect/>
            </a:stretch>
          </p:blipFill>
          <p:spPr>
            <a:xfrm>
              <a:off x="8334809" y="498859"/>
              <a:ext cx="203695" cy="188150"/>
            </a:xfrm>
            <a:prstGeom prst="rect">
              <a:avLst/>
            </a:prstGeom>
          </p:spPr>
        </p:pic>
        <p:sp>
          <p:nvSpPr>
            <p:cNvPr id="12" name="object 8">
              <a:extLst>
                <a:ext uri="{FF2B5EF4-FFF2-40B4-BE49-F238E27FC236}">
                  <a16:creationId xmlns:a16="http://schemas.microsoft.com/office/drawing/2014/main" id="{66886026-5D98-456B-B0A1-30B88B8CF5EC}"/>
                </a:ext>
              </a:extLst>
            </p:cNvPr>
            <p:cNvSpPr/>
            <p:nvPr/>
          </p:nvSpPr>
          <p:spPr>
            <a:xfrm>
              <a:off x="8232965" y="64007"/>
              <a:ext cx="531495" cy="836294"/>
            </a:xfrm>
            <a:custGeom>
              <a:avLst/>
              <a:gdLst/>
              <a:ahLst/>
              <a:cxnLst/>
              <a:rect l="l" t="t" r="r" b="b"/>
              <a:pathLst>
                <a:path w="531495" h="836294">
                  <a:moveTo>
                    <a:pt x="407390" y="742175"/>
                  </a:moveTo>
                  <a:lnTo>
                    <a:pt x="364197" y="689825"/>
                  </a:lnTo>
                  <a:lnTo>
                    <a:pt x="314172" y="667778"/>
                  </a:lnTo>
                  <a:lnTo>
                    <a:pt x="266877" y="655612"/>
                  </a:lnTo>
                  <a:lnTo>
                    <a:pt x="224929" y="649325"/>
                  </a:lnTo>
                  <a:lnTo>
                    <a:pt x="203695" y="648093"/>
                  </a:lnTo>
                  <a:lnTo>
                    <a:pt x="182397" y="648931"/>
                  </a:lnTo>
                  <a:lnTo>
                    <a:pt x="140436" y="655218"/>
                  </a:lnTo>
                  <a:lnTo>
                    <a:pt x="93535" y="668502"/>
                  </a:lnTo>
                  <a:lnTo>
                    <a:pt x="43599" y="690511"/>
                  </a:lnTo>
                  <a:lnTo>
                    <a:pt x="11811" y="712114"/>
                  </a:lnTo>
                  <a:lnTo>
                    <a:pt x="0" y="742175"/>
                  </a:lnTo>
                  <a:lnTo>
                    <a:pt x="0" y="836244"/>
                  </a:lnTo>
                  <a:lnTo>
                    <a:pt x="407390" y="836244"/>
                  </a:lnTo>
                  <a:lnTo>
                    <a:pt x="407390" y="742175"/>
                  </a:lnTo>
                  <a:close/>
                </a:path>
                <a:path w="531495" h="836294">
                  <a:moveTo>
                    <a:pt x="531190" y="22059"/>
                  </a:moveTo>
                  <a:lnTo>
                    <a:pt x="529323" y="13525"/>
                  </a:lnTo>
                  <a:lnTo>
                    <a:pt x="524281" y="6540"/>
                  </a:lnTo>
                  <a:lnTo>
                    <a:pt x="516763" y="1803"/>
                  </a:lnTo>
                  <a:lnTo>
                    <a:pt x="507542" y="0"/>
                  </a:lnTo>
                  <a:lnTo>
                    <a:pt x="370268" y="0"/>
                  </a:lnTo>
                  <a:lnTo>
                    <a:pt x="370268" y="109956"/>
                  </a:lnTo>
                  <a:lnTo>
                    <a:pt x="370268" y="111645"/>
                  </a:lnTo>
                  <a:lnTo>
                    <a:pt x="366128" y="135826"/>
                  </a:lnTo>
                  <a:lnTo>
                    <a:pt x="353199" y="156324"/>
                  </a:lnTo>
                  <a:lnTo>
                    <a:pt x="333260" y="171259"/>
                  </a:lnTo>
                  <a:lnTo>
                    <a:pt x="316966" y="176098"/>
                  </a:lnTo>
                  <a:lnTo>
                    <a:pt x="316903" y="250609"/>
                  </a:lnTo>
                  <a:lnTo>
                    <a:pt x="316903" y="251193"/>
                  </a:lnTo>
                  <a:lnTo>
                    <a:pt x="315175" y="259892"/>
                  </a:lnTo>
                  <a:lnTo>
                    <a:pt x="309968" y="267335"/>
                  </a:lnTo>
                  <a:lnTo>
                    <a:pt x="302120" y="272415"/>
                  </a:lnTo>
                  <a:lnTo>
                    <a:pt x="292417" y="274396"/>
                  </a:lnTo>
                  <a:lnTo>
                    <a:pt x="291846" y="274396"/>
                  </a:lnTo>
                  <a:lnTo>
                    <a:pt x="282067" y="272567"/>
                  </a:lnTo>
                  <a:lnTo>
                    <a:pt x="274091" y="267601"/>
                  </a:lnTo>
                  <a:lnTo>
                    <a:pt x="268693" y="260223"/>
                  </a:lnTo>
                  <a:lnTo>
                    <a:pt x="266725" y="251193"/>
                  </a:lnTo>
                  <a:lnTo>
                    <a:pt x="268693" y="242163"/>
                  </a:lnTo>
                  <a:lnTo>
                    <a:pt x="274091" y="234784"/>
                  </a:lnTo>
                  <a:lnTo>
                    <a:pt x="282067" y="229806"/>
                  </a:lnTo>
                  <a:lnTo>
                    <a:pt x="291846" y="227977"/>
                  </a:lnTo>
                  <a:lnTo>
                    <a:pt x="301548" y="229781"/>
                  </a:lnTo>
                  <a:lnTo>
                    <a:pt x="309499" y="234670"/>
                  </a:lnTo>
                  <a:lnTo>
                    <a:pt x="314896" y="241947"/>
                  </a:lnTo>
                  <a:lnTo>
                    <a:pt x="316903" y="250609"/>
                  </a:lnTo>
                  <a:lnTo>
                    <a:pt x="316903" y="176123"/>
                  </a:lnTo>
                  <a:lnTo>
                    <a:pt x="308038" y="178752"/>
                  </a:lnTo>
                  <a:lnTo>
                    <a:pt x="308038" y="211670"/>
                  </a:lnTo>
                  <a:lnTo>
                    <a:pt x="275780" y="211670"/>
                  </a:lnTo>
                  <a:lnTo>
                    <a:pt x="275780" y="150101"/>
                  </a:lnTo>
                  <a:lnTo>
                    <a:pt x="291846" y="150101"/>
                  </a:lnTo>
                  <a:lnTo>
                    <a:pt x="310908" y="147370"/>
                  </a:lnTo>
                  <a:lnTo>
                    <a:pt x="325462" y="139611"/>
                  </a:lnTo>
                  <a:lnTo>
                    <a:pt x="334746" y="127495"/>
                  </a:lnTo>
                  <a:lnTo>
                    <a:pt x="337477" y="114249"/>
                  </a:lnTo>
                  <a:lnTo>
                    <a:pt x="338023" y="111645"/>
                  </a:lnTo>
                  <a:lnTo>
                    <a:pt x="325335" y="81864"/>
                  </a:lnTo>
                  <a:lnTo>
                    <a:pt x="293560" y="69100"/>
                  </a:lnTo>
                  <a:lnTo>
                    <a:pt x="291846" y="69100"/>
                  </a:lnTo>
                  <a:lnTo>
                    <a:pt x="260908" y="77939"/>
                  </a:lnTo>
                  <a:lnTo>
                    <a:pt x="245783" y="104406"/>
                  </a:lnTo>
                  <a:lnTo>
                    <a:pt x="245554" y="106819"/>
                  </a:lnTo>
                  <a:lnTo>
                    <a:pt x="245618" y="109956"/>
                  </a:lnTo>
                  <a:lnTo>
                    <a:pt x="245783" y="111645"/>
                  </a:lnTo>
                  <a:lnTo>
                    <a:pt x="245783" y="114249"/>
                  </a:lnTo>
                  <a:lnTo>
                    <a:pt x="213537" y="114249"/>
                  </a:lnTo>
                  <a:lnTo>
                    <a:pt x="213537" y="111645"/>
                  </a:lnTo>
                  <a:lnTo>
                    <a:pt x="217639" y="84721"/>
                  </a:lnTo>
                  <a:lnTo>
                    <a:pt x="254647" y="46177"/>
                  </a:lnTo>
                  <a:lnTo>
                    <a:pt x="283095" y="39217"/>
                  </a:lnTo>
                  <a:lnTo>
                    <a:pt x="286016" y="39039"/>
                  </a:lnTo>
                  <a:lnTo>
                    <a:pt x="288937" y="39039"/>
                  </a:lnTo>
                  <a:lnTo>
                    <a:pt x="322097" y="44513"/>
                  </a:lnTo>
                  <a:lnTo>
                    <a:pt x="346925" y="59575"/>
                  </a:lnTo>
                  <a:lnTo>
                    <a:pt x="363829" y="82156"/>
                  </a:lnTo>
                  <a:lnTo>
                    <a:pt x="370268" y="109956"/>
                  </a:lnTo>
                  <a:lnTo>
                    <a:pt x="370268" y="0"/>
                  </a:lnTo>
                  <a:lnTo>
                    <a:pt x="80124" y="0"/>
                  </a:lnTo>
                  <a:lnTo>
                    <a:pt x="70904" y="1803"/>
                  </a:lnTo>
                  <a:lnTo>
                    <a:pt x="63436" y="6540"/>
                  </a:lnTo>
                  <a:lnTo>
                    <a:pt x="58394" y="13538"/>
                  </a:lnTo>
                  <a:lnTo>
                    <a:pt x="56578" y="22059"/>
                  </a:lnTo>
                  <a:lnTo>
                    <a:pt x="56642" y="291541"/>
                  </a:lnTo>
                  <a:lnTo>
                    <a:pt x="58280" y="299796"/>
                  </a:lnTo>
                  <a:lnTo>
                    <a:pt x="63220" y="306870"/>
                  </a:lnTo>
                  <a:lnTo>
                    <a:pt x="70675" y="311708"/>
                  </a:lnTo>
                  <a:lnTo>
                    <a:pt x="79895" y="313601"/>
                  </a:lnTo>
                  <a:lnTo>
                    <a:pt x="148018" y="313601"/>
                  </a:lnTo>
                  <a:lnTo>
                    <a:pt x="148018" y="401815"/>
                  </a:lnTo>
                  <a:lnTo>
                    <a:pt x="241833" y="313601"/>
                  </a:lnTo>
                  <a:lnTo>
                    <a:pt x="507542" y="313601"/>
                  </a:lnTo>
                  <a:lnTo>
                    <a:pt x="516763" y="311797"/>
                  </a:lnTo>
                  <a:lnTo>
                    <a:pt x="524281" y="307060"/>
                  </a:lnTo>
                  <a:lnTo>
                    <a:pt x="529336" y="300075"/>
                  </a:lnTo>
                  <a:lnTo>
                    <a:pt x="531190" y="291541"/>
                  </a:lnTo>
                  <a:lnTo>
                    <a:pt x="531190" y="274396"/>
                  </a:lnTo>
                  <a:lnTo>
                    <a:pt x="531190" y="22059"/>
                  </a:lnTo>
                  <a:close/>
                </a:path>
              </a:pathLst>
            </a:custGeom>
            <a:solidFill>
              <a:srgbClr val="6EAC46"/>
            </a:solidFill>
          </p:spPr>
          <p:txBody>
            <a:bodyPr wrap="square" lIns="0" tIns="0" rIns="0" bIns="0" rtlCol="0"/>
            <a:lstStyle/>
            <a:p>
              <a:endParaRPr/>
            </a:p>
          </p:txBody>
        </p:sp>
      </p:grpSp>
      <p:sp>
        <p:nvSpPr>
          <p:cNvPr id="5" name="Slide Number Placeholder 4">
            <a:extLst>
              <a:ext uri="{FF2B5EF4-FFF2-40B4-BE49-F238E27FC236}">
                <a16:creationId xmlns:a16="http://schemas.microsoft.com/office/drawing/2014/main" id="{6801DF89-223F-4977-98DA-C30CFAB71AD6}"/>
              </a:ext>
            </a:extLst>
          </p:cNvPr>
          <p:cNvSpPr>
            <a:spLocks noGrp="1"/>
          </p:cNvSpPr>
          <p:nvPr>
            <p:ph type="sldNum" sz="quarter" idx="12"/>
          </p:nvPr>
        </p:nvSpPr>
        <p:spPr/>
        <p:txBody>
          <a:bodyPr/>
          <a:lstStyle/>
          <a:p>
            <a:pPr>
              <a:defRPr/>
            </a:pPr>
            <a:fld id="{E97B734B-BE99-4B13-8B3B-73BDADC290B3}" type="slidenum">
              <a:rPr lang="en-US" smtClean="0"/>
              <a:pPr>
                <a:defRPr/>
              </a:pPr>
              <a:t>33</a:t>
            </a:fld>
            <a:endParaRPr lang="en-US"/>
          </a:p>
        </p:txBody>
      </p:sp>
    </p:spTree>
    <p:extLst>
      <p:ext uri="{BB962C8B-B14F-4D97-AF65-F5344CB8AC3E}">
        <p14:creationId xmlns:p14="http://schemas.microsoft.com/office/powerpoint/2010/main" val="25671959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48E0621-F2E1-48AC-B23B-E376DFFE95D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7B734B-BE99-4B13-8B3B-73BDADC290B3}" type="slidenum">
              <a:rPr kumimoji="0" lang="en-US" sz="1100" b="1" i="0" u="none" strike="noStrike" kern="1200" cap="none" spc="0" normalizeH="0" baseline="0" noProof="0" smtClean="0">
                <a:ln>
                  <a:noFill/>
                </a:ln>
                <a:solidFill>
                  <a:srgbClr val="414042"/>
                </a:solidFill>
                <a:effectLst/>
                <a:uLnTx/>
                <a:uFillTx/>
                <a:latin typeface="Barlow"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100" b="1" i="0" u="none" strike="noStrike" kern="1200" cap="none" spc="0" normalizeH="0" baseline="0" noProof="0">
              <a:ln>
                <a:noFill/>
              </a:ln>
              <a:solidFill>
                <a:srgbClr val="414042"/>
              </a:solidFill>
              <a:effectLst/>
              <a:uLnTx/>
              <a:uFillTx/>
              <a:latin typeface="Barlow" panose="00000500000000000000" pitchFamily="2" charset="0"/>
              <a:ea typeface="+mn-ea"/>
              <a:cs typeface="+mn-cs"/>
            </a:endParaRPr>
          </a:p>
        </p:txBody>
      </p:sp>
      <p:sp>
        <p:nvSpPr>
          <p:cNvPr id="7" name="object 2">
            <a:extLst>
              <a:ext uri="{FF2B5EF4-FFF2-40B4-BE49-F238E27FC236}">
                <a16:creationId xmlns:a16="http://schemas.microsoft.com/office/drawing/2014/main" id="{1FED3D63-F872-4B13-B5A3-17C98A65C05A}"/>
              </a:ext>
            </a:extLst>
          </p:cNvPr>
          <p:cNvSpPr txBox="1">
            <a:spLocks/>
          </p:cNvSpPr>
          <p:nvPr/>
        </p:nvSpPr>
        <p:spPr>
          <a:xfrm>
            <a:off x="702119" y="3236311"/>
            <a:ext cx="7975350" cy="1316386"/>
          </a:xfrm>
          <a:prstGeom prst="rect">
            <a:avLst/>
          </a:prstGeom>
        </p:spPr>
        <p:txBody>
          <a:bodyPr vert="horz" wrap="square" lIns="0" tIns="84455" rIns="0" bIns="0" rtlCol="0" anchor="b">
            <a:spAutoFit/>
          </a:bodyPr>
          <a:lstStyle>
            <a:lvl1pPr algn="l" defTabSz="685800" rtl="0" eaLnBrk="1" latinLnBrk="0" hangingPunct="1">
              <a:lnSpc>
                <a:spcPct val="90000"/>
              </a:lnSpc>
              <a:spcBef>
                <a:spcPct val="0"/>
              </a:spcBef>
              <a:buNone/>
              <a:defRPr sz="3000" b="1" kern="1200">
                <a:solidFill>
                  <a:srgbClr val="414042"/>
                </a:solidFill>
                <a:latin typeface="Barlow" panose="00000500000000000000" pitchFamily="2" charset="0"/>
                <a:ea typeface="+mj-ea"/>
                <a:cs typeface="+mj-cs"/>
              </a:defRPr>
            </a:lvl1pPr>
          </a:lstStyle>
          <a:p>
            <a:pPr marL="12700" marR="5080">
              <a:lnSpc>
                <a:spcPts val="4800"/>
              </a:lnSpc>
              <a:spcBef>
                <a:spcPts val="665"/>
              </a:spcBef>
            </a:pPr>
            <a:r>
              <a:rPr lang="en-US" sz="4400">
                <a:solidFill>
                  <a:srgbClr val="05692F"/>
                </a:solidFill>
                <a:latin typeface="Barlow ExtraBold" panose="00000900000000000000" pitchFamily="2" charset="0"/>
              </a:rPr>
              <a:t>Student Loans: Most Common Mistakes</a:t>
            </a:r>
          </a:p>
        </p:txBody>
      </p:sp>
      <p:pic>
        <p:nvPicPr>
          <p:cNvPr id="8" name="object 3">
            <a:extLst>
              <a:ext uri="{FF2B5EF4-FFF2-40B4-BE49-F238E27FC236}">
                <a16:creationId xmlns:a16="http://schemas.microsoft.com/office/drawing/2014/main" id="{F81C4E73-6F23-406E-884C-E9E0DD303BB2}"/>
              </a:ext>
            </a:extLst>
          </p:cNvPr>
          <p:cNvPicPr/>
          <p:nvPr/>
        </p:nvPicPr>
        <p:blipFill>
          <a:blip r:embed="rId2" cstate="print"/>
          <a:stretch>
            <a:fillRect/>
          </a:stretch>
        </p:blipFill>
        <p:spPr>
          <a:xfrm>
            <a:off x="3497740" y="657932"/>
            <a:ext cx="5362795" cy="2589711"/>
          </a:xfrm>
          <a:prstGeom prst="rect">
            <a:avLst/>
          </a:prstGeom>
        </p:spPr>
      </p:pic>
    </p:spTree>
    <p:extLst>
      <p:ext uri="{BB962C8B-B14F-4D97-AF65-F5344CB8AC3E}">
        <p14:creationId xmlns:p14="http://schemas.microsoft.com/office/powerpoint/2010/main" val="29120930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84E61-33A1-41F4-A59F-3CA04BB85581}"/>
              </a:ext>
            </a:extLst>
          </p:cNvPr>
          <p:cNvSpPr>
            <a:spLocks noGrp="1"/>
          </p:cNvSpPr>
          <p:nvPr>
            <p:ph type="title"/>
          </p:nvPr>
        </p:nvSpPr>
        <p:spPr/>
        <p:txBody>
          <a:bodyPr/>
          <a:lstStyle/>
          <a:p>
            <a:r>
              <a:rPr lang="en-US" b="0" dirty="0">
                <a:latin typeface="Barlow"/>
              </a:rPr>
              <a:t>Most Common Mistakes Borrowers Make</a:t>
            </a:r>
          </a:p>
        </p:txBody>
      </p:sp>
      <p:sp>
        <p:nvSpPr>
          <p:cNvPr id="6" name="object 3">
            <a:extLst>
              <a:ext uri="{FF2B5EF4-FFF2-40B4-BE49-F238E27FC236}">
                <a16:creationId xmlns:a16="http://schemas.microsoft.com/office/drawing/2014/main" id="{8149A9B8-1A3C-4D8B-91FA-9FA1EC0722BD}"/>
              </a:ext>
            </a:extLst>
          </p:cNvPr>
          <p:cNvSpPr txBox="1">
            <a:spLocks noGrp="1"/>
          </p:cNvSpPr>
          <p:nvPr>
            <p:ph idx="1"/>
          </p:nvPr>
        </p:nvSpPr>
        <p:spPr>
          <a:xfrm>
            <a:off x="533400" y="1732384"/>
            <a:ext cx="8077200" cy="4306307"/>
          </a:xfrm>
          <a:prstGeom prst="rect">
            <a:avLst/>
          </a:prstGeom>
        </p:spPr>
        <p:txBody>
          <a:bodyPr vert="horz" wrap="square" lIns="0" tIns="12700" rIns="0" bIns="0" rtlCol="0">
            <a:spAutoFit/>
          </a:bodyPr>
          <a:lstStyle/>
          <a:p>
            <a:pPr marL="469265" marR="5080" indent="-457200">
              <a:lnSpc>
                <a:spcPct val="100000"/>
              </a:lnSpc>
              <a:spcBef>
                <a:spcPts val="100"/>
              </a:spcBef>
              <a:buFont typeface="+mj-lt"/>
              <a:buAutoNum type="arabicPeriod"/>
              <a:tabLst>
                <a:tab pos="186690" algn="l"/>
              </a:tabLst>
            </a:pPr>
            <a:r>
              <a:rPr lang="en-US" sz="2000" dirty="0">
                <a:latin typeface="Barlow ExtraBold" panose="00000900000000000000" pitchFamily="2" charset="0"/>
                <a:cs typeface="Barlow"/>
              </a:rPr>
              <a:t>Not having a strategy to tackle debt</a:t>
            </a:r>
          </a:p>
          <a:p>
            <a:pPr marL="983615" marR="5080" lvl="2" indent="-457200">
              <a:lnSpc>
                <a:spcPct val="100000"/>
              </a:lnSpc>
              <a:spcBef>
                <a:spcPts val="100"/>
              </a:spcBef>
              <a:buFont typeface="Courier New" panose="02070309020205020404" pitchFamily="49" charset="0"/>
              <a:buChar char="-"/>
              <a:tabLst>
                <a:tab pos="186690" algn="l"/>
              </a:tabLst>
            </a:pPr>
            <a:r>
              <a:rPr lang="en-US" sz="1800" dirty="0">
                <a:cs typeface="Barlow"/>
              </a:rPr>
              <a:t>Without a strategy, clients may not be taking advantage of all the options available to them within the federal student loan system.  They may pay more and for longer than is necessary. EDCAP works on developing short and long-term strategies tailored to the clients’ needs.</a:t>
            </a:r>
          </a:p>
          <a:p>
            <a:pPr marL="469265" marR="5080" indent="-457200">
              <a:lnSpc>
                <a:spcPct val="100000"/>
              </a:lnSpc>
              <a:spcBef>
                <a:spcPts val="100"/>
              </a:spcBef>
              <a:buFont typeface="+mj-lt"/>
              <a:buAutoNum type="arabicPeriod"/>
              <a:tabLst>
                <a:tab pos="186690" algn="l"/>
              </a:tabLst>
            </a:pPr>
            <a:r>
              <a:rPr lang="en-US" sz="2000" dirty="0">
                <a:latin typeface="Barlow ExtraBold" panose="00000900000000000000" pitchFamily="2" charset="0"/>
                <a:cs typeface="Barlow"/>
              </a:rPr>
              <a:t>Not knowing repayment options</a:t>
            </a:r>
          </a:p>
          <a:p>
            <a:pPr marL="983615" marR="5080" lvl="2" indent="-457200">
              <a:lnSpc>
                <a:spcPct val="100000"/>
              </a:lnSpc>
              <a:spcBef>
                <a:spcPts val="100"/>
              </a:spcBef>
              <a:buFont typeface="Courier New" panose="02070309020205020404" pitchFamily="49" charset="0"/>
              <a:buChar char="-"/>
              <a:tabLst>
                <a:tab pos="186690" algn="l"/>
              </a:tabLst>
            </a:pPr>
            <a:r>
              <a:rPr lang="en-US" sz="1800" dirty="0">
                <a:cs typeface="Barlow"/>
              </a:rPr>
              <a:t>The federal student loan system is complex but offers different options for struggling borrowers to make affordable payments and keep their loans in good standing.  EDCAP can help clients identify and enroll in these plans and programs.</a:t>
            </a:r>
            <a:endParaRPr lang="en-US" dirty="0">
              <a:latin typeface="Barlow ExtraBold" panose="00000900000000000000" pitchFamily="2" charset="0"/>
              <a:cs typeface="Barlow"/>
            </a:endParaRPr>
          </a:p>
          <a:p>
            <a:pPr marL="469265" marR="5080" indent="-457200">
              <a:lnSpc>
                <a:spcPct val="100000"/>
              </a:lnSpc>
              <a:spcBef>
                <a:spcPts val="100"/>
              </a:spcBef>
              <a:buFont typeface="+mj-lt"/>
              <a:buAutoNum type="arabicPeriod"/>
              <a:tabLst>
                <a:tab pos="186690" algn="l"/>
              </a:tabLst>
            </a:pPr>
            <a:r>
              <a:rPr lang="en-US" sz="2000" dirty="0">
                <a:latin typeface="Barlow"/>
                <a:cs typeface="Barlow"/>
              </a:rPr>
              <a:t>Overuse of deferment and forbearance</a:t>
            </a:r>
          </a:p>
          <a:p>
            <a:pPr marL="469265" marR="5080" indent="-457200">
              <a:lnSpc>
                <a:spcPct val="100000"/>
              </a:lnSpc>
              <a:spcBef>
                <a:spcPts val="100"/>
              </a:spcBef>
              <a:buFont typeface="+mj-lt"/>
              <a:buAutoNum type="arabicPeriod"/>
              <a:tabLst>
                <a:tab pos="186690" algn="l"/>
              </a:tabLst>
            </a:pPr>
            <a:r>
              <a:rPr lang="en-US" sz="2000" dirty="0">
                <a:latin typeface="Barlow"/>
                <a:cs typeface="Barlow"/>
              </a:rPr>
              <a:t>Not recertifying Income-Driven-Repayment (IDR) plans on time</a:t>
            </a:r>
          </a:p>
          <a:p>
            <a:pPr marL="186055" marR="5080" indent="-173990">
              <a:lnSpc>
                <a:spcPct val="100000"/>
              </a:lnSpc>
              <a:spcBef>
                <a:spcPts val="100"/>
              </a:spcBef>
              <a:buFont typeface="Arial"/>
              <a:buChar char="•"/>
              <a:tabLst>
                <a:tab pos="186690" algn="l"/>
              </a:tabLst>
            </a:pPr>
            <a:endParaRPr lang="en-US" sz="2000" dirty="0">
              <a:latin typeface="Barlow"/>
              <a:cs typeface="Barlow"/>
            </a:endParaRPr>
          </a:p>
        </p:txBody>
      </p:sp>
      <p:sp>
        <p:nvSpPr>
          <p:cNvPr id="3" name="Slide Number Placeholder 2">
            <a:extLst>
              <a:ext uri="{FF2B5EF4-FFF2-40B4-BE49-F238E27FC236}">
                <a16:creationId xmlns:a16="http://schemas.microsoft.com/office/drawing/2014/main" id="{E7621279-CCA4-42F1-A04F-3C0E02BCECE9}"/>
              </a:ext>
            </a:extLst>
          </p:cNvPr>
          <p:cNvSpPr>
            <a:spLocks noGrp="1"/>
          </p:cNvSpPr>
          <p:nvPr>
            <p:ph type="sldNum" sz="quarter" idx="12"/>
          </p:nvPr>
        </p:nvSpPr>
        <p:spPr/>
        <p:txBody>
          <a:bodyPr/>
          <a:lstStyle/>
          <a:p>
            <a:pPr>
              <a:defRPr/>
            </a:pPr>
            <a:fld id="{E97B734B-BE99-4B13-8B3B-73BDADC290B3}" type="slidenum">
              <a:rPr lang="en-US" smtClean="0"/>
              <a:pPr>
                <a:defRPr/>
              </a:pPr>
              <a:t>35</a:t>
            </a:fld>
            <a:endParaRPr lang="en-US"/>
          </a:p>
        </p:txBody>
      </p:sp>
    </p:spTree>
    <p:extLst>
      <p:ext uri="{BB962C8B-B14F-4D97-AF65-F5344CB8AC3E}">
        <p14:creationId xmlns:p14="http://schemas.microsoft.com/office/powerpoint/2010/main" val="12588938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84E61-33A1-41F4-A59F-3CA04BB85581}"/>
              </a:ext>
            </a:extLst>
          </p:cNvPr>
          <p:cNvSpPr>
            <a:spLocks noGrp="1"/>
          </p:cNvSpPr>
          <p:nvPr>
            <p:ph type="title"/>
          </p:nvPr>
        </p:nvSpPr>
        <p:spPr/>
        <p:txBody>
          <a:bodyPr/>
          <a:lstStyle/>
          <a:p>
            <a:r>
              <a:rPr lang="en-US" b="0" dirty="0">
                <a:latin typeface="Barlow"/>
              </a:rPr>
              <a:t>Most Common Mistakes Borrowers Make, (Cont’d)</a:t>
            </a:r>
          </a:p>
        </p:txBody>
      </p:sp>
      <p:sp>
        <p:nvSpPr>
          <p:cNvPr id="6" name="object 3">
            <a:extLst>
              <a:ext uri="{FF2B5EF4-FFF2-40B4-BE49-F238E27FC236}">
                <a16:creationId xmlns:a16="http://schemas.microsoft.com/office/drawing/2014/main" id="{8149A9B8-1A3C-4D8B-91FA-9FA1EC0722BD}"/>
              </a:ext>
            </a:extLst>
          </p:cNvPr>
          <p:cNvSpPr txBox="1">
            <a:spLocks noGrp="1"/>
          </p:cNvSpPr>
          <p:nvPr>
            <p:ph idx="1"/>
          </p:nvPr>
        </p:nvSpPr>
        <p:spPr>
          <a:xfrm>
            <a:off x="533400" y="1732384"/>
            <a:ext cx="8077200" cy="4950073"/>
          </a:xfrm>
          <a:prstGeom prst="rect">
            <a:avLst/>
          </a:prstGeom>
        </p:spPr>
        <p:txBody>
          <a:bodyPr vert="horz" wrap="square" lIns="0" tIns="12700" rIns="0" bIns="0" rtlCol="0">
            <a:spAutoFit/>
          </a:bodyPr>
          <a:lstStyle/>
          <a:p>
            <a:pPr marL="469265" marR="5080" indent="-457200">
              <a:lnSpc>
                <a:spcPct val="100000"/>
              </a:lnSpc>
              <a:spcBef>
                <a:spcPts val="100"/>
              </a:spcBef>
              <a:buAutoNum type="arabicPeriod" startAt="5"/>
              <a:tabLst>
                <a:tab pos="186690" algn="l"/>
              </a:tabLst>
            </a:pPr>
            <a:r>
              <a:rPr lang="en-US" sz="2000" dirty="0">
                <a:latin typeface="Barlow ExtraBold" panose="00000900000000000000" pitchFamily="2" charset="0"/>
                <a:cs typeface="Barlow"/>
              </a:rPr>
              <a:t>Misunderstanding forgiveness and discharge programs</a:t>
            </a:r>
          </a:p>
          <a:p>
            <a:pPr marL="983615" marR="5080" lvl="2" indent="-457200">
              <a:lnSpc>
                <a:spcPct val="100000"/>
              </a:lnSpc>
              <a:spcBef>
                <a:spcPts val="100"/>
              </a:spcBef>
              <a:buFont typeface="Courier New" panose="02070309020205020404" pitchFamily="49" charset="0"/>
              <a:buChar char="-"/>
              <a:tabLst>
                <a:tab pos="186690" algn="l"/>
              </a:tabLst>
            </a:pPr>
            <a:r>
              <a:rPr lang="en-US" sz="1800" dirty="0">
                <a:cs typeface="Barlow"/>
              </a:rPr>
              <a:t>One of the unique features of the federal student loan system is that it offers different paths to loan forgiveness.  But the requirements of the various programs are difficult to understand and approval rates have been dismal.  EDCAP works with clients to keep them on track towards successfully achieving loan forgiveness.</a:t>
            </a:r>
            <a:endParaRPr lang="en-US" sz="1800" dirty="0">
              <a:latin typeface="Barlow"/>
              <a:cs typeface="Barlow"/>
            </a:endParaRPr>
          </a:p>
          <a:p>
            <a:pPr marL="469265" marR="5080" indent="-457200">
              <a:lnSpc>
                <a:spcPct val="100000"/>
              </a:lnSpc>
              <a:spcBef>
                <a:spcPts val="100"/>
              </a:spcBef>
              <a:buAutoNum type="arabicPeriod" startAt="6"/>
              <a:tabLst>
                <a:tab pos="186690" algn="l"/>
              </a:tabLst>
            </a:pPr>
            <a:r>
              <a:rPr lang="en-US" sz="2000" dirty="0">
                <a:latin typeface="Barlow"/>
                <a:cs typeface="Barlow"/>
              </a:rPr>
              <a:t>Improper consolidation</a:t>
            </a:r>
          </a:p>
          <a:p>
            <a:pPr marL="469265" marR="5080" indent="-457200">
              <a:lnSpc>
                <a:spcPct val="100000"/>
              </a:lnSpc>
              <a:spcBef>
                <a:spcPts val="100"/>
              </a:spcBef>
              <a:buAutoNum type="arabicPeriod" startAt="6"/>
              <a:tabLst>
                <a:tab pos="186690" algn="l"/>
              </a:tabLst>
            </a:pPr>
            <a:r>
              <a:rPr lang="en-US" sz="2000" dirty="0">
                <a:latin typeface="Barlow ExtraBold" panose="00000900000000000000" pitchFamily="2" charset="0"/>
                <a:cs typeface="Barlow"/>
              </a:rPr>
              <a:t>Taking on too much debt</a:t>
            </a:r>
          </a:p>
          <a:p>
            <a:pPr marL="983615" marR="5080" lvl="2" indent="-457200">
              <a:lnSpc>
                <a:spcPct val="100000"/>
              </a:lnSpc>
              <a:spcBef>
                <a:spcPts val="100"/>
              </a:spcBef>
              <a:buFont typeface="Courier New" panose="02070309020205020404" pitchFamily="49" charset="0"/>
              <a:buChar char="-"/>
              <a:tabLst>
                <a:tab pos="186690" algn="l"/>
              </a:tabLst>
            </a:pPr>
            <a:r>
              <a:rPr lang="en-US" sz="1800" dirty="0">
                <a:cs typeface="Barlow"/>
              </a:rPr>
              <a:t>When does the cost of education exceed the benefits?  This is a difficult conversation that parents and students are increasingly having.  EDCAP helps individuals and families do the research required to get the most out of their education dollars spent!</a:t>
            </a:r>
          </a:p>
          <a:p>
            <a:pPr marL="983615" marR="5080" lvl="2" indent="-457200">
              <a:lnSpc>
                <a:spcPct val="100000"/>
              </a:lnSpc>
              <a:spcBef>
                <a:spcPts val="100"/>
              </a:spcBef>
              <a:buFont typeface="+mj-lt"/>
              <a:buAutoNum type="arabicPeriod"/>
              <a:tabLst>
                <a:tab pos="186690" algn="l"/>
              </a:tabLst>
            </a:pPr>
            <a:endParaRPr lang="en-US" sz="1800" dirty="0">
              <a:cs typeface="Barlow"/>
            </a:endParaRPr>
          </a:p>
          <a:p>
            <a:pPr marL="12065" marR="5080" indent="0">
              <a:lnSpc>
                <a:spcPct val="100000"/>
              </a:lnSpc>
              <a:spcBef>
                <a:spcPts val="100"/>
              </a:spcBef>
              <a:buNone/>
              <a:tabLst>
                <a:tab pos="186690" algn="l"/>
              </a:tabLst>
            </a:pPr>
            <a:endParaRPr lang="en-US" sz="2000" dirty="0">
              <a:latin typeface="Barlow"/>
              <a:cs typeface="Barlow"/>
            </a:endParaRPr>
          </a:p>
          <a:p>
            <a:pPr marL="186055" marR="5080" indent="-173990">
              <a:lnSpc>
                <a:spcPct val="100000"/>
              </a:lnSpc>
              <a:spcBef>
                <a:spcPts val="100"/>
              </a:spcBef>
              <a:buFont typeface="Arial"/>
              <a:buChar char="•"/>
              <a:tabLst>
                <a:tab pos="186690" algn="l"/>
              </a:tabLst>
            </a:pPr>
            <a:endParaRPr lang="en-US" sz="2000" dirty="0">
              <a:latin typeface="Barlow"/>
              <a:cs typeface="Barlow"/>
            </a:endParaRPr>
          </a:p>
        </p:txBody>
      </p:sp>
      <p:sp>
        <p:nvSpPr>
          <p:cNvPr id="3" name="Slide Number Placeholder 2">
            <a:extLst>
              <a:ext uri="{FF2B5EF4-FFF2-40B4-BE49-F238E27FC236}">
                <a16:creationId xmlns:a16="http://schemas.microsoft.com/office/drawing/2014/main" id="{E7621279-CCA4-42F1-A04F-3C0E02BCECE9}"/>
              </a:ext>
            </a:extLst>
          </p:cNvPr>
          <p:cNvSpPr>
            <a:spLocks noGrp="1"/>
          </p:cNvSpPr>
          <p:nvPr>
            <p:ph type="sldNum" sz="quarter" idx="12"/>
          </p:nvPr>
        </p:nvSpPr>
        <p:spPr/>
        <p:txBody>
          <a:bodyPr/>
          <a:lstStyle/>
          <a:p>
            <a:pPr>
              <a:defRPr/>
            </a:pPr>
            <a:fld id="{E97B734B-BE99-4B13-8B3B-73BDADC290B3}" type="slidenum">
              <a:rPr lang="en-US" smtClean="0"/>
              <a:pPr>
                <a:defRPr/>
              </a:pPr>
              <a:t>36</a:t>
            </a:fld>
            <a:endParaRPr lang="en-US"/>
          </a:p>
        </p:txBody>
      </p:sp>
    </p:spTree>
    <p:extLst>
      <p:ext uri="{BB962C8B-B14F-4D97-AF65-F5344CB8AC3E}">
        <p14:creationId xmlns:p14="http://schemas.microsoft.com/office/powerpoint/2010/main" val="35457988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84E61-33A1-41F4-A59F-3CA04BB85581}"/>
              </a:ext>
            </a:extLst>
          </p:cNvPr>
          <p:cNvSpPr>
            <a:spLocks noGrp="1"/>
          </p:cNvSpPr>
          <p:nvPr>
            <p:ph type="title"/>
          </p:nvPr>
        </p:nvSpPr>
        <p:spPr/>
        <p:txBody>
          <a:bodyPr/>
          <a:lstStyle/>
          <a:p>
            <a:r>
              <a:rPr lang="en-US" b="0" dirty="0">
                <a:latin typeface="Barlow"/>
              </a:rPr>
              <a:t>Most Common Mistakes Borrowers Make, (Cont’d)</a:t>
            </a:r>
          </a:p>
        </p:txBody>
      </p:sp>
      <p:sp>
        <p:nvSpPr>
          <p:cNvPr id="6" name="object 3">
            <a:extLst>
              <a:ext uri="{FF2B5EF4-FFF2-40B4-BE49-F238E27FC236}">
                <a16:creationId xmlns:a16="http://schemas.microsoft.com/office/drawing/2014/main" id="{8149A9B8-1A3C-4D8B-91FA-9FA1EC0722BD}"/>
              </a:ext>
            </a:extLst>
          </p:cNvPr>
          <p:cNvSpPr txBox="1">
            <a:spLocks noGrp="1"/>
          </p:cNvSpPr>
          <p:nvPr>
            <p:ph idx="1"/>
          </p:nvPr>
        </p:nvSpPr>
        <p:spPr>
          <a:xfrm>
            <a:off x="533400" y="1732384"/>
            <a:ext cx="8077200" cy="4426853"/>
          </a:xfrm>
          <a:prstGeom prst="rect">
            <a:avLst/>
          </a:prstGeom>
        </p:spPr>
        <p:txBody>
          <a:bodyPr vert="horz" wrap="square" lIns="0" tIns="12700" rIns="0" bIns="0" rtlCol="0">
            <a:spAutoFit/>
          </a:bodyPr>
          <a:lstStyle/>
          <a:p>
            <a:pPr marL="469265" marR="5080" indent="-457200">
              <a:lnSpc>
                <a:spcPct val="100000"/>
              </a:lnSpc>
              <a:spcBef>
                <a:spcPts val="100"/>
              </a:spcBef>
              <a:buAutoNum type="arabicPeriod" startAt="8"/>
              <a:tabLst>
                <a:tab pos="186690" algn="l"/>
              </a:tabLst>
            </a:pPr>
            <a:r>
              <a:rPr lang="en-US" sz="2000" dirty="0">
                <a:latin typeface="Barlow"/>
                <a:cs typeface="Barlow"/>
              </a:rPr>
              <a:t>Parents/Caretakers risking their own financial security</a:t>
            </a:r>
          </a:p>
          <a:p>
            <a:pPr marL="469265" marR="5080" indent="-457200">
              <a:lnSpc>
                <a:spcPct val="100000"/>
              </a:lnSpc>
              <a:spcBef>
                <a:spcPts val="100"/>
              </a:spcBef>
              <a:buAutoNum type="arabicPeriod" startAt="8"/>
              <a:tabLst>
                <a:tab pos="186690" algn="l"/>
              </a:tabLst>
            </a:pPr>
            <a:r>
              <a:rPr lang="en-US" sz="2000" dirty="0">
                <a:latin typeface="Barlow ExtraBold" panose="00000900000000000000" pitchFamily="2" charset="0"/>
                <a:cs typeface="Barlow"/>
              </a:rPr>
              <a:t>Avoiding loans until it’s too late (going into default)</a:t>
            </a:r>
          </a:p>
          <a:p>
            <a:pPr marL="983615" marR="5080" lvl="2" indent="-457200">
              <a:lnSpc>
                <a:spcPct val="100000"/>
              </a:lnSpc>
              <a:spcBef>
                <a:spcPts val="100"/>
              </a:spcBef>
              <a:buFont typeface="Courier New" panose="02070309020205020404" pitchFamily="49" charset="0"/>
              <a:buChar char="-"/>
              <a:tabLst>
                <a:tab pos="186690" algn="l"/>
              </a:tabLst>
            </a:pPr>
            <a:r>
              <a:rPr lang="en-US" sz="1800" dirty="0">
                <a:cs typeface="Barlow"/>
              </a:rPr>
              <a:t>It takes almost nine months to go into default in the federal student loan system.  It can be avoided and/or cured if it does happen.  EDCAP teaches clients how to avoid default and can get them out if default has already occurred.  </a:t>
            </a:r>
          </a:p>
          <a:p>
            <a:pPr marL="469265" marR="5080" indent="-457200">
              <a:lnSpc>
                <a:spcPct val="100000"/>
              </a:lnSpc>
              <a:spcBef>
                <a:spcPts val="100"/>
              </a:spcBef>
              <a:buAutoNum type="arabicPeriod" startAt="8"/>
              <a:tabLst>
                <a:tab pos="186690" algn="l"/>
              </a:tabLst>
            </a:pPr>
            <a:r>
              <a:rPr lang="en-US" sz="2000" dirty="0">
                <a:latin typeface="Barlow"/>
                <a:cs typeface="Barlow"/>
              </a:rPr>
              <a:t>Lack of record keeping</a:t>
            </a:r>
          </a:p>
          <a:p>
            <a:pPr marL="469265" marR="5080" indent="-457200">
              <a:lnSpc>
                <a:spcPct val="100000"/>
              </a:lnSpc>
              <a:spcBef>
                <a:spcPts val="100"/>
              </a:spcBef>
              <a:buAutoNum type="arabicPeriod" startAt="8"/>
              <a:tabLst>
                <a:tab pos="186690" algn="l"/>
              </a:tabLst>
            </a:pPr>
            <a:r>
              <a:rPr lang="en-US" sz="2000" dirty="0">
                <a:latin typeface="Barlow ExtraBold" panose="00000900000000000000" pitchFamily="2" charset="0"/>
                <a:cs typeface="Barlow"/>
              </a:rPr>
              <a:t>Falling for student loan scams</a:t>
            </a:r>
          </a:p>
          <a:p>
            <a:pPr marL="983615" marR="5080" lvl="2" indent="-457200">
              <a:lnSpc>
                <a:spcPct val="100000"/>
              </a:lnSpc>
              <a:spcBef>
                <a:spcPts val="100"/>
              </a:spcBef>
              <a:buFont typeface="Courier New" panose="02070309020205020404" pitchFamily="49" charset="0"/>
              <a:buChar char="-"/>
              <a:tabLst>
                <a:tab pos="186690" algn="l"/>
              </a:tabLst>
            </a:pPr>
            <a:r>
              <a:rPr lang="en-US" sz="1800" dirty="0">
                <a:cs typeface="Barlow"/>
              </a:rPr>
              <a:t>Scams are prolific!  You should never have to pay for student loan help.  Know the players.  Get help from the loan servicer, private lender or a credible consumer advocate program like EDCAP!</a:t>
            </a:r>
          </a:p>
          <a:p>
            <a:pPr marL="469265" marR="5080" indent="-457200">
              <a:lnSpc>
                <a:spcPct val="100000"/>
              </a:lnSpc>
              <a:spcBef>
                <a:spcPts val="100"/>
              </a:spcBef>
              <a:buAutoNum type="arabicPeriod" startAt="8"/>
              <a:tabLst>
                <a:tab pos="186690" algn="l"/>
              </a:tabLst>
            </a:pPr>
            <a:r>
              <a:rPr lang="en-US" sz="2000" dirty="0">
                <a:latin typeface="Barlow"/>
                <a:cs typeface="Barlow"/>
              </a:rPr>
              <a:t>Not asking for help</a:t>
            </a:r>
          </a:p>
          <a:p>
            <a:pPr marL="186055" marR="5080" indent="-173990">
              <a:lnSpc>
                <a:spcPct val="100000"/>
              </a:lnSpc>
              <a:spcBef>
                <a:spcPts val="100"/>
              </a:spcBef>
              <a:buFont typeface="Arial"/>
              <a:buChar char="•"/>
              <a:tabLst>
                <a:tab pos="186690" algn="l"/>
              </a:tabLst>
            </a:pPr>
            <a:endParaRPr lang="en-US" sz="2000" dirty="0">
              <a:latin typeface="Barlow"/>
              <a:cs typeface="Barlow"/>
            </a:endParaRPr>
          </a:p>
        </p:txBody>
      </p:sp>
      <p:sp>
        <p:nvSpPr>
          <p:cNvPr id="3" name="Slide Number Placeholder 2">
            <a:extLst>
              <a:ext uri="{FF2B5EF4-FFF2-40B4-BE49-F238E27FC236}">
                <a16:creationId xmlns:a16="http://schemas.microsoft.com/office/drawing/2014/main" id="{E7621279-CCA4-42F1-A04F-3C0E02BCECE9}"/>
              </a:ext>
            </a:extLst>
          </p:cNvPr>
          <p:cNvSpPr>
            <a:spLocks noGrp="1"/>
          </p:cNvSpPr>
          <p:nvPr>
            <p:ph type="sldNum" sz="quarter" idx="12"/>
          </p:nvPr>
        </p:nvSpPr>
        <p:spPr/>
        <p:txBody>
          <a:bodyPr/>
          <a:lstStyle/>
          <a:p>
            <a:pPr>
              <a:defRPr/>
            </a:pPr>
            <a:fld id="{E97B734B-BE99-4B13-8B3B-73BDADC290B3}" type="slidenum">
              <a:rPr lang="en-US" smtClean="0"/>
              <a:pPr>
                <a:defRPr/>
              </a:pPr>
              <a:t>37</a:t>
            </a:fld>
            <a:endParaRPr lang="en-US"/>
          </a:p>
        </p:txBody>
      </p:sp>
    </p:spTree>
    <p:extLst>
      <p:ext uri="{BB962C8B-B14F-4D97-AF65-F5344CB8AC3E}">
        <p14:creationId xmlns:p14="http://schemas.microsoft.com/office/powerpoint/2010/main" val="26793697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25B6C-F078-4E02-AC7C-578A03426193}"/>
              </a:ext>
            </a:extLst>
          </p:cNvPr>
          <p:cNvSpPr>
            <a:spLocks noGrp="1"/>
          </p:cNvSpPr>
          <p:nvPr>
            <p:ph type="title"/>
          </p:nvPr>
        </p:nvSpPr>
        <p:spPr/>
        <p:txBody>
          <a:bodyPr/>
          <a:lstStyle/>
          <a:p>
            <a:pPr marL="12700" marR="5080">
              <a:lnSpc>
                <a:spcPts val="4800"/>
              </a:lnSpc>
              <a:spcBef>
                <a:spcPts val="665"/>
              </a:spcBef>
            </a:pPr>
            <a:r>
              <a:rPr lang="en-US" sz="3600">
                <a:solidFill>
                  <a:srgbClr val="05692F"/>
                </a:solidFill>
                <a:latin typeface="Barlow ExtraBold" panose="00000900000000000000" pitchFamily="2" charset="0"/>
              </a:rPr>
              <a:t>What’s next? The importance of reaching and educating consumers. </a:t>
            </a:r>
          </a:p>
        </p:txBody>
      </p:sp>
      <p:sp>
        <p:nvSpPr>
          <p:cNvPr id="4" name="Slide Number Placeholder 3">
            <a:extLst>
              <a:ext uri="{FF2B5EF4-FFF2-40B4-BE49-F238E27FC236}">
                <a16:creationId xmlns:a16="http://schemas.microsoft.com/office/drawing/2014/main" id="{948E0621-F2E1-48AC-B23B-E376DFFE95D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7B734B-BE99-4B13-8B3B-73BDADC290B3}" type="slidenum">
              <a:rPr kumimoji="0" lang="en-US" sz="1100" b="1" i="0" u="none" strike="noStrike" kern="1200" cap="none" spc="0" normalizeH="0" baseline="0" noProof="0" smtClean="0">
                <a:ln>
                  <a:noFill/>
                </a:ln>
                <a:solidFill>
                  <a:srgbClr val="414042"/>
                </a:solidFill>
                <a:effectLst/>
                <a:uLnTx/>
                <a:uFillTx/>
                <a:latin typeface="Barlow"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100" b="1" i="0" u="none" strike="noStrike" kern="1200" cap="none" spc="0" normalizeH="0" baseline="0" noProof="0">
              <a:ln>
                <a:noFill/>
              </a:ln>
              <a:solidFill>
                <a:srgbClr val="414042"/>
              </a:solidFill>
              <a:effectLst/>
              <a:uLnTx/>
              <a:uFillTx/>
              <a:latin typeface="Barlow" panose="00000500000000000000" pitchFamily="2" charset="0"/>
              <a:ea typeface="+mn-ea"/>
              <a:cs typeface="+mn-cs"/>
            </a:endParaRPr>
          </a:p>
        </p:txBody>
      </p:sp>
    </p:spTree>
    <p:extLst>
      <p:ext uri="{BB962C8B-B14F-4D97-AF65-F5344CB8AC3E}">
        <p14:creationId xmlns:p14="http://schemas.microsoft.com/office/powerpoint/2010/main" val="28985792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D6022-1960-4E32-B0AF-46CCE2E5B2EA}"/>
              </a:ext>
            </a:extLst>
          </p:cNvPr>
          <p:cNvSpPr>
            <a:spLocks noGrp="1"/>
          </p:cNvSpPr>
          <p:nvPr>
            <p:ph type="title"/>
          </p:nvPr>
        </p:nvSpPr>
        <p:spPr/>
        <p:txBody>
          <a:bodyPr/>
          <a:lstStyle/>
          <a:p>
            <a:r>
              <a:rPr lang="en-US" dirty="0">
                <a:latin typeface="Barlow" panose="00000500000000000000" pitchFamily="2" charset="0"/>
              </a:rPr>
              <a:t>Updates for 2022</a:t>
            </a:r>
          </a:p>
        </p:txBody>
      </p:sp>
      <p:sp>
        <p:nvSpPr>
          <p:cNvPr id="3" name="Content Placeholder 2">
            <a:extLst>
              <a:ext uri="{FF2B5EF4-FFF2-40B4-BE49-F238E27FC236}">
                <a16:creationId xmlns:a16="http://schemas.microsoft.com/office/drawing/2014/main" id="{DFBFEE27-9D99-48A6-87F2-7CABBD1A7464}"/>
              </a:ext>
            </a:extLst>
          </p:cNvPr>
          <p:cNvSpPr>
            <a:spLocks noGrp="1"/>
          </p:cNvSpPr>
          <p:nvPr>
            <p:ph idx="1"/>
          </p:nvPr>
        </p:nvSpPr>
        <p:spPr>
          <a:xfrm>
            <a:off x="533400" y="1534885"/>
            <a:ext cx="8077200" cy="4500563"/>
          </a:xfrm>
        </p:spPr>
        <p:txBody>
          <a:bodyPr>
            <a:noAutofit/>
          </a:bodyPr>
          <a:lstStyle/>
          <a:p>
            <a:r>
              <a:rPr lang="en-US" sz="2000" b="1" dirty="0"/>
              <a:t>Post-COVID Payment Resumption</a:t>
            </a:r>
            <a:r>
              <a:rPr lang="en-US" sz="2000" dirty="0"/>
              <a:t>. Federal student loan payments will restart after January 31, 2022. </a:t>
            </a:r>
            <a:r>
              <a:rPr lang="en-US" sz="2000" dirty="0">
                <a:hlinkClick r:id="rId2"/>
              </a:rPr>
              <a:t>Payment Restart Factsheet</a:t>
            </a:r>
            <a:endParaRPr lang="en-US" sz="2000" dirty="0"/>
          </a:p>
          <a:p>
            <a:r>
              <a:rPr lang="en-US" sz="2000" b="1" dirty="0"/>
              <a:t>Loan Servicing Changes</a:t>
            </a:r>
            <a:r>
              <a:rPr lang="en-US" sz="2000" dirty="0"/>
              <a:t>: Three loan servicers managing 15.5 million borrowers will be leaving the federal loan servicing business in 2022. 35% of borrowers will face a change in their servicer. </a:t>
            </a:r>
          </a:p>
          <a:p>
            <a:r>
              <a:rPr lang="en-US" sz="2000" b="1" dirty="0" err="1"/>
              <a:t>FedLoan’s</a:t>
            </a:r>
            <a:r>
              <a:rPr lang="en-US" sz="2000" b="1" dirty="0"/>
              <a:t> Departure</a:t>
            </a:r>
            <a:r>
              <a:rPr lang="en-US" sz="2000" dirty="0"/>
              <a:t>: </a:t>
            </a:r>
            <a:r>
              <a:rPr lang="en-US" sz="2000" dirty="0" err="1"/>
              <a:t>FedLoan</a:t>
            </a:r>
            <a:r>
              <a:rPr lang="en-US" sz="2000" dirty="0"/>
              <a:t> is the student loan servicer in charge of managing the Public Service Loan Forgiveness Program (PSLF). They will stop servicing federal loans by the end of 2021. </a:t>
            </a:r>
            <a:r>
              <a:rPr lang="en-US" sz="2000" dirty="0" err="1">
                <a:hlinkClick r:id="rId3"/>
              </a:rPr>
              <a:t>FedLoan’s</a:t>
            </a:r>
            <a:r>
              <a:rPr lang="en-US" sz="2000" dirty="0">
                <a:hlinkClick r:id="rId3"/>
              </a:rPr>
              <a:t> Departure Factsheet</a:t>
            </a:r>
            <a:endParaRPr lang="en-US" sz="2000" dirty="0"/>
          </a:p>
          <a:p>
            <a:r>
              <a:rPr lang="en-US" sz="2000" b="1" dirty="0"/>
              <a:t>Public Service Loan Forgiveness: Temporary Relief</a:t>
            </a:r>
            <a:r>
              <a:rPr lang="en-US" sz="2000" dirty="0"/>
              <a:t>. The federal government is temporarily waiving key requirements of the PSLF program until October 31, 2022. </a:t>
            </a:r>
            <a:r>
              <a:rPr lang="en-US" sz="2000" dirty="0">
                <a:hlinkClick r:id="rId4"/>
              </a:rPr>
              <a:t>PSLF Waiver Factsheet</a:t>
            </a:r>
            <a:endParaRPr lang="en-US" sz="2000" dirty="0"/>
          </a:p>
        </p:txBody>
      </p:sp>
      <p:sp>
        <p:nvSpPr>
          <p:cNvPr id="4" name="Slide Number Placeholder 3">
            <a:extLst>
              <a:ext uri="{FF2B5EF4-FFF2-40B4-BE49-F238E27FC236}">
                <a16:creationId xmlns:a16="http://schemas.microsoft.com/office/drawing/2014/main" id="{594536C6-BA70-4737-8ECC-FBC7B0C52D6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7B734B-BE99-4B13-8B3B-73BDADC290B3}" type="slidenum">
              <a:rPr kumimoji="0" lang="en-US" sz="1100" b="1" i="0" u="none" strike="noStrike" kern="1200" cap="none" spc="0" normalizeH="0" baseline="0" noProof="0" smtClean="0">
                <a:ln>
                  <a:noFill/>
                </a:ln>
                <a:solidFill>
                  <a:srgbClr val="414042"/>
                </a:solidFill>
                <a:effectLst/>
                <a:uLnTx/>
                <a:uFillTx/>
                <a:latin typeface="Barlow"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100" b="1" i="0" u="none" strike="noStrike" kern="1200" cap="none" spc="0" normalizeH="0" baseline="0" noProof="0">
              <a:ln>
                <a:noFill/>
              </a:ln>
              <a:solidFill>
                <a:srgbClr val="414042"/>
              </a:solidFill>
              <a:effectLst/>
              <a:uLnTx/>
              <a:uFillTx/>
              <a:latin typeface="Barlow" panose="00000500000000000000" pitchFamily="2" charset="0"/>
              <a:ea typeface="+mn-ea"/>
              <a:cs typeface="+mn-cs"/>
            </a:endParaRPr>
          </a:p>
        </p:txBody>
      </p:sp>
    </p:spTree>
    <p:extLst>
      <p:ext uri="{BB962C8B-B14F-4D97-AF65-F5344CB8AC3E}">
        <p14:creationId xmlns:p14="http://schemas.microsoft.com/office/powerpoint/2010/main" val="41141561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D398D-E561-42A5-AB66-1FAF47C7CBA9}"/>
              </a:ext>
            </a:extLst>
          </p:cNvPr>
          <p:cNvSpPr>
            <a:spLocks noGrp="1"/>
          </p:cNvSpPr>
          <p:nvPr>
            <p:ph type="title"/>
          </p:nvPr>
        </p:nvSpPr>
        <p:spPr/>
        <p:txBody>
          <a:bodyPr/>
          <a:lstStyle/>
          <a:p>
            <a:r>
              <a:rPr lang="en-US" b="0" spc="-10">
                <a:solidFill>
                  <a:schemeClr val="tx1"/>
                </a:solidFill>
                <a:latin typeface="Barlow  "/>
              </a:rPr>
              <a:t>The S</a:t>
            </a:r>
            <a:r>
              <a:rPr lang="en-US" b="0" spc="15">
                <a:solidFill>
                  <a:schemeClr val="tx1"/>
                </a:solidFill>
                <a:latin typeface="Barlow  "/>
              </a:rPr>
              <a:t>t</a:t>
            </a:r>
            <a:r>
              <a:rPr lang="en-US" b="0" spc="-20">
                <a:solidFill>
                  <a:schemeClr val="tx1"/>
                </a:solidFill>
                <a:latin typeface="Barlow  "/>
              </a:rPr>
              <a:t>u</a:t>
            </a:r>
            <a:r>
              <a:rPr lang="en-US" b="0" spc="-30">
                <a:solidFill>
                  <a:schemeClr val="tx1"/>
                </a:solidFill>
                <a:latin typeface="Barlow  "/>
              </a:rPr>
              <a:t>d</a:t>
            </a:r>
            <a:r>
              <a:rPr lang="en-US" b="0" spc="-35">
                <a:solidFill>
                  <a:schemeClr val="tx1"/>
                </a:solidFill>
                <a:latin typeface="Barlow  "/>
              </a:rPr>
              <a:t>e</a:t>
            </a:r>
            <a:r>
              <a:rPr lang="en-US" b="0" spc="-30">
                <a:solidFill>
                  <a:schemeClr val="tx1"/>
                </a:solidFill>
                <a:latin typeface="Barlow  "/>
              </a:rPr>
              <a:t>n</a:t>
            </a:r>
            <a:r>
              <a:rPr lang="en-US" b="0">
                <a:solidFill>
                  <a:schemeClr val="tx1"/>
                </a:solidFill>
                <a:latin typeface="Barlow  "/>
              </a:rPr>
              <a:t>t Debt </a:t>
            </a:r>
            <a:r>
              <a:rPr lang="en-US" b="0" spc="-15">
                <a:solidFill>
                  <a:schemeClr val="tx1"/>
                </a:solidFill>
                <a:latin typeface="Barlow  "/>
              </a:rPr>
              <a:t>Crisis Nationally</a:t>
            </a:r>
          </a:p>
        </p:txBody>
      </p:sp>
      <p:sp>
        <p:nvSpPr>
          <p:cNvPr id="4" name="Text Placeholder 3">
            <a:extLst>
              <a:ext uri="{FF2B5EF4-FFF2-40B4-BE49-F238E27FC236}">
                <a16:creationId xmlns:a16="http://schemas.microsoft.com/office/drawing/2014/main" id="{8A5843BD-4977-4194-B037-AB82780E046F}"/>
              </a:ext>
            </a:extLst>
          </p:cNvPr>
          <p:cNvSpPr>
            <a:spLocks noGrp="1"/>
          </p:cNvSpPr>
          <p:nvPr>
            <p:ph type="body" sz="half" idx="2"/>
          </p:nvPr>
        </p:nvSpPr>
        <p:spPr>
          <a:xfrm>
            <a:off x="629840" y="2057400"/>
            <a:ext cx="3027760" cy="3811588"/>
          </a:xfrm>
        </p:spPr>
        <p:txBody>
          <a:bodyPr vert="horz" lIns="91440" tIns="45720" rIns="91440" bIns="45720" rtlCol="0" anchor="t">
            <a:normAutofit/>
          </a:bodyPr>
          <a:lstStyle/>
          <a:p>
            <a:pPr marL="182880" marR="28575" indent="-170815">
              <a:spcBef>
                <a:spcPts val="110"/>
              </a:spcBef>
              <a:buFont typeface="Arial"/>
              <a:buChar char="•"/>
              <a:tabLst>
                <a:tab pos="183515" algn="l"/>
              </a:tabLst>
            </a:pPr>
            <a:r>
              <a:rPr lang="en-US">
                <a:latin typeface="Barlow"/>
                <a:cs typeface="Barlow"/>
              </a:rPr>
              <a:t>Over the last two decades, student loan borrowing</a:t>
            </a:r>
            <a:r>
              <a:rPr lang="en-US" spc="-15">
                <a:latin typeface="Barlow"/>
                <a:cs typeface="Barlow"/>
              </a:rPr>
              <a:t> </a:t>
            </a:r>
            <a:r>
              <a:rPr lang="en-US" spc="-5">
                <a:latin typeface="Barlow"/>
                <a:cs typeface="Barlow"/>
              </a:rPr>
              <a:t>increased </a:t>
            </a:r>
            <a:r>
              <a:rPr lang="en-US" spc="-325">
                <a:latin typeface="Barlow"/>
                <a:cs typeface="Barlow"/>
              </a:rPr>
              <a:t> </a:t>
            </a:r>
            <a:r>
              <a:rPr lang="en-US" spc="-5">
                <a:latin typeface="Barlow"/>
                <a:cs typeface="Barlow"/>
              </a:rPr>
              <a:t>dramatically</a:t>
            </a:r>
            <a:endParaRPr lang="en-US">
              <a:latin typeface="Barlow"/>
              <a:cs typeface="Barlow"/>
            </a:endParaRPr>
          </a:p>
          <a:p>
            <a:pPr marL="182880" marR="28575" indent="-170815">
              <a:spcBef>
                <a:spcPts val="110"/>
              </a:spcBef>
              <a:buFont typeface="Arial"/>
              <a:buChar char="•"/>
              <a:tabLst>
                <a:tab pos="183515" algn="l"/>
              </a:tabLst>
            </a:pPr>
            <a:r>
              <a:rPr lang="en-US" spc="-5">
                <a:latin typeface="Barlow"/>
                <a:cs typeface="Barlow"/>
              </a:rPr>
              <a:t>Currently:</a:t>
            </a:r>
          </a:p>
          <a:p>
            <a:pPr marL="583565" lvl="1">
              <a:lnSpc>
                <a:spcPct val="100000"/>
              </a:lnSpc>
              <a:spcBef>
                <a:spcPts val="1605"/>
              </a:spcBef>
              <a:tabLst>
                <a:tab pos="183515" algn="l"/>
              </a:tabLst>
            </a:pPr>
            <a:r>
              <a:rPr lang="en-US">
                <a:latin typeface="Barlow"/>
                <a:cs typeface="Barlow"/>
              </a:rPr>
              <a:t>$1.7</a:t>
            </a:r>
            <a:r>
              <a:rPr lang="en-US" spc="-30">
                <a:latin typeface="Barlow"/>
                <a:cs typeface="Barlow"/>
              </a:rPr>
              <a:t> </a:t>
            </a:r>
            <a:r>
              <a:rPr lang="en-US" spc="-5">
                <a:latin typeface="Barlow"/>
                <a:cs typeface="Barlow"/>
              </a:rPr>
              <a:t>trillion</a:t>
            </a:r>
            <a:r>
              <a:rPr lang="en-US">
                <a:latin typeface="Barlow"/>
                <a:cs typeface="Barlow"/>
              </a:rPr>
              <a:t> owed</a:t>
            </a:r>
          </a:p>
          <a:p>
            <a:pPr marL="583565" lvl="1">
              <a:lnSpc>
                <a:spcPct val="100000"/>
              </a:lnSpc>
              <a:spcBef>
                <a:spcPts val="1605"/>
              </a:spcBef>
              <a:tabLst>
                <a:tab pos="183515" algn="l"/>
              </a:tabLst>
            </a:pPr>
            <a:r>
              <a:rPr lang="en-US" spc="-5">
                <a:latin typeface="Barlow"/>
                <a:cs typeface="Barlow"/>
              </a:rPr>
              <a:t>45 million</a:t>
            </a:r>
            <a:r>
              <a:rPr lang="en-US" spc="-40">
                <a:latin typeface="Barlow"/>
                <a:cs typeface="Barlow"/>
              </a:rPr>
              <a:t> </a:t>
            </a:r>
            <a:r>
              <a:rPr lang="en-US">
                <a:latin typeface="Barlow"/>
                <a:cs typeface="Barlow"/>
              </a:rPr>
              <a:t>borrowers</a:t>
            </a:r>
          </a:p>
          <a:p>
            <a:pPr marL="583565" lvl="1">
              <a:lnSpc>
                <a:spcPct val="100000"/>
              </a:lnSpc>
              <a:spcBef>
                <a:spcPts val="1605"/>
              </a:spcBef>
              <a:tabLst>
                <a:tab pos="183515" algn="l"/>
              </a:tabLst>
            </a:pPr>
            <a:endParaRPr lang="en-US" spc="-5">
              <a:latin typeface="Barlow"/>
              <a:cs typeface="Barlow"/>
            </a:endParaRPr>
          </a:p>
          <a:p>
            <a:endParaRPr lang="en-US"/>
          </a:p>
        </p:txBody>
      </p:sp>
      <p:sp>
        <p:nvSpPr>
          <p:cNvPr id="5" name="Slide Number Placeholder 4">
            <a:extLst>
              <a:ext uri="{FF2B5EF4-FFF2-40B4-BE49-F238E27FC236}">
                <a16:creationId xmlns:a16="http://schemas.microsoft.com/office/drawing/2014/main" id="{30B8F2C2-E8E3-42FA-8487-D39246083C2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7B734B-BE99-4B13-8B3B-73BDADC290B3}" type="slidenum">
              <a:rPr kumimoji="0" lang="en-US" sz="1100" b="1" i="0" u="none" strike="noStrike" kern="1200" cap="none" spc="0" normalizeH="0" baseline="0" noProof="0" smtClean="0">
                <a:ln>
                  <a:noFill/>
                </a:ln>
                <a:solidFill>
                  <a:srgbClr val="414042"/>
                </a:solidFill>
                <a:effectLst/>
                <a:uLnTx/>
                <a:uFillTx/>
                <a:latin typeface="Barlow"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100" b="1" i="0" u="none" strike="noStrike" kern="1200" cap="none" spc="0" normalizeH="0" baseline="0" noProof="0">
              <a:ln>
                <a:noFill/>
              </a:ln>
              <a:solidFill>
                <a:srgbClr val="414042"/>
              </a:solidFill>
              <a:effectLst/>
              <a:uLnTx/>
              <a:uFillTx/>
              <a:latin typeface="Barlow" panose="00000500000000000000" pitchFamily="2" charset="0"/>
              <a:ea typeface="+mn-ea"/>
              <a:cs typeface="+mn-cs"/>
            </a:endParaRPr>
          </a:p>
        </p:txBody>
      </p:sp>
      <p:pic>
        <p:nvPicPr>
          <p:cNvPr id="6" name="object 4">
            <a:extLst>
              <a:ext uri="{FF2B5EF4-FFF2-40B4-BE49-F238E27FC236}">
                <a16:creationId xmlns:a16="http://schemas.microsoft.com/office/drawing/2014/main" id="{A68CE4E7-BEFF-4695-AA76-E04077611D53}"/>
              </a:ext>
            </a:extLst>
          </p:cNvPr>
          <p:cNvPicPr>
            <a:picLocks noGrp="1"/>
          </p:cNvPicPr>
          <p:nvPr>
            <p:ph type="pic" idx="1"/>
          </p:nvPr>
        </p:nvPicPr>
        <p:blipFill>
          <a:blip r:embed="rId2" cstate="print"/>
          <a:srcRect t="1220" b="1220"/>
          <a:stretch>
            <a:fillRect/>
          </a:stretch>
        </p:blipFill>
        <p:spPr>
          <a:xfrm>
            <a:off x="3887788" y="987425"/>
            <a:ext cx="4629150" cy="4873625"/>
          </a:xfrm>
          <a:prstGeom prst="rect">
            <a:avLst/>
          </a:prstGeom>
        </p:spPr>
      </p:pic>
      <p:sp>
        <p:nvSpPr>
          <p:cNvPr id="7" name="object 5">
            <a:extLst>
              <a:ext uri="{FF2B5EF4-FFF2-40B4-BE49-F238E27FC236}">
                <a16:creationId xmlns:a16="http://schemas.microsoft.com/office/drawing/2014/main" id="{BA1CF1BA-1716-419C-AF9A-8260EA775517}"/>
              </a:ext>
            </a:extLst>
          </p:cNvPr>
          <p:cNvSpPr txBox="1"/>
          <p:nvPr/>
        </p:nvSpPr>
        <p:spPr>
          <a:xfrm>
            <a:off x="4349115" y="6018418"/>
            <a:ext cx="3706495" cy="713657"/>
          </a:xfrm>
          <a:prstGeom prst="rect">
            <a:avLst/>
          </a:prstGeom>
        </p:spPr>
        <p:txBody>
          <a:bodyPr vert="horz" wrap="square" lIns="0" tIns="13335" rIns="0" bIns="0" rtlCol="0">
            <a:spAutoFit/>
          </a:bodyPr>
          <a:lstStyle/>
          <a:p>
            <a:pPr marL="12700" marR="538480">
              <a:lnSpc>
                <a:spcPct val="100000"/>
              </a:lnSpc>
              <a:spcBef>
                <a:spcPts val="105"/>
              </a:spcBef>
            </a:pPr>
            <a:r>
              <a:rPr sz="1000">
                <a:latin typeface="Barlow"/>
                <a:cs typeface="Barlow"/>
              </a:rPr>
              <a:t>Source:</a:t>
            </a:r>
            <a:r>
              <a:rPr sz="1000" spc="-15">
                <a:latin typeface="Barlow"/>
                <a:cs typeface="Barlow"/>
              </a:rPr>
              <a:t> </a:t>
            </a:r>
            <a:r>
              <a:rPr sz="1000">
                <a:latin typeface="Barlow"/>
                <a:cs typeface="Barlow"/>
              </a:rPr>
              <a:t>FRBNY</a:t>
            </a:r>
            <a:r>
              <a:rPr sz="1000" spc="-55">
                <a:latin typeface="Barlow"/>
                <a:cs typeface="Barlow"/>
              </a:rPr>
              <a:t> </a:t>
            </a:r>
            <a:r>
              <a:rPr sz="1000" spc="5">
                <a:latin typeface="Barlow"/>
                <a:cs typeface="Barlow"/>
              </a:rPr>
              <a:t>Consumer</a:t>
            </a:r>
            <a:r>
              <a:rPr sz="1000" spc="-40">
                <a:latin typeface="Barlow"/>
                <a:cs typeface="Barlow"/>
              </a:rPr>
              <a:t> </a:t>
            </a:r>
            <a:r>
              <a:rPr sz="1000">
                <a:latin typeface="Barlow"/>
                <a:cs typeface="Barlow"/>
              </a:rPr>
              <a:t>Credit</a:t>
            </a:r>
            <a:r>
              <a:rPr sz="1000" spc="-35">
                <a:latin typeface="Barlow"/>
                <a:cs typeface="Barlow"/>
              </a:rPr>
              <a:t> </a:t>
            </a:r>
            <a:r>
              <a:rPr sz="1000">
                <a:latin typeface="Barlow"/>
                <a:cs typeface="Barlow"/>
              </a:rPr>
              <a:t>Panel/Equifax;</a:t>
            </a:r>
            <a:r>
              <a:rPr sz="1000" spc="-60">
                <a:latin typeface="Barlow"/>
                <a:cs typeface="Barlow"/>
              </a:rPr>
              <a:t> </a:t>
            </a:r>
            <a:r>
              <a:rPr sz="1000" spc="-5">
                <a:latin typeface="Barlow"/>
                <a:cs typeface="Barlow"/>
              </a:rPr>
              <a:t>Graph</a:t>
            </a:r>
            <a:r>
              <a:rPr sz="1000">
                <a:latin typeface="Barlow"/>
                <a:cs typeface="Barlow"/>
              </a:rPr>
              <a:t> by </a:t>
            </a:r>
            <a:r>
              <a:rPr sz="1000" spc="-185">
                <a:latin typeface="Barlow"/>
                <a:cs typeface="Barlow"/>
              </a:rPr>
              <a:t> </a:t>
            </a:r>
            <a:r>
              <a:rPr sz="1000">
                <a:latin typeface="Barlow"/>
                <a:cs typeface="Barlow"/>
              </a:rPr>
              <a:t>the</a:t>
            </a:r>
            <a:r>
              <a:rPr sz="1000" spc="-25">
                <a:latin typeface="Barlow"/>
                <a:cs typeface="Barlow"/>
              </a:rPr>
              <a:t> </a:t>
            </a:r>
            <a:r>
              <a:rPr sz="1000">
                <a:latin typeface="Barlow"/>
                <a:cs typeface="Barlow"/>
              </a:rPr>
              <a:t>Century</a:t>
            </a:r>
            <a:r>
              <a:rPr sz="1000" spc="-20">
                <a:latin typeface="Barlow"/>
                <a:cs typeface="Barlow"/>
              </a:rPr>
              <a:t> </a:t>
            </a:r>
            <a:r>
              <a:rPr sz="1000">
                <a:latin typeface="Barlow"/>
                <a:cs typeface="Barlow"/>
              </a:rPr>
              <a:t>Foundation</a:t>
            </a:r>
          </a:p>
          <a:p>
            <a:pPr>
              <a:lnSpc>
                <a:spcPct val="100000"/>
              </a:lnSpc>
              <a:spcBef>
                <a:spcPts val="35"/>
              </a:spcBef>
            </a:pPr>
            <a:endParaRPr sz="1450">
              <a:latin typeface="Barlow"/>
              <a:cs typeface="Barlow"/>
            </a:endParaRPr>
          </a:p>
          <a:p>
            <a:pPr marR="5080" algn="r">
              <a:lnSpc>
                <a:spcPct val="100000"/>
              </a:lnSpc>
            </a:pPr>
            <a:endParaRPr sz="1100">
              <a:latin typeface="Barlow"/>
              <a:cs typeface="Barlow"/>
            </a:endParaRPr>
          </a:p>
        </p:txBody>
      </p:sp>
    </p:spTree>
    <p:extLst>
      <p:ext uri="{BB962C8B-B14F-4D97-AF65-F5344CB8AC3E}">
        <p14:creationId xmlns:p14="http://schemas.microsoft.com/office/powerpoint/2010/main" val="9026010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25B6C-F078-4E02-AC7C-578A03426193}"/>
              </a:ext>
            </a:extLst>
          </p:cNvPr>
          <p:cNvSpPr>
            <a:spLocks noGrp="1"/>
          </p:cNvSpPr>
          <p:nvPr>
            <p:ph type="title"/>
          </p:nvPr>
        </p:nvSpPr>
        <p:spPr>
          <a:xfrm>
            <a:off x="486760" y="1164218"/>
            <a:ext cx="7886700" cy="2852737"/>
          </a:xfrm>
        </p:spPr>
        <p:txBody>
          <a:bodyPr/>
          <a:lstStyle/>
          <a:p>
            <a:r>
              <a:rPr lang="en-US" dirty="0"/>
              <a:t>Questions?</a:t>
            </a:r>
          </a:p>
        </p:txBody>
      </p:sp>
      <p:sp>
        <p:nvSpPr>
          <p:cNvPr id="4" name="Slide Number Placeholder 3">
            <a:extLst>
              <a:ext uri="{FF2B5EF4-FFF2-40B4-BE49-F238E27FC236}">
                <a16:creationId xmlns:a16="http://schemas.microsoft.com/office/drawing/2014/main" id="{948E0621-F2E1-48AC-B23B-E376DFFE95D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7B734B-BE99-4B13-8B3B-73BDADC290B3}" type="slidenum">
              <a:rPr kumimoji="0" lang="en-US" sz="1100" b="1" i="0" u="none" strike="noStrike" kern="1200" cap="none" spc="0" normalizeH="0" baseline="0" noProof="0" smtClean="0">
                <a:ln>
                  <a:noFill/>
                </a:ln>
                <a:solidFill>
                  <a:srgbClr val="414042"/>
                </a:solidFill>
                <a:effectLst/>
                <a:uLnTx/>
                <a:uFillTx/>
                <a:latin typeface="Barlow"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100" b="1" i="0" u="none" strike="noStrike" kern="1200" cap="none" spc="0" normalizeH="0" baseline="0" noProof="0">
              <a:ln>
                <a:noFill/>
              </a:ln>
              <a:solidFill>
                <a:srgbClr val="414042"/>
              </a:solidFill>
              <a:effectLst/>
              <a:uLnTx/>
              <a:uFillTx/>
              <a:latin typeface="Barlow" panose="00000500000000000000" pitchFamily="2" charset="0"/>
              <a:ea typeface="+mn-ea"/>
              <a:cs typeface="+mn-cs"/>
            </a:endParaRPr>
          </a:p>
        </p:txBody>
      </p:sp>
      <p:sp>
        <p:nvSpPr>
          <p:cNvPr id="5" name="object 7">
            <a:extLst>
              <a:ext uri="{FF2B5EF4-FFF2-40B4-BE49-F238E27FC236}">
                <a16:creationId xmlns:a16="http://schemas.microsoft.com/office/drawing/2014/main" id="{F3F0FD85-F01C-45B5-AE2D-DDC7FC859D6B}"/>
              </a:ext>
            </a:extLst>
          </p:cNvPr>
          <p:cNvSpPr txBox="1"/>
          <p:nvPr/>
        </p:nvSpPr>
        <p:spPr>
          <a:xfrm>
            <a:off x="628650" y="3587747"/>
            <a:ext cx="6134735" cy="1896545"/>
          </a:xfrm>
          <a:prstGeom prst="rect">
            <a:avLst/>
          </a:prstGeom>
        </p:spPr>
        <p:txBody>
          <a:bodyPr vert="horz" wrap="square" lIns="0" tIns="102870" rIns="0" bIns="0" rtlCol="0">
            <a:spAutoFit/>
          </a:bodyPr>
          <a:lstStyle/>
          <a:p>
            <a:pPr>
              <a:lnSpc>
                <a:spcPct val="100000"/>
              </a:lnSpc>
              <a:spcBef>
                <a:spcPts val="5"/>
              </a:spcBef>
            </a:pPr>
            <a:endParaRPr sz="2750" dirty="0">
              <a:latin typeface="Barlow"/>
              <a:cs typeface="Barlow"/>
            </a:endParaRPr>
          </a:p>
          <a:p>
            <a:pPr marL="12700">
              <a:lnSpc>
                <a:spcPct val="100000"/>
              </a:lnSpc>
            </a:pPr>
            <a:r>
              <a:rPr sz="1800" spc="-15" dirty="0">
                <a:latin typeface="Barlow"/>
                <a:cs typeface="Barlow"/>
              </a:rPr>
              <a:t>Contact</a:t>
            </a:r>
            <a:r>
              <a:rPr sz="1800" spc="-70" dirty="0">
                <a:latin typeface="Barlow"/>
                <a:cs typeface="Barlow"/>
              </a:rPr>
              <a:t> </a:t>
            </a:r>
            <a:r>
              <a:rPr sz="1800" spc="-10" dirty="0">
                <a:latin typeface="Barlow"/>
                <a:cs typeface="Barlow"/>
              </a:rPr>
              <a:t>Us:</a:t>
            </a:r>
            <a:endParaRPr sz="1800" dirty="0">
              <a:latin typeface="Barlow"/>
              <a:cs typeface="Barlow"/>
            </a:endParaRPr>
          </a:p>
          <a:p>
            <a:pPr marL="12700" marR="3395979">
              <a:lnSpc>
                <a:spcPct val="131100"/>
              </a:lnSpc>
            </a:pPr>
            <a:r>
              <a:rPr sz="1800" dirty="0">
                <a:latin typeface="Barlow"/>
                <a:cs typeface="Barlow"/>
              </a:rPr>
              <a:t>By</a:t>
            </a:r>
            <a:r>
              <a:rPr sz="1800" spc="-50" dirty="0">
                <a:latin typeface="Barlow"/>
                <a:cs typeface="Barlow"/>
              </a:rPr>
              <a:t> </a:t>
            </a:r>
            <a:r>
              <a:rPr sz="1800" dirty="0">
                <a:latin typeface="Barlow"/>
                <a:cs typeface="Barlow"/>
              </a:rPr>
              <a:t>email:</a:t>
            </a:r>
            <a:r>
              <a:rPr sz="1800" spc="-40" dirty="0">
                <a:latin typeface="Barlow"/>
                <a:cs typeface="Barlow"/>
              </a:rPr>
              <a:t> </a:t>
            </a:r>
            <a:r>
              <a:rPr sz="1800" u="sng" dirty="0">
                <a:solidFill>
                  <a:srgbClr val="0000FF"/>
                </a:solidFill>
                <a:uFill>
                  <a:solidFill>
                    <a:srgbClr val="0000FF"/>
                  </a:solidFill>
                </a:uFill>
                <a:latin typeface="Barlow"/>
                <a:cs typeface="Barlow"/>
                <a:hlinkClick r:id="rId2"/>
              </a:rPr>
              <a:t>edcap@cssny.org </a:t>
            </a:r>
            <a:r>
              <a:rPr sz="1800" spc="-345" dirty="0">
                <a:solidFill>
                  <a:srgbClr val="0000FF"/>
                </a:solidFill>
                <a:latin typeface="Barlow"/>
                <a:cs typeface="Barlow"/>
              </a:rPr>
              <a:t> </a:t>
            </a:r>
            <a:r>
              <a:rPr sz="1800" spc="-5" dirty="0">
                <a:latin typeface="Barlow"/>
                <a:cs typeface="Barlow"/>
              </a:rPr>
              <a:t>By</a:t>
            </a:r>
            <a:r>
              <a:rPr sz="1800" spc="-25" dirty="0">
                <a:latin typeface="Barlow"/>
                <a:cs typeface="Barlow"/>
              </a:rPr>
              <a:t> </a:t>
            </a:r>
            <a:r>
              <a:rPr sz="1800" dirty="0">
                <a:latin typeface="Barlow"/>
                <a:cs typeface="Barlow"/>
              </a:rPr>
              <a:t>phone:</a:t>
            </a:r>
            <a:r>
              <a:rPr sz="1800" spc="-30" dirty="0">
                <a:latin typeface="Barlow"/>
                <a:cs typeface="Barlow"/>
              </a:rPr>
              <a:t> </a:t>
            </a:r>
            <a:r>
              <a:rPr sz="1800" dirty="0">
                <a:latin typeface="Barlow"/>
                <a:cs typeface="Barlow"/>
              </a:rPr>
              <a:t>1-888-614-5004</a:t>
            </a:r>
          </a:p>
          <a:p>
            <a:pPr marL="12700">
              <a:lnSpc>
                <a:spcPct val="100000"/>
              </a:lnSpc>
              <a:spcBef>
                <a:spcPts val="665"/>
              </a:spcBef>
            </a:pPr>
            <a:r>
              <a:rPr sz="1800" dirty="0">
                <a:latin typeface="Barlow"/>
                <a:cs typeface="Barlow"/>
              </a:rPr>
              <a:t>Web:</a:t>
            </a:r>
            <a:r>
              <a:rPr sz="1800" spc="-30" dirty="0">
                <a:latin typeface="Barlow"/>
                <a:cs typeface="Barlow"/>
              </a:rPr>
              <a:t> </a:t>
            </a:r>
            <a:r>
              <a:rPr sz="1800" dirty="0">
                <a:latin typeface="Barlow"/>
                <a:cs typeface="Barlow"/>
              </a:rPr>
              <a:t>edcapny.org</a:t>
            </a:r>
          </a:p>
        </p:txBody>
      </p:sp>
    </p:spTree>
    <p:extLst>
      <p:ext uri="{BB962C8B-B14F-4D97-AF65-F5344CB8AC3E}">
        <p14:creationId xmlns:p14="http://schemas.microsoft.com/office/powerpoint/2010/main" val="1220562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25B6C-F078-4E02-AC7C-578A03426193}"/>
              </a:ext>
            </a:extLst>
          </p:cNvPr>
          <p:cNvSpPr>
            <a:spLocks noGrp="1"/>
          </p:cNvSpPr>
          <p:nvPr>
            <p:ph type="title"/>
          </p:nvPr>
        </p:nvSpPr>
        <p:spPr/>
        <p:txBody>
          <a:bodyPr/>
          <a:lstStyle/>
          <a:p>
            <a:pPr marL="12700" marR="5080">
              <a:lnSpc>
                <a:spcPts val="4800"/>
              </a:lnSpc>
              <a:spcBef>
                <a:spcPts val="665"/>
              </a:spcBef>
            </a:pPr>
            <a:r>
              <a:rPr lang="en-US" sz="3600" dirty="0">
                <a:solidFill>
                  <a:srgbClr val="05692F"/>
                </a:solidFill>
                <a:latin typeface="Barlow ExtraBold"/>
              </a:rPr>
              <a:t>Additional Information</a:t>
            </a:r>
            <a:r>
              <a:rPr lang="en-US" dirty="0">
                <a:latin typeface="Barlow ExtraBold"/>
              </a:rPr>
              <a:t>  </a:t>
            </a:r>
            <a:endParaRPr lang="en-US" sz="3600" dirty="0">
              <a:solidFill>
                <a:srgbClr val="05692F"/>
              </a:solidFill>
              <a:latin typeface="Barlow ExtraBold" panose="00000900000000000000" pitchFamily="2" charset="0"/>
            </a:endParaRPr>
          </a:p>
        </p:txBody>
      </p:sp>
      <p:sp>
        <p:nvSpPr>
          <p:cNvPr id="4" name="Slide Number Placeholder 3">
            <a:extLst>
              <a:ext uri="{FF2B5EF4-FFF2-40B4-BE49-F238E27FC236}">
                <a16:creationId xmlns:a16="http://schemas.microsoft.com/office/drawing/2014/main" id="{948E0621-F2E1-48AC-B23B-E376DFFE95D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7B734B-BE99-4B13-8B3B-73BDADC290B3}" type="slidenum">
              <a:rPr kumimoji="0" lang="en-US" sz="1100" b="1" i="0" u="none" strike="noStrike" kern="1200" cap="none" spc="0" normalizeH="0" baseline="0" noProof="0" smtClean="0">
                <a:ln>
                  <a:noFill/>
                </a:ln>
                <a:solidFill>
                  <a:srgbClr val="414042"/>
                </a:solidFill>
                <a:effectLst/>
                <a:uLnTx/>
                <a:uFillTx/>
                <a:latin typeface="Barlow"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100" b="1" i="0" u="none" strike="noStrike" kern="1200" cap="none" spc="0" normalizeH="0" baseline="0" noProof="0">
              <a:ln>
                <a:noFill/>
              </a:ln>
              <a:solidFill>
                <a:srgbClr val="414042"/>
              </a:solidFill>
              <a:effectLst/>
              <a:uLnTx/>
              <a:uFillTx/>
              <a:latin typeface="Barlow" panose="00000500000000000000" pitchFamily="2" charset="0"/>
              <a:ea typeface="+mn-ea"/>
              <a:cs typeface="+mn-cs"/>
            </a:endParaRPr>
          </a:p>
        </p:txBody>
      </p:sp>
    </p:spTree>
    <p:extLst>
      <p:ext uri="{BB962C8B-B14F-4D97-AF65-F5344CB8AC3E}">
        <p14:creationId xmlns:p14="http://schemas.microsoft.com/office/powerpoint/2010/main" val="39141144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84E61-33A1-41F4-A59F-3CA04BB85581}"/>
              </a:ext>
            </a:extLst>
          </p:cNvPr>
          <p:cNvSpPr>
            <a:spLocks noGrp="1"/>
          </p:cNvSpPr>
          <p:nvPr>
            <p:ph type="title"/>
          </p:nvPr>
        </p:nvSpPr>
        <p:spPr/>
        <p:txBody>
          <a:bodyPr/>
          <a:lstStyle/>
          <a:p>
            <a:pPr marL="457200" indent="-457200">
              <a:buFont typeface="Calibri" panose="020F0502020204030204" pitchFamily="34" charset="0"/>
              <a:buChar char="❶"/>
            </a:pPr>
            <a:r>
              <a:rPr lang="en-US" b="0">
                <a:latin typeface="Barlow"/>
              </a:rPr>
              <a:t>Not Having a Strategy To Tackle Your Debt</a:t>
            </a:r>
          </a:p>
        </p:txBody>
      </p:sp>
      <p:sp>
        <p:nvSpPr>
          <p:cNvPr id="6" name="object 3">
            <a:extLst>
              <a:ext uri="{FF2B5EF4-FFF2-40B4-BE49-F238E27FC236}">
                <a16:creationId xmlns:a16="http://schemas.microsoft.com/office/drawing/2014/main" id="{8149A9B8-1A3C-4D8B-91FA-9FA1EC0722BD}"/>
              </a:ext>
            </a:extLst>
          </p:cNvPr>
          <p:cNvSpPr txBox="1">
            <a:spLocks noGrp="1"/>
          </p:cNvSpPr>
          <p:nvPr>
            <p:ph idx="1"/>
          </p:nvPr>
        </p:nvSpPr>
        <p:spPr>
          <a:xfrm>
            <a:off x="533400" y="1732384"/>
            <a:ext cx="8077200" cy="2115964"/>
          </a:xfrm>
          <a:prstGeom prst="rect">
            <a:avLst/>
          </a:prstGeom>
        </p:spPr>
        <p:txBody>
          <a:bodyPr vert="horz" wrap="square" lIns="0" tIns="12700" rIns="0" bIns="0" rtlCol="0">
            <a:spAutoFit/>
          </a:bodyPr>
          <a:lstStyle/>
          <a:p>
            <a:pPr marL="186055" marR="5080" indent="-173990">
              <a:lnSpc>
                <a:spcPct val="100000"/>
              </a:lnSpc>
              <a:spcBef>
                <a:spcPts val="100"/>
              </a:spcBef>
              <a:buFont typeface="Arial"/>
              <a:buChar char="•"/>
              <a:tabLst>
                <a:tab pos="186690" algn="l"/>
              </a:tabLst>
            </a:pPr>
            <a:r>
              <a:rPr sz="2000">
                <a:latin typeface="Barlow"/>
                <a:cs typeface="Barlow"/>
              </a:rPr>
              <a:t>Without</a:t>
            </a:r>
            <a:r>
              <a:rPr sz="2000" spc="15">
                <a:latin typeface="Barlow"/>
                <a:cs typeface="Barlow"/>
              </a:rPr>
              <a:t> </a:t>
            </a:r>
            <a:r>
              <a:rPr sz="2000">
                <a:latin typeface="Barlow"/>
                <a:cs typeface="Barlow"/>
              </a:rPr>
              <a:t>a</a:t>
            </a:r>
            <a:r>
              <a:rPr sz="2000" spc="5">
                <a:latin typeface="Barlow"/>
                <a:cs typeface="Barlow"/>
              </a:rPr>
              <a:t> </a:t>
            </a:r>
            <a:r>
              <a:rPr sz="2000" spc="-5">
                <a:latin typeface="Barlow"/>
                <a:cs typeface="Barlow"/>
              </a:rPr>
              <a:t>strategy</a:t>
            </a:r>
            <a:r>
              <a:rPr sz="2000">
                <a:latin typeface="Barlow"/>
                <a:cs typeface="Barlow"/>
              </a:rPr>
              <a:t> </a:t>
            </a:r>
            <a:r>
              <a:rPr lang="en-US" spc="-5">
                <a:latin typeface="Barlow"/>
                <a:cs typeface="Barlow"/>
              </a:rPr>
              <a:t>clients</a:t>
            </a:r>
            <a:r>
              <a:rPr sz="2000">
                <a:latin typeface="Barlow"/>
                <a:cs typeface="Barlow"/>
              </a:rPr>
              <a:t> </a:t>
            </a:r>
            <a:r>
              <a:rPr sz="2000" spc="-5">
                <a:latin typeface="Barlow"/>
                <a:cs typeface="Barlow"/>
              </a:rPr>
              <a:t>may</a:t>
            </a:r>
            <a:r>
              <a:rPr sz="2000">
                <a:latin typeface="Barlow"/>
                <a:cs typeface="Barlow"/>
              </a:rPr>
              <a:t> </a:t>
            </a:r>
            <a:r>
              <a:rPr sz="2000" spc="-5">
                <a:latin typeface="Barlow"/>
                <a:cs typeface="Barlow"/>
              </a:rPr>
              <a:t>not</a:t>
            </a:r>
            <a:r>
              <a:rPr sz="2000" spc="15">
                <a:latin typeface="Barlow"/>
                <a:cs typeface="Barlow"/>
              </a:rPr>
              <a:t> </a:t>
            </a:r>
            <a:r>
              <a:rPr sz="2000" spc="5">
                <a:latin typeface="Barlow"/>
                <a:cs typeface="Barlow"/>
              </a:rPr>
              <a:t>be</a:t>
            </a:r>
            <a:r>
              <a:rPr sz="2000" spc="10">
                <a:latin typeface="Barlow"/>
                <a:cs typeface="Barlow"/>
              </a:rPr>
              <a:t> </a:t>
            </a:r>
            <a:r>
              <a:rPr sz="2000">
                <a:latin typeface="Barlow"/>
                <a:cs typeface="Barlow"/>
              </a:rPr>
              <a:t>taking</a:t>
            </a:r>
            <a:r>
              <a:rPr sz="2000" spc="15">
                <a:latin typeface="Barlow"/>
                <a:cs typeface="Barlow"/>
              </a:rPr>
              <a:t> </a:t>
            </a:r>
            <a:r>
              <a:rPr sz="2000" spc="-5">
                <a:latin typeface="Barlow"/>
                <a:cs typeface="Barlow"/>
              </a:rPr>
              <a:t>advantage</a:t>
            </a:r>
            <a:r>
              <a:rPr sz="2000" spc="30">
                <a:latin typeface="Barlow"/>
                <a:cs typeface="Barlow"/>
              </a:rPr>
              <a:t> </a:t>
            </a:r>
            <a:r>
              <a:rPr sz="2000" spc="-5">
                <a:latin typeface="Barlow"/>
                <a:cs typeface="Barlow"/>
              </a:rPr>
              <a:t>of</a:t>
            </a:r>
            <a:r>
              <a:rPr sz="2000" spc="15">
                <a:latin typeface="Barlow"/>
                <a:cs typeface="Barlow"/>
              </a:rPr>
              <a:t> </a:t>
            </a:r>
            <a:r>
              <a:rPr sz="2000" spc="-10">
                <a:latin typeface="Barlow"/>
                <a:cs typeface="Barlow"/>
              </a:rPr>
              <a:t>all</a:t>
            </a:r>
            <a:r>
              <a:rPr sz="2000" spc="20">
                <a:latin typeface="Barlow"/>
                <a:cs typeface="Barlow"/>
              </a:rPr>
              <a:t> </a:t>
            </a:r>
            <a:r>
              <a:rPr sz="2000" spc="-5">
                <a:latin typeface="Barlow"/>
                <a:cs typeface="Barlow"/>
              </a:rPr>
              <a:t>the </a:t>
            </a:r>
            <a:r>
              <a:rPr sz="2000" spc="-405">
                <a:latin typeface="Barlow"/>
                <a:cs typeface="Barlow"/>
              </a:rPr>
              <a:t> </a:t>
            </a:r>
            <a:r>
              <a:rPr sz="2000">
                <a:latin typeface="Barlow"/>
                <a:cs typeface="Barlow"/>
              </a:rPr>
              <a:t>options</a:t>
            </a:r>
            <a:r>
              <a:rPr sz="2000" spc="20">
                <a:latin typeface="Barlow"/>
                <a:cs typeface="Barlow"/>
              </a:rPr>
              <a:t> </a:t>
            </a:r>
            <a:r>
              <a:rPr sz="2000" spc="-5">
                <a:latin typeface="Barlow"/>
                <a:cs typeface="Barlow"/>
              </a:rPr>
              <a:t>available</a:t>
            </a:r>
            <a:r>
              <a:rPr sz="2000" spc="55">
                <a:latin typeface="Barlow"/>
                <a:cs typeface="Barlow"/>
              </a:rPr>
              <a:t> </a:t>
            </a:r>
            <a:r>
              <a:rPr sz="2000" spc="-5">
                <a:latin typeface="Barlow"/>
                <a:cs typeface="Barlow"/>
              </a:rPr>
              <a:t>to</a:t>
            </a:r>
            <a:r>
              <a:rPr sz="2000">
                <a:latin typeface="Barlow"/>
                <a:cs typeface="Barlow"/>
              </a:rPr>
              <a:t> </a:t>
            </a:r>
            <a:r>
              <a:rPr lang="en-US" spc="-5">
                <a:latin typeface="Barlow"/>
                <a:cs typeface="Barlow"/>
              </a:rPr>
              <a:t>them </a:t>
            </a:r>
            <a:r>
              <a:rPr sz="2000" spc="-5">
                <a:latin typeface="Barlow"/>
                <a:cs typeface="Barlow"/>
              </a:rPr>
              <a:t>and</a:t>
            </a:r>
            <a:r>
              <a:rPr sz="2000" spc="15">
                <a:latin typeface="Barlow"/>
                <a:cs typeface="Barlow"/>
              </a:rPr>
              <a:t> </a:t>
            </a:r>
            <a:r>
              <a:rPr sz="2000">
                <a:latin typeface="Barlow"/>
                <a:cs typeface="Barlow"/>
              </a:rPr>
              <a:t>either</a:t>
            </a:r>
            <a:r>
              <a:rPr sz="2000" spc="30">
                <a:latin typeface="Barlow"/>
                <a:cs typeface="Barlow"/>
              </a:rPr>
              <a:t> </a:t>
            </a:r>
            <a:r>
              <a:rPr sz="2000">
                <a:latin typeface="Barlow"/>
                <a:cs typeface="Barlow"/>
              </a:rPr>
              <a:t>pay a</a:t>
            </a:r>
            <a:r>
              <a:rPr sz="2000" spc="5">
                <a:latin typeface="Barlow"/>
                <a:cs typeface="Barlow"/>
              </a:rPr>
              <a:t> </a:t>
            </a:r>
            <a:r>
              <a:rPr sz="2000" spc="-10">
                <a:latin typeface="Barlow"/>
                <a:cs typeface="Barlow"/>
              </a:rPr>
              <a:t>lot</a:t>
            </a:r>
            <a:r>
              <a:rPr sz="2000" spc="15">
                <a:latin typeface="Barlow"/>
                <a:cs typeface="Barlow"/>
              </a:rPr>
              <a:t> </a:t>
            </a:r>
            <a:r>
              <a:rPr sz="2000" spc="-5">
                <a:latin typeface="Barlow"/>
                <a:cs typeface="Barlow"/>
              </a:rPr>
              <a:t>more</a:t>
            </a:r>
            <a:r>
              <a:rPr sz="2000" spc="20">
                <a:latin typeface="Barlow"/>
                <a:cs typeface="Barlow"/>
              </a:rPr>
              <a:t> </a:t>
            </a:r>
            <a:r>
              <a:rPr sz="2000" spc="10">
                <a:latin typeface="Barlow"/>
                <a:cs typeface="Barlow"/>
              </a:rPr>
              <a:t>and/or</a:t>
            </a:r>
            <a:r>
              <a:rPr sz="2000" spc="15">
                <a:latin typeface="Barlow"/>
                <a:cs typeface="Barlow"/>
              </a:rPr>
              <a:t> </a:t>
            </a:r>
            <a:r>
              <a:rPr sz="2000">
                <a:latin typeface="Barlow"/>
                <a:cs typeface="Barlow"/>
              </a:rPr>
              <a:t>live </a:t>
            </a:r>
            <a:r>
              <a:rPr sz="2000" spc="5">
                <a:latin typeface="Barlow"/>
                <a:cs typeface="Barlow"/>
              </a:rPr>
              <a:t> </a:t>
            </a:r>
            <a:r>
              <a:rPr sz="2000">
                <a:latin typeface="Barlow"/>
                <a:cs typeface="Barlow"/>
              </a:rPr>
              <a:t>with </a:t>
            </a:r>
            <a:r>
              <a:rPr sz="2000" spc="-5">
                <a:latin typeface="Barlow"/>
                <a:cs typeface="Barlow"/>
              </a:rPr>
              <a:t>the</a:t>
            </a:r>
            <a:r>
              <a:rPr sz="2000" spc="5">
                <a:latin typeface="Barlow"/>
                <a:cs typeface="Barlow"/>
              </a:rPr>
              <a:t> </a:t>
            </a:r>
            <a:r>
              <a:rPr sz="2000">
                <a:latin typeface="Barlow"/>
                <a:cs typeface="Barlow"/>
              </a:rPr>
              <a:t>debt </a:t>
            </a:r>
            <a:r>
              <a:rPr sz="2000" spc="-5">
                <a:latin typeface="Barlow"/>
                <a:cs typeface="Barlow"/>
              </a:rPr>
              <a:t>for</a:t>
            </a:r>
            <a:r>
              <a:rPr sz="2000" spc="25">
                <a:latin typeface="Barlow"/>
                <a:cs typeface="Barlow"/>
              </a:rPr>
              <a:t> </a:t>
            </a:r>
            <a:r>
              <a:rPr sz="2000" spc="-5">
                <a:latin typeface="Barlow"/>
                <a:cs typeface="Barlow"/>
              </a:rPr>
              <a:t>years</a:t>
            </a:r>
            <a:r>
              <a:rPr sz="2000" spc="10">
                <a:latin typeface="Barlow"/>
                <a:cs typeface="Barlow"/>
              </a:rPr>
              <a:t> </a:t>
            </a:r>
            <a:r>
              <a:rPr sz="2000" spc="-5">
                <a:latin typeface="Barlow"/>
                <a:cs typeface="Barlow"/>
              </a:rPr>
              <a:t>longer</a:t>
            </a:r>
            <a:r>
              <a:rPr sz="2000" spc="25">
                <a:latin typeface="Barlow"/>
                <a:cs typeface="Barlow"/>
              </a:rPr>
              <a:t> </a:t>
            </a:r>
            <a:r>
              <a:rPr sz="2000" spc="-5">
                <a:latin typeface="Barlow"/>
                <a:cs typeface="Barlow"/>
              </a:rPr>
              <a:t>than</a:t>
            </a:r>
            <a:r>
              <a:rPr sz="2000" spc="15">
                <a:latin typeface="Barlow"/>
                <a:cs typeface="Barlow"/>
              </a:rPr>
              <a:t> </a:t>
            </a:r>
            <a:r>
              <a:rPr sz="2000" spc="5">
                <a:latin typeface="Barlow"/>
                <a:cs typeface="Barlow"/>
              </a:rPr>
              <a:t>is </a:t>
            </a:r>
            <a:r>
              <a:rPr sz="2000" spc="-5">
                <a:latin typeface="Barlow"/>
                <a:cs typeface="Barlow"/>
              </a:rPr>
              <a:t>necessary!</a:t>
            </a:r>
            <a:endParaRPr sz="2000">
              <a:latin typeface="Barlow"/>
              <a:cs typeface="Barlow"/>
            </a:endParaRPr>
          </a:p>
          <a:p>
            <a:pPr>
              <a:lnSpc>
                <a:spcPct val="100000"/>
              </a:lnSpc>
              <a:spcBef>
                <a:spcPts val="15"/>
              </a:spcBef>
              <a:buFont typeface="Arial"/>
              <a:buChar char="•"/>
            </a:pPr>
            <a:endParaRPr sz="2000">
              <a:latin typeface="Barlow"/>
              <a:cs typeface="Barlow"/>
            </a:endParaRPr>
          </a:p>
          <a:p>
            <a:pPr marL="186055" marR="440690" indent="-173990">
              <a:lnSpc>
                <a:spcPct val="100000"/>
              </a:lnSpc>
              <a:buFont typeface="Arial"/>
              <a:buChar char="•"/>
              <a:tabLst>
                <a:tab pos="186690" algn="l"/>
              </a:tabLst>
            </a:pPr>
            <a:r>
              <a:rPr sz="2000" spc="-5">
                <a:latin typeface="Barlow"/>
                <a:cs typeface="Barlow"/>
              </a:rPr>
              <a:t>EDCAP</a:t>
            </a:r>
            <a:r>
              <a:rPr sz="2000" spc="15">
                <a:latin typeface="Barlow"/>
                <a:cs typeface="Barlow"/>
              </a:rPr>
              <a:t> </a:t>
            </a:r>
            <a:r>
              <a:rPr sz="2000" spc="-5">
                <a:latin typeface="Barlow"/>
                <a:cs typeface="Barlow"/>
              </a:rPr>
              <a:t>works</a:t>
            </a:r>
            <a:r>
              <a:rPr sz="2000">
                <a:latin typeface="Barlow"/>
                <a:cs typeface="Barlow"/>
              </a:rPr>
              <a:t> with</a:t>
            </a:r>
            <a:r>
              <a:rPr sz="2000" spc="10">
                <a:latin typeface="Barlow"/>
                <a:cs typeface="Barlow"/>
              </a:rPr>
              <a:t> </a:t>
            </a:r>
            <a:r>
              <a:rPr sz="2000" spc="-5">
                <a:latin typeface="Barlow"/>
                <a:cs typeface="Barlow"/>
              </a:rPr>
              <a:t>clients</a:t>
            </a:r>
            <a:r>
              <a:rPr sz="2000" spc="25">
                <a:latin typeface="Barlow"/>
                <a:cs typeface="Barlow"/>
              </a:rPr>
              <a:t> </a:t>
            </a:r>
            <a:r>
              <a:rPr sz="2000" spc="-5">
                <a:latin typeface="Barlow"/>
                <a:cs typeface="Barlow"/>
              </a:rPr>
              <a:t>to</a:t>
            </a:r>
            <a:r>
              <a:rPr sz="2000" spc="10">
                <a:latin typeface="Barlow"/>
                <a:cs typeface="Barlow"/>
              </a:rPr>
              <a:t> </a:t>
            </a:r>
            <a:r>
              <a:rPr sz="2000" spc="-5">
                <a:latin typeface="Barlow"/>
                <a:cs typeface="Barlow"/>
              </a:rPr>
              <a:t>develop</a:t>
            </a:r>
            <a:r>
              <a:rPr sz="2000" spc="40">
                <a:latin typeface="Barlow"/>
                <a:cs typeface="Barlow"/>
              </a:rPr>
              <a:t> </a:t>
            </a:r>
            <a:r>
              <a:rPr sz="2000" spc="-5">
                <a:latin typeface="Barlow"/>
                <a:cs typeface="Barlow"/>
              </a:rPr>
              <a:t>short</a:t>
            </a:r>
            <a:r>
              <a:rPr sz="2000" spc="30">
                <a:latin typeface="Barlow"/>
                <a:cs typeface="Barlow"/>
              </a:rPr>
              <a:t> </a:t>
            </a:r>
            <a:r>
              <a:rPr sz="2000" spc="-5">
                <a:latin typeface="Barlow"/>
                <a:cs typeface="Barlow"/>
              </a:rPr>
              <a:t>and</a:t>
            </a:r>
            <a:r>
              <a:rPr sz="2000" spc="20">
                <a:latin typeface="Barlow"/>
                <a:cs typeface="Barlow"/>
              </a:rPr>
              <a:t> </a:t>
            </a:r>
            <a:r>
              <a:rPr sz="2000" spc="-5">
                <a:latin typeface="Barlow"/>
                <a:cs typeface="Barlow"/>
              </a:rPr>
              <a:t>long-term </a:t>
            </a:r>
            <a:r>
              <a:rPr sz="2000" spc="-405">
                <a:latin typeface="Barlow"/>
                <a:cs typeface="Barlow"/>
              </a:rPr>
              <a:t> </a:t>
            </a:r>
            <a:r>
              <a:rPr sz="2000" spc="-5">
                <a:latin typeface="Barlow"/>
                <a:cs typeface="Barlow"/>
              </a:rPr>
              <a:t>strategies</a:t>
            </a:r>
            <a:r>
              <a:rPr sz="2000" spc="10">
                <a:latin typeface="Barlow"/>
                <a:cs typeface="Barlow"/>
              </a:rPr>
              <a:t> </a:t>
            </a:r>
            <a:r>
              <a:rPr sz="2000">
                <a:latin typeface="Barlow"/>
                <a:cs typeface="Barlow"/>
              </a:rPr>
              <a:t>tailored</a:t>
            </a:r>
            <a:r>
              <a:rPr sz="2000" spc="25">
                <a:latin typeface="Barlow"/>
                <a:cs typeface="Barlow"/>
              </a:rPr>
              <a:t> </a:t>
            </a:r>
            <a:r>
              <a:rPr sz="2000" spc="-5">
                <a:latin typeface="Barlow"/>
                <a:cs typeface="Barlow"/>
              </a:rPr>
              <a:t>to</a:t>
            </a:r>
            <a:r>
              <a:rPr sz="2000" spc="5">
                <a:latin typeface="Barlow"/>
                <a:cs typeface="Barlow"/>
              </a:rPr>
              <a:t> </a:t>
            </a:r>
            <a:r>
              <a:rPr sz="2000">
                <a:latin typeface="Barlow"/>
                <a:cs typeface="Barlow"/>
              </a:rPr>
              <a:t>their</a:t>
            </a:r>
            <a:r>
              <a:rPr sz="2000" spc="15">
                <a:latin typeface="Barlow"/>
                <a:cs typeface="Barlow"/>
              </a:rPr>
              <a:t> </a:t>
            </a:r>
            <a:r>
              <a:rPr sz="2000" spc="-5">
                <a:latin typeface="Barlow"/>
                <a:cs typeface="Barlow"/>
              </a:rPr>
              <a:t>circumstances.</a:t>
            </a:r>
            <a:endParaRPr sz="2000">
              <a:latin typeface="Barlow"/>
              <a:cs typeface="Barlow"/>
            </a:endParaRPr>
          </a:p>
        </p:txBody>
      </p:sp>
      <p:sp>
        <p:nvSpPr>
          <p:cNvPr id="3" name="Slide Number Placeholder 2">
            <a:extLst>
              <a:ext uri="{FF2B5EF4-FFF2-40B4-BE49-F238E27FC236}">
                <a16:creationId xmlns:a16="http://schemas.microsoft.com/office/drawing/2014/main" id="{E7621279-CCA4-42F1-A04F-3C0E02BCECE9}"/>
              </a:ext>
            </a:extLst>
          </p:cNvPr>
          <p:cNvSpPr>
            <a:spLocks noGrp="1"/>
          </p:cNvSpPr>
          <p:nvPr>
            <p:ph type="sldNum" sz="quarter" idx="12"/>
          </p:nvPr>
        </p:nvSpPr>
        <p:spPr/>
        <p:txBody>
          <a:bodyPr/>
          <a:lstStyle/>
          <a:p>
            <a:pPr>
              <a:defRPr/>
            </a:pPr>
            <a:fld id="{E97B734B-BE99-4B13-8B3B-73BDADC290B3}" type="slidenum">
              <a:rPr lang="en-US" smtClean="0"/>
              <a:pPr>
                <a:defRPr/>
              </a:pPr>
              <a:t>42</a:t>
            </a:fld>
            <a:endParaRPr lang="en-US"/>
          </a:p>
        </p:txBody>
      </p:sp>
    </p:spTree>
    <p:extLst>
      <p:ext uri="{BB962C8B-B14F-4D97-AF65-F5344CB8AC3E}">
        <p14:creationId xmlns:p14="http://schemas.microsoft.com/office/powerpoint/2010/main" val="29110141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84E61-33A1-41F4-A59F-3CA04BB85581}"/>
              </a:ext>
            </a:extLst>
          </p:cNvPr>
          <p:cNvSpPr>
            <a:spLocks noGrp="1"/>
          </p:cNvSpPr>
          <p:nvPr>
            <p:ph type="title"/>
          </p:nvPr>
        </p:nvSpPr>
        <p:spPr/>
        <p:txBody>
          <a:bodyPr/>
          <a:lstStyle/>
          <a:p>
            <a:pPr marL="457200" indent="-457200">
              <a:buFont typeface="Calibri" panose="020F0502020204030204" pitchFamily="34" charset="0"/>
              <a:buChar char="❶"/>
            </a:pPr>
            <a:r>
              <a:rPr lang="en-US" b="0">
                <a:latin typeface="Barlow"/>
              </a:rPr>
              <a:t>Not Having a Strategy, (Cont’d)</a:t>
            </a:r>
          </a:p>
        </p:txBody>
      </p:sp>
      <p:sp>
        <p:nvSpPr>
          <p:cNvPr id="7" name="object 3">
            <a:extLst>
              <a:ext uri="{FF2B5EF4-FFF2-40B4-BE49-F238E27FC236}">
                <a16:creationId xmlns:a16="http://schemas.microsoft.com/office/drawing/2014/main" id="{CAEF7CD8-2263-4241-BAC8-53B45F90E3D6}"/>
              </a:ext>
            </a:extLst>
          </p:cNvPr>
          <p:cNvSpPr txBox="1">
            <a:spLocks noGrp="1"/>
          </p:cNvSpPr>
          <p:nvPr>
            <p:ph idx="1"/>
          </p:nvPr>
        </p:nvSpPr>
        <p:spPr>
          <a:xfrm>
            <a:off x="533400" y="1745664"/>
            <a:ext cx="8077200" cy="807913"/>
          </a:xfrm>
          <a:prstGeom prst="rect">
            <a:avLst/>
          </a:prstGeom>
        </p:spPr>
        <p:txBody>
          <a:bodyPr vert="horz" wrap="square" lIns="0" tIns="12700" rIns="0" bIns="0" rtlCol="0">
            <a:spAutoFit/>
          </a:bodyPr>
          <a:lstStyle/>
          <a:p>
            <a:pPr marL="186055" indent="-173990">
              <a:lnSpc>
                <a:spcPct val="100000"/>
              </a:lnSpc>
              <a:spcBef>
                <a:spcPts val="100"/>
              </a:spcBef>
              <a:buFont typeface="Arial"/>
              <a:buChar char="•"/>
              <a:tabLst>
                <a:tab pos="186690" algn="l"/>
              </a:tabLst>
            </a:pPr>
            <a:r>
              <a:rPr sz="2000" spc="-5">
                <a:latin typeface="Barlow"/>
                <a:cs typeface="Barlow"/>
              </a:rPr>
              <a:t>Determine</a:t>
            </a:r>
            <a:r>
              <a:rPr sz="2000" spc="15">
                <a:latin typeface="Barlow"/>
                <a:cs typeface="Barlow"/>
              </a:rPr>
              <a:t> </a:t>
            </a:r>
            <a:r>
              <a:rPr sz="2000">
                <a:latin typeface="Barlow"/>
                <a:cs typeface="Barlow"/>
              </a:rPr>
              <a:t>income</a:t>
            </a:r>
            <a:r>
              <a:rPr sz="2000" spc="20">
                <a:latin typeface="Barlow"/>
                <a:cs typeface="Barlow"/>
              </a:rPr>
              <a:t> </a:t>
            </a:r>
            <a:r>
              <a:rPr sz="2000" spc="-5">
                <a:latin typeface="Barlow"/>
                <a:cs typeface="Barlow"/>
              </a:rPr>
              <a:t>and</a:t>
            </a:r>
            <a:r>
              <a:rPr sz="2000" spc="25">
                <a:latin typeface="Barlow"/>
                <a:cs typeface="Barlow"/>
              </a:rPr>
              <a:t> </a:t>
            </a:r>
            <a:r>
              <a:rPr sz="2000" spc="-5">
                <a:latin typeface="Barlow"/>
                <a:cs typeface="Barlow"/>
              </a:rPr>
              <a:t>expenses</a:t>
            </a:r>
            <a:r>
              <a:rPr sz="2000" spc="45">
                <a:latin typeface="Barlow"/>
                <a:cs typeface="Barlow"/>
              </a:rPr>
              <a:t> </a:t>
            </a:r>
            <a:r>
              <a:rPr sz="2000" spc="-5">
                <a:latin typeface="Barlow"/>
                <a:cs typeface="Barlow"/>
              </a:rPr>
              <a:t>and</a:t>
            </a:r>
            <a:r>
              <a:rPr sz="2000" spc="30">
                <a:latin typeface="Barlow"/>
                <a:cs typeface="Barlow"/>
              </a:rPr>
              <a:t> </a:t>
            </a:r>
            <a:r>
              <a:rPr sz="2000" spc="-5">
                <a:latin typeface="Barlow"/>
                <a:cs typeface="Barlow"/>
              </a:rPr>
              <a:t>payment</a:t>
            </a:r>
            <a:r>
              <a:rPr sz="2000" spc="15">
                <a:latin typeface="Barlow"/>
                <a:cs typeface="Barlow"/>
              </a:rPr>
              <a:t> </a:t>
            </a:r>
            <a:r>
              <a:rPr sz="2000" spc="5">
                <a:latin typeface="Barlow"/>
                <a:cs typeface="Barlow"/>
              </a:rPr>
              <a:t>priorities.</a:t>
            </a:r>
            <a:endParaRPr sz="2000">
              <a:latin typeface="Barlow"/>
              <a:cs typeface="Barlow"/>
            </a:endParaRPr>
          </a:p>
          <a:p>
            <a:pPr marL="186055" indent="-173990">
              <a:lnSpc>
                <a:spcPct val="100000"/>
              </a:lnSpc>
              <a:buFont typeface="Arial"/>
              <a:buChar char="•"/>
              <a:tabLst>
                <a:tab pos="186690" algn="l"/>
              </a:tabLst>
            </a:pPr>
            <a:r>
              <a:rPr sz="2000" spc="-5">
                <a:latin typeface="Barlow"/>
                <a:cs typeface="Barlow"/>
              </a:rPr>
              <a:t>Most</a:t>
            </a:r>
            <a:r>
              <a:rPr sz="2000" spc="10">
                <a:latin typeface="Barlow"/>
                <a:cs typeface="Barlow"/>
              </a:rPr>
              <a:t> </a:t>
            </a:r>
            <a:r>
              <a:rPr sz="2000" spc="-5">
                <a:latin typeface="Barlow"/>
                <a:cs typeface="Barlow"/>
              </a:rPr>
              <a:t>people</a:t>
            </a:r>
            <a:r>
              <a:rPr sz="2000" spc="25">
                <a:latin typeface="Barlow"/>
                <a:cs typeface="Barlow"/>
              </a:rPr>
              <a:t> </a:t>
            </a:r>
            <a:r>
              <a:rPr sz="2000" spc="-5">
                <a:latin typeface="Barlow"/>
                <a:cs typeface="Barlow"/>
              </a:rPr>
              <a:t>choose</a:t>
            </a:r>
            <a:r>
              <a:rPr sz="2000" spc="35">
                <a:latin typeface="Barlow"/>
                <a:cs typeface="Barlow"/>
              </a:rPr>
              <a:t> </a:t>
            </a:r>
            <a:r>
              <a:rPr sz="2000" spc="-5">
                <a:latin typeface="Barlow"/>
                <a:cs typeface="Barlow"/>
              </a:rPr>
              <a:t>one</a:t>
            </a:r>
            <a:r>
              <a:rPr sz="2000" spc="25">
                <a:latin typeface="Barlow"/>
                <a:cs typeface="Barlow"/>
              </a:rPr>
              <a:t> </a:t>
            </a:r>
            <a:r>
              <a:rPr sz="2000" spc="-5">
                <a:latin typeface="Barlow"/>
                <a:cs typeface="Barlow"/>
              </a:rPr>
              <a:t>of</a:t>
            </a:r>
            <a:r>
              <a:rPr sz="2000">
                <a:latin typeface="Barlow"/>
                <a:cs typeface="Barlow"/>
              </a:rPr>
              <a:t> </a:t>
            </a:r>
            <a:r>
              <a:rPr sz="2000" spc="-5">
                <a:latin typeface="Barlow"/>
                <a:cs typeface="Barlow"/>
              </a:rPr>
              <a:t>two</a:t>
            </a:r>
            <a:r>
              <a:rPr sz="2000">
                <a:latin typeface="Barlow"/>
                <a:cs typeface="Barlow"/>
              </a:rPr>
              <a:t> </a:t>
            </a:r>
            <a:r>
              <a:rPr sz="2000" spc="-5">
                <a:latin typeface="Barlow"/>
                <a:cs typeface="Barlow"/>
              </a:rPr>
              <a:t>paths:</a:t>
            </a:r>
            <a:endParaRPr sz="2000">
              <a:latin typeface="Barlow"/>
              <a:cs typeface="Barlow"/>
            </a:endParaRPr>
          </a:p>
        </p:txBody>
      </p:sp>
      <p:pic>
        <p:nvPicPr>
          <p:cNvPr id="8" name="object 4">
            <a:extLst>
              <a:ext uri="{FF2B5EF4-FFF2-40B4-BE49-F238E27FC236}">
                <a16:creationId xmlns:a16="http://schemas.microsoft.com/office/drawing/2014/main" id="{FA98E031-7CE7-46E9-BCD5-336605C4A8DC}"/>
              </a:ext>
            </a:extLst>
          </p:cNvPr>
          <p:cNvPicPr/>
          <p:nvPr/>
        </p:nvPicPr>
        <p:blipFill>
          <a:blip r:embed="rId2" cstate="print"/>
          <a:stretch>
            <a:fillRect/>
          </a:stretch>
        </p:blipFill>
        <p:spPr>
          <a:xfrm>
            <a:off x="533400" y="2702867"/>
            <a:ext cx="6292676" cy="2124830"/>
          </a:xfrm>
          <a:prstGeom prst="rect">
            <a:avLst/>
          </a:prstGeom>
        </p:spPr>
      </p:pic>
      <p:sp>
        <p:nvSpPr>
          <p:cNvPr id="5" name="Rectangle: Rounded Corners 4">
            <a:extLst>
              <a:ext uri="{FF2B5EF4-FFF2-40B4-BE49-F238E27FC236}">
                <a16:creationId xmlns:a16="http://schemas.microsoft.com/office/drawing/2014/main" id="{1214277F-EC1F-4A6B-B7D2-B69939AEA13E}"/>
              </a:ext>
            </a:extLst>
          </p:cNvPr>
          <p:cNvSpPr/>
          <p:nvPr/>
        </p:nvSpPr>
        <p:spPr>
          <a:xfrm>
            <a:off x="608045" y="4976987"/>
            <a:ext cx="2733870" cy="905069"/>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Barlow" panose="00000500000000000000" pitchFamily="2" charset="0"/>
              </a:rPr>
              <a:t>Are they eligible for loan forgiveness?</a:t>
            </a:r>
          </a:p>
        </p:txBody>
      </p:sp>
      <p:sp>
        <p:nvSpPr>
          <p:cNvPr id="9" name="Rectangle: Rounded Corners 8">
            <a:extLst>
              <a:ext uri="{FF2B5EF4-FFF2-40B4-BE49-F238E27FC236}">
                <a16:creationId xmlns:a16="http://schemas.microsoft.com/office/drawing/2014/main" id="{96A2FD89-FE69-4C5D-9D68-A5ED45AE24F5}"/>
              </a:ext>
            </a:extLst>
          </p:cNvPr>
          <p:cNvSpPr/>
          <p:nvPr/>
        </p:nvSpPr>
        <p:spPr>
          <a:xfrm>
            <a:off x="4026160" y="4976987"/>
            <a:ext cx="2733870" cy="905069"/>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Barlow" panose="00000500000000000000" pitchFamily="2" charset="0"/>
              </a:rPr>
              <a:t>Do they have the right repayment plan?</a:t>
            </a:r>
          </a:p>
        </p:txBody>
      </p:sp>
      <p:sp>
        <p:nvSpPr>
          <p:cNvPr id="3" name="Slide Number Placeholder 2">
            <a:extLst>
              <a:ext uri="{FF2B5EF4-FFF2-40B4-BE49-F238E27FC236}">
                <a16:creationId xmlns:a16="http://schemas.microsoft.com/office/drawing/2014/main" id="{8193DFE3-1C1E-4B92-AD58-171C047077F1}"/>
              </a:ext>
            </a:extLst>
          </p:cNvPr>
          <p:cNvSpPr>
            <a:spLocks noGrp="1"/>
          </p:cNvSpPr>
          <p:nvPr>
            <p:ph type="sldNum" sz="quarter" idx="12"/>
          </p:nvPr>
        </p:nvSpPr>
        <p:spPr/>
        <p:txBody>
          <a:bodyPr/>
          <a:lstStyle/>
          <a:p>
            <a:pPr>
              <a:defRPr/>
            </a:pPr>
            <a:fld id="{E97B734B-BE99-4B13-8B3B-73BDADC290B3}" type="slidenum">
              <a:rPr lang="en-US" smtClean="0"/>
              <a:pPr>
                <a:defRPr/>
              </a:pPr>
              <a:t>43</a:t>
            </a:fld>
            <a:endParaRPr lang="en-US"/>
          </a:p>
        </p:txBody>
      </p:sp>
    </p:spTree>
    <p:extLst>
      <p:ext uri="{BB962C8B-B14F-4D97-AF65-F5344CB8AC3E}">
        <p14:creationId xmlns:p14="http://schemas.microsoft.com/office/powerpoint/2010/main" val="33159208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84E61-33A1-41F4-A59F-3CA04BB85581}"/>
              </a:ext>
            </a:extLst>
          </p:cNvPr>
          <p:cNvSpPr>
            <a:spLocks noGrp="1"/>
          </p:cNvSpPr>
          <p:nvPr>
            <p:ph type="title"/>
          </p:nvPr>
        </p:nvSpPr>
        <p:spPr/>
        <p:txBody>
          <a:bodyPr/>
          <a:lstStyle/>
          <a:p>
            <a:pPr marL="457200" indent="-457200">
              <a:buFont typeface="Calibri" panose="020F0502020204030204" pitchFamily="34" charset="0"/>
              <a:buChar char="❷"/>
            </a:pPr>
            <a:r>
              <a:rPr lang="en-US" b="0">
                <a:latin typeface="Barlow"/>
              </a:rPr>
              <a:t>Not Knowing Repayment Options</a:t>
            </a:r>
          </a:p>
        </p:txBody>
      </p:sp>
      <p:pic>
        <p:nvPicPr>
          <p:cNvPr id="7" name="object 3">
            <a:extLst>
              <a:ext uri="{FF2B5EF4-FFF2-40B4-BE49-F238E27FC236}">
                <a16:creationId xmlns:a16="http://schemas.microsoft.com/office/drawing/2014/main" id="{2FEFF57B-757A-4C57-BE19-6DFA882CD136}"/>
              </a:ext>
            </a:extLst>
          </p:cNvPr>
          <p:cNvPicPr/>
          <p:nvPr/>
        </p:nvPicPr>
        <p:blipFill>
          <a:blip r:embed="rId2" cstate="print"/>
          <a:stretch>
            <a:fillRect/>
          </a:stretch>
        </p:blipFill>
        <p:spPr>
          <a:xfrm>
            <a:off x="7684021" y="597159"/>
            <a:ext cx="926579" cy="854302"/>
          </a:xfrm>
          <a:prstGeom prst="rect">
            <a:avLst/>
          </a:prstGeom>
        </p:spPr>
      </p:pic>
      <p:sp>
        <p:nvSpPr>
          <p:cNvPr id="8" name="object 7">
            <a:extLst>
              <a:ext uri="{FF2B5EF4-FFF2-40B4-BE49-F238E27FC236}">
                <a16:creationId xmlns:a16="http://schemas.microsoft.com/office/drawing/2014/main" id="{0B100D0D-711F-49AF-A153-F21E07B78412}"/>
              </a:ext>
            </a:extLst>
          </p:cNvPr>
          <p:cNvSpPr txBox="1">
            <a:spLocks noGrp="1"/>
          </p:cNvSpPr>
          <p:nvPr>
            <p:ph idx="1"/>
          </p:nvPr>
        </p:nvSpPr>
        <p:spPr>
          <a:xfrm>
            <a:off x="608044" y="1592974"/>
            <a:ext cx="8077200" cy="3316292"/>
          </a:xfrm>
          <a:prstGeom prst="rect">
            <a:avLst/>
          </a:prstGeom>
        </p:spPr>
        <p:txBody>
          <a:bodyPr vert="horz" wrap="square" lIns="0" tIns="12700" rIns="0" bIns="0" rtlCol="0">
            <a:spAutoFit/>
          </a:bodyPr>
          <a:lstStyle/>
          <a:p>
            <a:pPr marL="186055" marR="5080" indent="-173990">
              <a:lnSpc>
                <a:spcPct val="100000"/>
              </a:lnSpc>
              <a:spcBef>
                <a:spcPts val="300"/>
              </a:spcBef>
              <a:spcAft>
                <a:spcPts val="0"/>
              </a:spcAft>
              <a:buFont typeface="Arial"/>
              <a:buChar char="•"/>
              <a:tabLst>
                <a:tab pos="186690" algn="l"/>
              </a:tabLst>
            </a:pPr>
            <a:r>
              <a:rPr sz="2000" spc="-10">
                <a:latin typeface="Barlow"/>
                <a:cs typeface="Barlow"/>
              </a:rPr>
              <a:t>The</a:t>
            </a:r>
            <a:r>
              <a:rPr sz="2000" spc="-55">
                <a:latin typeface="Barlow"/>
                <a:cs typeface="Barlow"/>
              </a:rPr>
              <a:t> </a:t>
            </a:r>
            <a:r>
              <a:rPr sz="2000" spc="-15">
                <a:latin typeface="Barlow"/>
                <a:cs typeface="Barlow"/>
              </a:rPr>
              <a:t>Standard</a:t>
            </a:r>
            <a:r>
              <a:rPr sz="2000" spc="-65">
                <a:latin typeface="Barlow"/>
                <a:cs typeface="Barlow"/>
              </a:rPr>
              <a:t> </a:t>
            </a:r>
            <a:r>
              <a:rPr sz="2000" spc="-15">
                <a:latin typeface="Barlow"/>
                <a:cs typeface="Barlow"/>
              </a:rPr>
              <a:t>Plans:</a:t>
            </a:r>
            <a:r>
              <a:rPr sz="2000" spc="-30">
                <a:latin typeface="Barlow"/>
                <a:cs typeface="Barlow"/>
              </a:rPr>
              <a:t> </a:t>
            </a:r>
            <a:r>
              <a:rPr sz="2000" spc="-5">
                <a:latin typeface="Barlow"/>
                <a:cs typeface="Barlow"/>
              </a:rPr>
              <a:t>Payments</a:t>
            </a:r>
            <a:r>
              <a:rPr sz="2000" spc="15">
                <a:latin typeface="Barlow"/>
                <a:cs typeface="Barlow"/>
              </a:rPr>
              <a:t> </a:t>
            </a:r>
            <a:r>
              <a:rPr sz="2000" spc="-5">
                <a:latin typeface="Barlow"/>
                <a:cs typeface="Barlow"/>
              </a:rPr>
              <a:t>are</a:t>
            </a:r>
            <a:r>
              <a:rPr sz="2000" spc="5">
                <a:latin typeface="Barlow"/>
                <a:cs typeface="Barlow"/>
              </a:rPr>
              <a:t> </a:t>
            </a:r>
            <a:r>
              <a:rPr sz="2000">
                <a:latin typeface="Barlow"/>
                <a:cs typeface="Barlow"/>
              </a:rPr>
              <a:t>based</a:t>
            </a:r>
            <a:r>
              <a:rPr sz="2000" spc="30">
                <a:latin typeface="Barlow"/>
                <a:cs typeface="Barlow"/>
              </a:rPr>
              <a:t> </a:t>
            </a:r>
            <a:r>
              <a:rPr sz="2000" spc="-5">
                <a:latin typeface="Barlow"/>
                <a:cs typeface="Barlow"/>
              </a:rPr>
              <a:t>on</a:t>
            </a:r>
            <a:r>
              <a:rPr sz="2000" spc="20">
                <a:latin typeface="Barlow"/>
                <a:cs typeface="Barlow"/>
              </a:rPr>
              <a:t> </a:t>
            </a:r>
            <a:r>
              <a:rPr sz="2000">
                <a:latin typeface="Barlow"/>
                <a:cs typeface="Barlow"/>
              </a:rPr>
              <a:t>size</a:t>
            </a:r>
            <a:r>
              <a:rPr sz="2000" spc="5">
                <a:latin typeface="Barlow"/>
                <a:cs typeface="Barlow"/>
              </a:rPr>
              <a:t> </a:t>
            </a:r>
            <a:r>
              <a:rPr sz="2000" spc="-5">
                <a:latin typeface="Barlow"/>
                <a:cs typeface="Barlow"/>
              </a:rPr>
              <a:t>of</a:t>
            </a:r>
            <a:r>
              <a:rPr sz="2000" spc="20">
                <a:latin typeface="Barlow"/>
                <a:cs typeface="Barlow"/>
              </a:rPr>
              <a:t> </a:t>
            </a:r>
            <a:r>
              <a:rPr sz="2000" spc="-10">
                <a:latin typeface="Barlow"/>
                <a:cs typeface="Barlow"/>
              </a:rPr>
              <a:t>loan,</a:t>
            </a:r>
            <a:r>
              <a:rPr sz="2000" spc="35">
                <a:latin typeface="Barlow"/>
                <a:cs typeface="Barlow"/>
              </a:rPr>
              <a:t> </a:t>
            </a:r>
            <a:r>
              <a:rPr sz="2000" spc="-5">
                <a:latin typeface="Barlow"/>
                <a:cs typeface="Barlow"/>
              </a:rPr>
              <a:t>interest </a:t>
            </a:r>
            <a:r>
              <a:rPr sz="2000" spc="-405">
                <a:latin typeface="Barlow"/>
                <a:cs typeface="Barlow"/>
              </a:rPr>
              <a:t> </a:t>
            </a:r>
            <a:r>
              <a:rPr sz="2000" spc="-5">
                <a:latin typeface="Barlow"/>
                <a:cs typeface="Barlow"/>
              </a:rPr>
              <a:t>rate</a:t>
            </a:r>
            <a:r>
              <a:rPr sz="2000">
                <a:latin typeface="Barlow"/>
                <a:cs typeface="Barlow"/>
              </a:rPr>
              <a:t> </a:t>
            </a:r>
            <a:r>
              <a:rPr sz="2000" spc="-5">
                <a:latin typeface="Barlow"/>
                <a:cs typeface="Barlow"/>
              </a:rPr>
              <a:t>and</a:t>
            </a:r>
            <a:r>
              <a:rPr sz="2000" spc="15">
                <a:latin typeface="Barlow"/>
                <a:cs typeface="Barlow"/>
              </a:rPr>
              <a:t> </a:t>
            </a:r>
            <a:r>
              <a:rPr sz="2000">
                <a:latin typeface="Barlow"/>
                <a:cs typeface="Barlow"/>
              </a:rPr>
              <a:t>pre-determined</a:t>
            </a:r>
            <a:r>
              <a:rPr sz="2000" spc="25">
                <a:latin typeface="Barlow"/>
                <a:cs typeface="Barlow"/>
              </a:rPr>
              <a:t> </a:t>
            </a:r>
            <a:r>
              <a:rPr sz="2000">
                <a:latin typeface="Barlow"/>
                <a:cs typeface="Barlow"/>
              </a:rPr>
              <a:t>payback period.</a:t>
            </a:r>
            <a:endParaRPr lang="en-US" sz="2000">
              <a:latin typeface="Barlow"/>
              <a:cs typeface="Barlow"/>
            </a:endParaRPr>
          </a:p>
          <a:p>
            <a:pPr marL="640715" marR="5080" lvl="1" indent="-285750">
              <a:lnSpc>
                <a:spcPct val="100000"/>
              </a:lnSpc>
              <a:spcBef>
                <a:spcPts val="300"/>
              </a:spcBef>
              <a:spcAft>
                <a:spcPts val="0"/>
              </a:spcAft>
              <a:buFont typeface="Courier New" panose="02070309020205020404" pitchFamily="49" charset="0"/>
              <a:buChar char="-"/>
              <a:tabLst>
                <a:tab pos="186690" algn="l"/>
              </a:tabLst>
            </a:pPr>
            <a:r>
              <a:rPr lang="en-US">
                <a:latin typeface="Barlow"/>
                <a:cs typeface="Barlow"/>
              </a:rPr>
              <a:t>10-30 Year Fixed or Graduated Plans</a:t>
            </a:r>
          </a:p>
          <a:p>
            <a:pPr marL="354965" marR="5080" lvl="1" indent="0">
              <a:lnSpc>
                <a:spcPct val="100000"/>
              </a:lnSpc>
              <a:spcBef>
                <a:spcPts val="300"/>
              </a:spcBef>
              <a:spcAft>
                <a:spcPts val="0"/>
              </a:spcAft>
              <a:buNone/>
              <a:tabLst>
                <a:tab pos="186690" algn="l"/>
              </a:tabLst>
            </a:pPr>
            <a:endParaRPr>
              <a:latin typeface="Barlow"/>
              <a:cs typeface="Barlow"/>
            </a:endParaRPr>
          </a:p>
          <a:p>
            <a:pPr marL="186055" marR="24130" indent="-173990">
              <a:lnSpc>
                <a:spcPct val="100000"/>
              </a:lnSpc>
              <a:buFont typeface="Arial"/>
              <a:buChar char="•"/>
              <a:tabLst>
                <a:tab pos="186690" algn="l"/>
              </a:tabLst>
            </a:pPr>
            <a:r>
              <a:rPr sz="2000" spc="-20">
                <a:latin typeface="Barlow"/>
                <a:cs typeface="Barlow"/>
              </a:rPr>
              <a:t>Income-Driven-Repayment </a:t>
            </a:r>
            <a:r>
              <a:rPr sz="2000" spc="-10">
                <a:latin typeface="Barlow"/>
                <a:cs typeface="Barlow"/>
              </a:rPr>
              <a:t>(IDR) </a:t>
            </a:r>
            <a:r>
              <a:rPr sz="2000" spc="-15">
                <a:latin typeface="Barlow"/>
                <a:cs typeface="Barlow"/>
              </a:rPr>
              <a:t>Plans: </a:t>
            </a:r>
            <a:r>
              <a:rPr sz="2000" spc="-5">
                <a:latin typeface="Barlow"/>
                <a:cs typeface="Barlow"/>
              </a:rPr>
              <a:t>Payments and </a:t>
            </a:r>
            <a:r>
              <a:rPr sz="2000">
                <a:latin typeface="Barlow"/>
                <a:cs typeface="Barlow"/>
              </a:rPr>
              <a:t>payback </a:t>
            </a:r>
            <a:r>
              <a:rPr sz="2000" spc="5">
                <a:latin typeface="Barlow"/>
                <a:cs typeface="Barlow"/>
              </a:rPr>
              <a:t> </a:t>
            </a:r>
            <a:r>
              <a:rPr sz="2000">
                <a:latin typeface="Barlow"/>
                <a:cs typeface="Barlow"/>
              </a:rPr>
              <a:t>period</a:t>
            </a:r>
            <a:r>
              <a:rPr sz="2000" spc="15">
                <a:latin typeface="Barlow"/>
                <a:cs typeface="Barlow"/>
              </a:rPr>
              <a:t> </a:t>
            </a:r>
            <a:r>
              <a:rPr sz="2000" spc="-5">
                <a:latin typeface="Barlow"/>
                <a:cs typeface="Barlow"/>
              </a:rPr>
              <a:t>are</a:t>
            </a:r>
            <a:r>
              <a:rPr sz="2000" spc="10">
                <a:latin typeface="Barlow"/>
                <a:cs typeface="Barlow"/>
              </a:rPr>
              <a:t> </a:t>
            </a:r>
            <a:r>
              <a:rPr sz="2000">
                <a:latin typeface="Barlow"/>
                <a:cs typeface="Barlow"/>
              </a:rPr>
              <a:t>based</a:t>
            </a:r>
            <a:r>
              <a:rPr sz="2000" spc="25">
                <a:latin typeface="Barlow"/>
                <a:cs typeface="Barlow"/>
              </a:rPr>
              <a:t> </a:t>
            </a:r>
            <a:r>
              <a:rPr sz="2000" spc="-5">
                <a:latin typeface="Barlow"/>
                <a:cs typeface="Barlow"/>
              </a:rPr>
              <a:t>on</a:t>
            </a:r>
            <a:r>
              <a:rPr sz="2000" spc="20">
                <a:latin typeface="Barlow"/>
                <a:cs typeface="Barlow"/>
              </a:rPr>
              <a:t> </a:t>
            </a:r>
            <a:r>
              <a:rPr sz="2000" spc="-5">
                <a:latin typeface="Barlow"/>
                <a:cs typeface="Barlow"/>
              </a:rPr>
              <a:t>your</a:t>
            </a:r>
            <a:r>
              <a:rPr sz="2000" spc="5">
                <a:latin typeface="Barlow"/>
                <a:cs typeface="Barlow"/>
              </a:rPr>
              <a:t> </a:t>
            </a:r>
            <a:r>
              <a:rPr sz="2000">
                <a:latin typeface="Barlow"/>
                <a:cs typeface="Barlow"/>
              </a:rPr>
              <a:t>Adjusted</a:t>
            </a:r>
            <a:r>
              <a:rPr sz="2000" spc="5">
                <a:latin typeface="Barlow"/>
                <a:cs typeface="Barlow"/>
              </a:rPr>
              <a:t> </a:t>
            </a:r>
            <a:r>
              <a:rPr sz="2000" spc="-5">
                <a:latin typeface="Barlow"/>
                <a:cs typeface="Barlow"/>
              </a:rPr>
              <a:t>Gross</a:t>
            </a:r>
            <a:r>
              <a:rPr sz="2000" spc="25">
                <a:latin typeface="Barlow"/>
                <a:cs typeface="Barlow"/>
              </a:rPr>
              <a:t> </a:t>
            </a:r>
            <a:r>
              <a:rPr sz="2000" spc="-5">
                <a:latin typeface="Barlow"/>
                <a:cs typeface="Barlow"/>
              </a:rPr>
              <a:t>Income</a:t>
            </a:r>
            <a:r>
              <a:rPr sz="2000" spc="35">
                <a:latin typeface="Barlow"/>
                <a:cs typeface="Barlow"/>
              </a:rPr>
              <a:t> </a:t>
            </a:r>
            <a:r>
              <a:rPr sz="2000" spc="-5">
                <a:latin typeface="Barlow"/>
                <a:cs typeface="Barlow"/>
              </a:rPr>
              <a:t>and</a:t>
            </a:r>
            <a:r>
              <a:rPr sz="2000" spc="25">
                <a:latin typeface="Barlow"/>
                <a:cs typeface="Barlow"/>
              </a:rPr>
              <a:t> </a:t>
            </a:r>
            <a:r>
              <a:rPr sz="2000">
                <a:latin typeface="Barlow"/>
                <a:cs typeface="Barlow"/>
              </a:rPr>
              <a:t>family</a:t>
            </a:r>
            <a:r>
              <a:rPr sz="2000" spc="20">
                <a:latin typeface="Barlow"/>
                <a:cs typeface="Barlow"/>
              </a:rPr>
              <a:t> </a:t>
            </a:r>
            <a:r>
              <a:rPr sz="2000">
                <a:latin typeface="Barlow"/>
                <a:cs typeface="Barlow"/>
              </a:rPr>
              <a:t>size.</a:t>
            </a:r>
            <a:endParaRPr lang="en-US" sz="2000">
              <a:latin typeface="Barlow"/>
              <a:cs typeface="Barlow"/>
            </a:endParaRPr>
          </a:p>
          <a:p>
            <a:pPr marL="640715" marR="24130" lvl="1" indent="-285750">
              <a:lnSpc>
                <a:spcPct val="100000"/>
              </a:lnSpc>
              <a:spcBef>
                <a:spcPts val="300"/>
              </a:spcBef>
              <a:spcAft>
                <a:spcPts val="0"/>
              </a:spcAft>
              <a:buFont typeface="Courier New" panose="02070309020205020404" pitchFamily="49" charset="0"/>
              <a:buChar char="-"/>
              <a:tabLst>
                <a:tab pos="186690" algn="l"/>
              </a:tabLst>
            </a:pPr>
            <a:r>
              <a:rPr lang="en-US">
                <a:latin typeface="Barlow"/>
                <a:cs typeface="Barlow"/>
              </a:rPr>
              <a:t>Revised Pay As You Earn (REPAYE)</a:t>
            </a:r>
          </a:p>
          <a:p>
            <a:pPr marL="640715" marR="24130" lvl="1" indent="-285750">
              <a:lnSpc>
                <a:spcPct val="100000"/>
              </a:lnSpc>
              <a:spcBef>
                <a:spcPts val="300"/>
              </a:spcBef>
              <a:spcAft>
                <a:spcPts val="0"/>
              </a:spcAft>
              <a:buFont typeface="Courier New" panose="02070309020205020404" pitchFamily="49" charset="0"/>
              <a:buChar char="-"/>
              <a:tabLst>
                <a:tab pos="186690" algn="l"/>
              </a:tabLst>
            </a:pPr>
            <a:r>
              <a:rPr lang="en-US">
                <a:latin typeface="Barlow"/>
                <a:cs typeface="Barlow"/>
              </a:rPr>
              <a:t>Pay As You Earn (PAYE)</a:t>
            </a:r>
          </a:p>
          <a:p>
            <a:pPr marL="640715" marR="24130" lvl="1" indent="-285750">
              <a:lnSpc>
                <a:spcPct val="100000"/>
              </a:lnSpc>
              <a:spcBef>
                <a:spcPts val="300"/>
              </a:spcBef>
              <a:spcAft>
                <a:spcPts val="0"/>
              </a:spcAft>
              <a:buFont typeface="Courier New" panose="02070309020205020404" pitchFamily="49" charset="0"/>
              <a:buChar char="-"/>
              <a:tabLst>
                <a:tab pos="186690" algn="l"/>
              </a:tabLst>
            </a:pPr>
            <a:r>
              <a:rPr lang="en-US">
                <a:latin typeface="Barlow"/>
                <a:cs typeface="Barlow"/>
              </a:rPr>
              <a:t>Income Based Repayment (IBR)</a:t>
            </a:r>
          </a:p>
          <a:p>
            <a:pPr marL="640715" marR="24130" lvl="1" indent="-285750">
              <a:lnSpc>
                <a:spcPct val="100000"/>
              </a:lnSpc>
              <a:spcBef>
                <a:spcPts val="300"/>
              </a:spcBef>
              <a:spcAft>
                <a:spcPts val="0"/>
              </a:spcAft>
              <a:buFont typeface="Courier New" panose="02070309020205020404" pitchFamily="49" charset="0"/>
              <a:buChar char="-"/>
              <a:tabLst>
                <a:tab pos="186690" algn="l"/>
              </a:tabLst>
            </a:pPr>
            <a:r>
              <a:rPr lang="en-US">
                <a:latin typeface="Barlow"/>
                <a:cs typeface="Barlow"/>
              </a:rPr>
              <a:t>Income Contingent Repayment (ICR)</a:t>
            </a:r>
            <a:endParaRPr sz="1800">
              <a:latin typeface="Barlow"/>
              <a:cs typeface="Barlow"/>
            </a:endParaRPr>
          </a:p>
        </p:txBody>
      </p:sp>
      <p:sp>
        <p:nvSpPr>
          <p:cNvPr id="9" name="Rectangle: Rounded Corners 8">
            <a:extLst>
              <a:ext uri="{FF2B5EF4-FFF2-40B4-BE49-F238E27FC236}">
                <a16:creationId xmlns:a16="http://schemas.microsoft.com/office/drawing/2014/main" id="{DD7DCAF9-A209-4587-B628-5E3E1F097219}"/>
              </a:ext>
            </a:extLst>
          </p:cNvPr>
          <p:cNvSpPr/>
          <p:nvPr/>
        </p:nvSpPr>
        <p:spPr>
          <a:xfrm>
            <a:off x="608044" y="5430416"/>
            <a:ext cx="8002556" cy="544946"/>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Barlow" panose="00000500000000000000" pitchFamily="2" charset="0"/>
              </a:rPr>
              <a:t>If you can’t afford payments in the Standard plans, ask for an IDR option!</a:t>
            </a:r>
          </a:p>
        </p:txBody>
      </p:sp>
      <p:sp>
        <p:nvSpPr>
          <p:cNvPr id="3" name="Slide Number Placeholder 2">
            <a:extLst>
              <a:ext uri="{FF2B5EF4-FFF2-40B4-BE49-F238E27FC236}">
                <a16:creationId xmlns:a16="http://schemas.microsoft.com/office/drawing/2014/main" id="{37DD1932-8A1D-4259-B403-42459AE48182}"/>
              </a:ext>
            </a:extLst>
          </p:cNvPr>
          <p:cNvSpPr>
            <a:spLocks noGrp="1"/>
          </p:cNvSpPr>
          <p:nvPr>
            <p:ph type="sldNum" sz="quarter" idx="12"/>
          </p:nvPr>
        </p:nvSpPr>
        <p:spPr/>
        <p:txBody>
          <a:bodyPr/>
          <a:lstStyle/>
          <a:p>
            <a:pPr>
              <a:defRPr/>
            </a:pPr>
            <a:fld id="{E97B734B-BE99-4B13-8B3B-73BDADC290B3}" type="slidenum">
              <a:rPr lang="en-US" smtClean="0"/>
              <a:pPr>
                <a:defRPr/>
              </a:pPr>
              <a:t>44</a:t>
            </a:fld>
            <a:endParaRPr lang="en-US"/>
          </a:p>
        </p:txBody>
      </p:sp>
    </p:spTree>
    <p:extLst>
      <p:ext uri="{BB962C8B-B14F-4D97-AF65-F5344CB8AC3E}">
        <p14:creationId xmlns:p14="http://schemas.microsoft.com/office/powerpoint/2010/main" val="37804478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84E61-33A1-41F4-A59F-3CA04BB85581}"/>
              </a:ext>
            </a:extLst>
          </p:cNvPr>
          <p:cNvSpPr>
            <a:spLocks noGrp="1"/>
          </p:cNvSpPr>
          <p:nvPr>
            <p:ph type="title"/>
          </p:nvPr>
        </p:nvSpPr>
        <p:spPr/>
        <p:txBody>
          <a:bodyPr/>
          <a:lstStyle/>
          <a:p>
            <a:pPr marL="457200" indent="-457200">
              <a:buFont typeface="Calibri" panose="020F0502020204030204" pitchFamily="34" charset="0"/>
              <a:buChar char="❸"/>
            </a:pPr>
            <a:r>
              <a:rPr lang="en-US" b="0">
                <a:latin typeface="Barlow"/>
              </a:rPr>
              <a:t>Overuse of Deferment and Forbearance</a:t>
            </a:r>
          </a:p>
        </p:txBody>
      </p:sp>
      <p:sp>
        <p:nvSpPr>
          <p:cNvPr id="9" name="Rectangle: Rounded Corners 8">
            <a:extLst>
              <a:ext uri="{FF2B5EF4-FFF2-40B4-BE49-F238E27FC236}">
                <a16:creationId xmlns:a16="http://schemas.microsoft.com/office/drawing/2014/main" id="{DD7DCAF9-A209-4587-B628-5E3E1F097219}"/>
              </a:ext>
            </a:extLst>
          </p:cNvPr>
          <p:cNvSpPr/>
          <p:nvPr/>
        </p:nvSpPr>
        <p:spPr>
          <a:xfrm>
            <a:off x="533400" y="4918458"/>
            <a:ext cx="8077200" cy="544946"/>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Barlow" panose="00000500000000000000" pitchFamily="2" charset="0"/>
              </a:rPr>
              <a:t>Enrolling in an IDR plan is often the better long-term strategy.</a:t>
            </a:r>
          </a:p>
        </p:txBody>
      </p:sp>
      <p:sp>
        <p:nvSpPr>
          <p:cNvPr id="10" name="object 6">
            <a:extLst>
              <a:ext uri="{FF2B5EF4-FFF2-40B4-BE49-F238E27FC236}">
                <a16:creationId xmlns:a16="http://schemas.microsoft.com/office/drawing/2014/main" id="{6E1D989B-C5F7-4E74-8886-66E9E6C9B2A0}"/>
              </a:ext>
            </a:extLst>
          </p:cNvPr>
          <p:cNvSpPr txBox="1">
            <a:spLocks noGrp="1"/>
          </p:cNvSpPr>
          <p:nvPr>
            <p:ph idx="1"/>
          </p:nvPr>
        </p:nvSpPr>
        <p:spPr>
          <a:xfrm>
            <a:off x="533400" y="1667069"/>
            <a:ext cx="8077200" cy="2839239"/>
          </a:xfrm>
          <a:prstGeom prst="rect">
            <a:avLst/>
          </a:prstGeom>
        </p:spPr>
        <p:txBody>
          <a:bodyPr vert="horz" wrap="square" lIns="0" tIns="12700" rIns="0" bIns="0" rtlCol="0">
            <a:spAutoFit/>
          </a:bodyPr>
          <a:lstStyle/>
          <a:p>
            <a:pPr marL="186055" marR="329565" indent="-173990">
              <a:lnSpc>
                <a:spcPct val="100000"/>
              </a:lnSpc>
              <a:spcBef>
                <a:spcPts val="100"/>
              </a:spcBef>
              <a:buFont typeface="Arial"/>
              <a:buChar char="•"/>
              <a:tabLst>
                <a:tab pos="186690" algn="l"/>
              </a:tabLst>
            </a:pPr>
            <a:r>
              <a:rPr sz="2000" spc="-20">
                <a:latin typeface="Barlow"/>
                <a:cs typeface="Barlow"/>
              </a:rPr>
              <a:t>Deferment</a:t>
            </a:r>
            <a:r>
              <a:rPr sz="2000" spc="-60">
                <a:latin typeface="Barlow"/>
                <a:cs typeface="Barlow"/>
              </a:rPr>
              <a:t> </a:t>
            </a:r>
            <a:r>
              <a:rPr sz="2000" spc="-5">
                <a:latin typeface="Barlow"/>
                <a:cs typeface="Barlow"/>
              </a:rPr>
              <a:t>and</a:t>
            </a:r>
            <a:r>
              <a:rPr sz="2000" spc="-45">
                <a:latin typeface="Barlow"/>
                <a:cs typeface="Barlow"/>
              </a:rPr>
              <a:t> </a:t>
            </a:r>
            <a:r>
              <a:rPr sz="2000" spc="-20">
                <a:latin typeface="Barlow"/>
                <a:cs typeface="Barlow"/>
              </a:rPr>
              <a:t>Forbearance</a:t>
            </a:r>
            <a:r>
              <a:rPr sz="2000" spc="-55">
                <a:latin typeface="Barlow"/>
                <a:cs typeface="Barlow"/>
              </a:rPr>
              <a:t> </a:t>
            </a:r>
            <a:r>
              <a:rPr sz="2000" spc="-5">
                <a:latin typeface="Barlow"/>
                <a:cs typeface="Barlow"/>
              </a:rPr>
              <a:t>offer</a:t>
            </a:r>
            <a:r>
              <a:rPr sz="2000" spc="45">
                <a:latin typeface="Barlow"/>
                <a:cs typeface="Barlow"/>
              </a:rPr>
              <a:t> </a:t>
            </a:r>
            <a:r>
              <a:rPr sz="2000" spc="-5">
                <a:latin typeface="Barlow"/>
                <a:cs typeface="Barlow"/>
              </a:rPr>
              <a:t>short-term</a:t>
            </a:r>
            <a:r>
              <a:rPr sz="2000" spc="30">
                <a:latin typeface="Barlow"/>
                <a:cs typeface="Barlow"/>
              </a:rPr>
              <a:t> </a:t>
            </a:r>
            <a:r>
              <a:rPr sz="2000" spc="-5">
                <a:latin typeface="Barlow"/>
                <a:cs typeface="Barlow"/>
              </a:rPr>
              <a:t>payment</a:t>
            </a:r>
            <a:r>
              <a:rPr sz="2000" spc="25">
                <a:latin typeface="Barlow"/>
                <a:cs typeface="Barlow"/>
              </a:rPr>
              <a:t> </a:t>
            </a:r>
            <a:r>
              <a:rPr sz="2000" spc="-5">
                <a:latin typeface="Barlow"/>
                <a:cs typeface="Barlow"/>
              </a:rPr>
              <a:t>relief </a:t>
            </a:r>
            <a:r>
              <a:rPr sz="2000" spc="-405">
                <a:latin typeface="Barlow"/>
                <a:cs typeface="Barlow"/>
              </a:rPr>
              <a:t> </a:t>
            </a:r>
            <a:r>
              <a:rPr sz="2000">
                <a:latin typeface="Barlow"/>
                <a:cs typeface="Barlow"/>
              </a:rPr>
              <a:t>(up</a:t>
            </a:r>
            <a:r>
              <a:rPr sz="2000" spc="-5">
                <a:latin typeface="Barlow"/>
                <a:cs typeface="Barlow"/>
              </a:rPr>
              <a:t> to</a:t>
            </a:r>
            <a:r>
              <a:rPr sz="2000" spc="5">
                <a:latin typeface="Barlow"/>
                <a:cs typeface="Barlow"/>
              </a:rPr>
              <a:t> </a:t>
            </a:r>
            <a:r>
              <a:rPr sz="2000" spc="-5">
                <a:latin typeface="Barlow"/>
                <a:cs typeface="Barlow"/>
              </a:rPr>
              <a:t>one</a:t>
            </a:r>
            <a:r>
              <a:rPr sz="2000" spc="20">
                <a:latin typeface="Barlow"/>
                <a:cs typeface="Barlow"/>
              </a:rPr>
              <a:t> </a:t>
            </a:r>
            <a:r>
              <a:rPr sz="2000" spc="-5">
                <a:latin typeface="Barlow"/>
                <a:cs typeface="Barlow"/>
              </a:rPr>
              <a:t>year).</a:t>
            </a:r>
            <a:r>
              <a:rPr sz="2000" spc="15">
                <a:latin typeface="Barlow"/>
                <a:cs typeface="Barlow"/>
              </a:rPr>
              <a:t> </a:t>
            </a:r>
            <a:r>
              <a:rPr sz="2000">
                <a:latin typeface="Barlow"/>
                <a:cs typeface="Barlow"/>
              </a:rPr>
              <a:t>But…</a:t>
            </a:r>
            <a:endParaRPr lang="en-US" sz="2000">
              <a:latin typeface="Barlow"/>
              <a:cs typeface="Barlow"/>
            </a:endParaRPr>
          </a:p>
          <a:p>
            <a:pPr marL="640715" marR="329565" lvl="1" indent="-285750">
              <a:lnSpc>
                <a:spcPct val="100000"/>
              </a:lnSpc>
              <a:spcBef>
                <a:spcPts val="600"/>
              </a:spcBef>
              <a:buFont typeface="Courier New" panose="02070309020205020404" pitchFamily="49" charset="0"/>
              <a:buChar char="-"/>
              <a:tabLst>
                <a:tab pos="186690" algn="l"/>
              </a:tabLst>
            </a:pPr>
            <a:r>
              <a:rPr lang="en-US">
                <a:latin typeface="Barlow"/>
                <a:cs typeface="Barlow"/>
              </a:rPr>
              <a:t>Periods spend in Deferment and/or Forbearance, in most cases, DO NOT QUALIFY for forgiveness programs.  And…</a:t>
            </a:r>
          </a:p>
          <a:p>
            <a:pPr marL="640715" marR="329565" lvl="1" indent="-285750">
              <a:lnSpc>
                <a:spcPct val="100000"/>
              </a:lnSpc>
              <a:spcBef>
                <a:spcPts val="600"/>
              </a:spcBef>
              <a:buFont typeface="Courier New" panose="02070309020205020404" pitchFamily="49" charset="0"/>
              <a:buChar char="-"/>
              <a:tabLst>
                <a:tab pos="186690" algn="l"/>
              </a:tabLst>
            </a:pPr>
            <a:r>
              <a:rPr lang="en-US">
                <a:latin typeface="Barlow"/>
                <a:cs typeface="Barlow"/>
              </a:rPr>
              <a:t>Unpaid interest balances will capitalize (be added to your principal) every time your Deferment or Forbearance expires.</a:t>
            </a:r>
          </a:p>
          <a:p>
            <a:pPr marL="182880" marR="5080" indent="-173736">
              <a:lnSpc>
                <a:spcPct val="100000"/>
              </a:lnSpc>
              <a:tabLst>
                <a:tab pos="803275" algn="l"/>
              </a:tabLst>
            </a:pPr>
            <a:r>
              <a:rPr lang="en-US" sz="2000" spc="-20">
                <a:latin typeface="Barlow"/>
                <a:cs typeface="Barlow"/>
              </a:rPr>
              <a:t>Excessive use of these tools can lead to unnecessarily high loan balances and lost-opportunity in achieving loan forgiveness.</a:t>
            </a:r>
            <a:endParaRPr sz="2000">
              <a:latin typeface="Barlow"/>
              <a:cs typeface="Barlow"/>
            </a:endParaRPr>
          </a:p>
        </p:txBody>
      </p:sp>
      <p:sp>
        <p:nvSpPr>
          <p:cNvPr id="3" name="Slide Number Placeholder 2">
            <a:extLst>
              <a:ext uri="{FF2B5EF4-FFF2-40B4-BE49-F238E27FC236}">
                <a16:creationId xmlns:a16="http://schemas.microsoft.com/office/drawing/2014/main" id="{D24BA0BF-2EFB-44FB-85E9-F4235C4045C9}"/>
              </a:ext>
            </a:extLst>
          </p:cNvPr>
          <p:cNvSpPr>
            <a:spLocks noGrp="1"/>
          </p:cNvSpPr>
          <p:nvPr>
            <p:ph type="sldNum" sz="quarter" idx="12"/>
          </p:nvPr>
        </p:nvSpPr>
        <p:spPr/>
        <p:txBody>
          <a:bodyPr/>
          <a:lstStyle/>
          <a:p>
            <a:pPr>
              <a:defRPr/>
            </a:pPr>
            <a:fld id="{E97B734B-BE99-4B13-8B3B-73BDADC290B3}" type="slidenum">
              <a:rPr lang="en-US" smtClean="0"/>
              <a:pPr>
                <a:defRPr/>
              </a:pPr>
              <a:t>45</a:t>
            </a:fld>
            <a:endParaRPr lang="en-US"/>
          </a:p>
        </p:txBody>
      </p:sp>
    </p:spTree>
    <p:extLst>
      <p:ext uri="{BB962C8B-B14F-4D97-AF65-F5344CB8AC3E}">
        <p14:creationId xmlns:p14="http://schemas.microsoft.com/office/powerpoint/2010/main" val="22457423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84E61-33A1-41F4-A59F-3CA04BB85581}"/>
              </a:ext>
            </a:extLst>
          </p:cNvPr>
          <p:cNvSpPr>
            <a:spLocks noGrp="1"/>
          </p:cNvSpPr>
          <p:nvPr>
            <p:ph type="title"/>
          </p:nvPr>
        </p:nvSpPr>
        <p:spPr/>
        <p:txBody>
          <a:bodyPr/>
          <a:lstStyle/>
          <a:p>
            <a:pPr marL="457200" indent="-457200">
              <a:buFont typeface="Calibri" panose="020F0502020204030204" pitchFamily="34" charset="0"/>
              <a:buChar char="❹"/>
            </a:pPr>
            <a:r>
              <a:rPr lang="en-US" b="0">
                <a:latin typeface="Barlow"/>
              </a:rPr>
              <a:t>Not Recertifying IDR Plans Ontime</a:t>
            </a:r>
          </a:p>
        </p:txBody>
      </p:sp>
      <p:sp>
        <p:nvSpPr>
          <p:cNvPr id="9" name="Rectangle: Rounded Corners 8">
            <a:extLst>
              <a:ext uri="{FF2B5EF4-FFF2-40B4-BE49-F238E27FC236}">
                <a16:creationId xmlns:a16="http://schemas.microsoft.com/office/drawing/2014/main" id="{DD7DCAF9-A209-4587-B628-5E3E1F097219}"/>
              </a:ext>
            </a:extLst>
          </p:cNvPr>
          <p:cNvSpPr/>
          <p:nvPr/>
        </p:nvSpPr>
        <p:spPr>
          <a:xfrm>
            <a:off x="533400" y="5364572"/>
            <a:ext cx="8077200" cy="61635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Barlow" panose="00000500000000000000" pitchFamily="2" charset="0"/>
              </a:rPr>
              <a:t>Don’t miss the deadline! Servicers send notifications several months in advance of upcoming recertification dates.</a:t>
            </a:r>
          </a:p>
        </p:txBody>
      </p:sp>
      <p:sp>
        <p:nvSpPr>
          <p:cNvPr id="7" name="object 6">
            <a:extLst>
              <a:ext uri="{FF2B5EF4-FFF2-40B4-BE49-F238E27FC236}">
                <a16:creationId xmlns:a16="http://schemas.microsoft.com/office/drawing/2014/main" id="{73FE86B8-8E4A-4B4A-A6E7-DBCCDA736776}"/>
              </a:ext>
            </a:extLst>
          </p:cNvPr>
          <p:cNvSpPr txBox="1">
            <a:spLocks noGrp="1"/>
          </p:cNvSpPr>
          <p:nvPr>
            <p:ph idx="1"/>
          </p:nvPr>
        </p:nvSpPr>
        <p:spPr>
          <a:xfrm>
            <a:off x="533400" y="1700332"/>
            <a:ext cx="8077200" cy="3382977"/>
          </a:xfrm>
          <a:prstGeom prst="rect">
            <a:avLst/>
          </a:prstGeom>
        </p:spPr>
        <p:txBody>
          <a:bodyPr vert="horz" wrap="square" lIns="0" tIns="12700" rIns="0" bIns="0" rtlCol="0">
            <a:spAutoFit/>
          </a:bodyPr>
          <a:lstStyle/>
          <a:p>
            <a:pPr marL="186055" marR="194945" indent="-173990">
              <a:lnSpc>
                <a:spcPct val="100000"/>
              </a:lnSpc>
              <a:spcBef>
                <a:spcPts val="100"/>
              </a:spcBef>
              <a:buFont typeface="Arial"/>
              <a:buChar char="•"/>
              <a:tabLst>
                <a:tab pos="186690" algn="l"/>
              </a:tabLst>
            </a:pPr>
            <a:r>
              <a:rPr sz="2000" spc="-20">
                <a:latin typeface="Barlow"/>
                <a:cs typeface="Barlow"/>
              </a:rPr>
              <a:t>Income-Driven-Repayment </a:t>
            </a:r>
            <a:r>
              <a:rPr sz="2000" spc="-10">
                <a:latin typeface="Barlow"/>
                <a:cs typeface="Barlow"/>
              </a:rPr>
              <a:t>(IDR) </a:t>
            </a:r>
            <a:r>
              <a:rPr sz="2000" spc="-5">
                <a:latin typeface="Barlow"/>
                <a:cs typeface="Barlow"/>
              </a:rPr>
              <a:t>plans calculate payments </a:t>
            </a:r>
            <a:r>
              <a:rPr sz="2000">
                <a:latin typeface="Barlow"/>
                <a:cs typeface="Barlow"/>
              </a:rPr>
              <a:t> </a:t>
            </a:r>
            <a:r>
              <a:rPr sz="2000" spc="-5">
                <a:latin typeface="Barlow"/>
                <a:cs typeface="Barlow"/>
              </a:rPr>
              <a:t>based</a:t>
            </a:r>
            <a:r>
              <a:rPr sz="2000" spc="20">
                <a:latin typeface="Barlow"/>
                <a:cs typeface="Barlow"/>
              </a:rPr>
              <a:t> </a:t>
            </a:r>
            <a:r>
              <a:rPr sz="2000" spc="-5">
                <a:latin typeface="Barlow"/>
                <a:cs typeface="Barlow"/>
              </a:rPr>
              <a:t>on</a:t>
            </a:r>
            <a:r>
              <a:rPr sz="2000" spc="15">
                <a:latin typeface="Barlow"/>
                <a:cs typeface="Barlow"/>
              </a:rPr>
              <a:t> </a:t>
            </a:r>
            <a:r>
              <a:rPr sz="2000">
                <a:latin typeface="Barlow"/>
                <a:cs typeface="Barlow"/>
              </a:rPr>
              <a:t>income,</a:t>
            </a:r>
            <a:r>
              <a:rPr sz="2000" spc="20">
                <a:latin typeface="Barlow"/>
                <a:cs typeface="Barlow"/>
              </a:rPr>
              <a:t> </a:t>
            </a:r>
            <a:r>
              <a:rPr sz="2000">
                <a:latin typeface="Barlow"/>
                <a:cs typeface="Barlow"/>
              </a:rPr>
              <a:t>family</a:t>
            </a:r>
            <a:r>
              <a:rPr sz="2000" spc="10">
                <a:latin typeface="Barlow"/>
                <a:cs typeface="Barlow"/>
              </a:rPr>
              <a:t> </a:t>
            </a:r>
            <a:r>
              <a:rPr sz="2000">
                <a:latin typeface="Barlow"/>
                <a:cs typeface="Barlow"/>
              </a:rPr>
              <a:t>size</a:t>
            </a:r>
            <a:r>
              <a:rPr sz="2000" spc="5">
                <a:latin typeface="Barlow"/>
                <a:cs typeface="Barlow"/>
              </a:rPr>
              <a:t> </a:t>
            </a:r>
            <a:r>
              <a:rPr sz="2000" spc="-5">
                <a:latin typeface="Barlow"/>
                <a:cs typeface="Barlow"/>
              </a:rPr>
              <a:t>and</a:t>
            </a:r>
            <a:r>
              <a:rPr sz="2000" spc="25">
                <a:latin typeface="Barlow"/>
                <a:cs typeface="Barlow"/>
              </a:rPr>
              <a:t> </a:t>
            </a:r>
            <a:r>
              <a:rPr sz="2000">
                <a:latin typeface="Barlow"/>
                <a:cs typeface="Barlow"/>
              </a:rPr>
              <a:t>tax-filing</a:t>
            </a:r>
            <a:r>
              <a:rPr sz="2000" spc="25">
                <a:latin typeface="Barlow"/>
                <a:cs typeface="Barlow"/>
              </a:rPr>
              <a:t> </a:t>
            </a:r>
            <a:r>
              <a:rPr sz="2000" spc="-5">
                <a:latin typeface="Barlow"/>
                <a:cs typeface="Barlow"/>
              </a:rPr>
              <a:t>status</a:t>
            </a:r>
            <a:r>
              <a:rPr sz="2000" spc="-10">
                <a:latin typeface="Barlow"/>
                <a:cs typeface="Barlow"/>
              </a:rPr>
              <a:t> </a:t>
            </a:r>
            <a:r>
              <a:rPr sz="2000" spc="-5">
                <a:latin typeface="Barlow"/>
                <a:cs typeface="Barlow"/>
              </a:rPr>
              <a:t>and</a:t>
            </a:r>
            <a:r>
              <a:rPr sz="2000" spc="25">
                <a:latin typeface="Barlow"/>
                <a:cs typeface="Barlow"/>
              </a:rPr>
              <a:t> </a:t>
            </a:r>
            <a:r>
              <a:rPr sz="2000" spc="-5">
                <a:latin typeface="Barlow"/>
                <a:cs typeface="Barlow"/>
              </a:rPr>
              <a:t>often </a:t>
            </a:r>
            <a:r>
              <a:rPr sz="2000" spc="-405">
                <a:latin typeface="Barlow"/>
                <a:cs typeface="Barlow"/>
              </a:rPr>
              <a:t> </a:t>
            </a:r>
            <a:r>
              <a:rPr sz="2000">
                <a:latin typeface="Barlow"/>
                <a:cs typeface="Barlow"/>
              </a:rPr>
              <a:t>provide</a:t>
            </a:r>
            <a:r>
              <a:rPr sz="2000" spc="10">
                <a:latin typeface="Barlow"/>
                <a:cs typeface="Barlow"/>
              </a:rPr>
              <a:t> </a:t>
            </a:r>
            <a:r>
              <a:rPr sz="2000" spc="-5">
                <a:latin typeface="Barlow"/>
                <a:cs typeface="Barlow"/>
              </a:rPr>
              <a:t>an</a:t>
            </a:r>
            <a:r>
              <a:rPr sz="2000" spc="20">
                <a:latin typeface="Barlow"/>
                <a:cs typeface="Barlow"/>
              </a:rPr>
              <a:t> </a:t>
            </a:r>
            <a:r>
              <a:rPr sz="2000" spc="-5">
                <a:latin typeface="Barlow"/>
                <a:cs typeface="Barlow"/>
              </a:rPr>
              <a:t>affordable</a:t>
            </a:r>
            <a:r>
              <a:rPr sz="2000" spc="45">
                <a:latin typeface="Barlow"/>
                <a:cs typeface="Barlow"/>
              </a:rPr>
              <a:t> </a:t>
            </a:r>
            <a:r>
              <a:rPr sz="2000" spc="-5">
                <a:latin typeface="Barlow"/>
                <a:cs typeface="Barlow"/>
              </a:rPr>
              <a:t>alternative</a:t>
            </a:r>
            <a:r>
              <a:rPr sz="2000" spc="40">
                <a:latin typeface="Barlow"/>
                <a:cs typeface="Barlow"/>
              </a:rPr>
              <a:t> </a:t>
            </a:r>
            <a:r>
              <a:rPr sz="2000" spc="-5">
                <a:latin typeface="Barlow"/>
                <a:cs typeface="Barlow"/>
              </a:rPr>
              <a:t>to</a:t>
            </a:r>
            <a:r>
              <a:rPr sz="2000" spc="10">
                <a:latin typeface="Barlow"/>
                <a:cs typeface="Barlow"/>
              </a:rPr>
              <a:t> </a:t>
            </a:r>
            <a:r>
              <a:rPr sz="2000" spc="-5">
                <a:latin typeface="Barlow"/>
                <a:cs typeface="Barlow"/>
              </a:rPr>
              <a:t>Standard</a:t>
            </a:r>
            <a:r>
              <a:rPr sz="2000" spc="20">
                <a:latin typeface="Barlow"/>
                <a:cs typeface="Barlow"/>
              </a:rPr>
              <a:t> </a:t>
            </a:r>
            <a:r>
              <a:rPr sz="2000" spc="-5">
                <a:latin typeface="Barlow"/>
                <a:cs typeface="Barlow"/>
              </a:rPr>
              <a:t>Plans.</a:t>
            </a:r>
            <a:r>
              <a:rPr sz="2000" spc="30">
                <a:latin typeface="Barlow"/>
                <a:cs typeface="Barlow"/>
              </a:rPr>
              <a:t> </a:t>
            </a:r>
            <a:r>
              <a:rPr sz="2000">
                <a:latin typeface="Barlow"/>
                <a:cs typeface="Barlow"/>
              </a:rPr>
              <a:t>But…</a:t>
            </a:r>
            <a:endParaRPr lang="en-US" sz="2000">
              <a:latin typeface="Barlow"/>
              <a:cs typeface="Barlow"/>
            </a:endParaRPr>
          </a:p>
          <a:p>
            <a:pPr marL="640715" marR="194945" lvl="1" indent="-285750">
              <a:lnSpc>
                <a:spcPct val="100000"/>
              </a:lnSpc>
              <a:spcBef>
                <a:spcPts val="300"/>
              </a:spcBef>
              <a:buFont typeface="Courier New" panose="02070309020205020404" pitchFamily="49" charset="0"/>
              <a:buChar char="-"/>
              <a:tabLst>
                <a:tab pos="186690" algn="l"/>
              </a:tabLst>
            </a:pPr>
            <a:r>
              <a:rPr lang="en-US">
                <a:latin typeface="Barlow"/>
                <a:cs typeface="Barlow"/>
              </a:rPr>
              <a:t>IDR plans must be recertified annually!</a:t>
            </a:r>
          </a:p>
          <a:p>
            <a:pPr marL="640715" marR="194945" lvl="1" indent="-285750">
              <a:lnSpc>
                <a:spcPct val="100000"/>
              </a:lnSpc>
              <a:spcBef>
                <a:spcPts val="300"/>
              </a:spcBef>
              <a:buFont typeface="Courier New" panose="02070309020205020404" pitchFamily="49" charset="0"/>
              <a:buChar char="-"/>
              <a:tabLst>
                <a:tab pos="186690" algn="l"/>
              </a:tabLst>
            </a:pPr>
            <a:r>
              <a:rPr lang="en-US">
                <a:latin typeface="Barlow"/>
                <a:cs typeface="Barlow"/>
              </a:rPr>
              <a:t>This can be done online at student aid.gov or with the loan servicer!</a:t>
            </a:r>
          </a:p>
          <a:p>
            <a:pPr marL="640715" marR="194945" lvl="1" indent="-285750">
              <a:lnSpc>
                <a:spcPct val="100000"/>
              </a:lnSpc>
              <a:spcBef>
                <a:spcPts val="300"/>
              </a:spcBef>
              <a:buFont typeface="Courier New" panose="02070309020205020404" pitchFamily="49" charset="0"/>
              <a:buChar char="-"/>
              <a:tabLst>
                <a:tab pos="186690" algn="l"/>
              </a:tabLst>
            </a:pPr>
            <a:r>
              <a:rPr lang="en-US">
                <a:latin typeface="Barlow"/>
                <a:cs typeface="Barlow"/>
              </a:rPr>
              <a:t>Missing a recertification date has consequences:</a:t>
            </a:r>
          </a:p>
          <a:p>
            <a:pPr marL="983615" marR="194945" lvl="2" indent="-285750">
              <a:lnSpc>
                <a:spcPct val="100000"/>
              </a:lnSpc>
              <a:spcBef>
                <a:spcPts val="300"/>
              </a:spcBef>
              <a:tabLst>
                <a:tab pos="186690" algn="l"/>
              </a:tabLst>
            </a:pPr>
            <a:r>
              <a:rPr lang="en-US">
                <a:latin typeface="Barlow"/>
                <a:cs typeface="Barlow"/>
              </a:rPr>
              <a:t>Payments may increase dramatically</a:t>
            </a:r>
          </a:p>
          <a:p>
            <a:pPr marL="983615" marR="194945" lvl="2" indent="-285750">
              <a:lnSpc>
                <a:spcPct val="100000"/>
              </a:lnSpc>
              <a:spcBef>
                <a:spcPts val="300"/>
              </a:spcBef>
              <a:tabLst>
                <a:tab pos="186690" algn="l"/>
              </a:tabLst>
            </a:pPr>
            <a:r>
              <a:rPr lang="en-US">
                <a:latin typeface="Barlow"/>
                <a:cs typeface="Barlow"/>
              </a:rPr>
              <a:t>Unpaid interest balances will capitalize</a:t>
            </a:r>
          </a:p>
          <a:p>
            <a:pPr marL="983615" marR="194945" lvl="2" indent="-285750">
              <a:lnSpc>
                <a:spcPct val="100000"/>
              </a:lnSpc>
              <a:spcBef>
                <a:spcPts val="300"/>
              </a:spcBef>
              <a:tabLst>
                <a:tab pos="186690" algn="l"/>
              </a:tabLst>
            </a:pPr>
            <a:r>
              <a:rPr lang="en-US">
                <a:latin typeface="Barlow"/>
                <a:cs typeface="Barlow"/>
              </a:rPr>
              <a:t>Borrower may be removed from the plan and re-entry may require making several high payments.</a:t>
            </a:r>
            <a:r>
              <a:rPr>
                <a:latin typeface="Barlow"/>
                <a:cs typeface="Barlow"/>
              </a:rPr>
              <a:t>	</a:t>
            </a:r>
            <a:endParaRPr sz="2000">
              <a:latin typeface="Barlow"/>
              <a:cs typeface="Barlow"/>
            </a:endParaRPr>
          </a:p>
        </p:txBody>
      </p:sp>
      <p:sp>
        <p:nvSpPr>
          <p:cNvPr id="3" name="Slide Number Placeholder 2">
            <a:extLst>
              <a:ext uri="{FF2B5EF4-FFF2-40B4-BE49-F238E27FC236}">
                <a16:creationId xmlns:a16="http://schemas.microsoft.com/office/drawing/2014/main" id="{37CA8A79-56C4-45B6-907A-96F8CD4C82C6}"/>
              </a:ext>
            </a:extLst>
          </p:cNvPr>
          <p:cNvSpPr>
            <a:spLocks noGrp="1"/>
          </p:cNvSpPr>
          <p:nvPr>
            <p:ph type="sldNum" sz="quarter" idx="12"/>
          </p:nvPr>
        </p:nvSpPr>
        <p:spPr/>
        <p:txBody>
          <a:bodyPr/>
          <a:lstStyle/>
          <a:p>
            <a:pPr>
              <a:defRPr/>
            </a:pPr>
            <a:fld id="{E97B734B-BE99-4B13-8B3B-73BDADC290B3}" type="slidenum">
              <a:rPr lang="en-US" smtClean="0"/>
              <a:pPr>
                <a:defRPr/>
              </a:pPr>
              <a:t>46</a:t>
            </a:fld>
            <a:endParaRPr lang="en-US"/>
          </a:p>
        </p:txBody>
      </p:sp>
    </p:spTree>
    <p:extLst>
      <p:ext uri="{BB962C8B-B14F-4D97-AF65-F5344CB8AC3E}">
        <p14:creationId xmlns:p14="http://schemas.microsoft.com/office/powerpoint/2010/main" val="372802331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84E61-33A1-41F4-A59F-3CA04BB85581}"/>
              </a:ext>
            </a:extLst>
          </p:cNvPr>
          <p:cNvSpPr>
            <a:spLocks noGrp="1"/>
          </p:cNvSpPr>
          <p:nvPr>
            <p:ph type="title"/>
          </p:nvPr>
        </p:nvSpPr>
        <p:spPr/>
        <p:txBody>
          <a:bodyPr/>
          <a:lstStyle/>
          <a:p>
            <a:pPr marL="457200" indent="-457200">
              <a:buFont typeface="Calibri" panose="020F0502020204030204" pitchFamily="34" charset="0"/>
              <a:buChar char="❺"/>
            </a:pPr>
            <a:r>
              <a:rPr lang="en-US" b="0">
                <a:latin typeface="Barlow"/>
              </a:rPr>
              <a:t>Misunderstanding Forgiveness and Discharge Programs and their Requirements</a:t>
            </a:r>
          </a:p>
        </p:txBody>
      </p:sp>
      <p:grpSp>
        <p:nvGrpSpPr>
          <p:cNvPr id="8" name="object 3">
            <a:extLst>
              <a:ext uri="{FF2B5EF4-FFF2-40B4-BE49-F238E27FC236}">
                <a16:creationId xmlns:a16="http://schemas.microsoft.com/office/drawing/2014/main" id="{354042C1-AAD8-4353-B36B-0B851079CDE1}"/>
              </a:ext>
            </a:extLst>
          </p:cNvPr>
          <p:cNvGrpSpPr/>
          <p:nvPr/>
        </p:nvGrpSpPr>
        <p:grpSpPr>
          <a:xfrm>
            <a:off x="558800" y="1534532"/>
            <a:ext cx="7673340" cy="2759710"/>
            <a:chOff x="769873" y="1460249"/>
            <a:chExt cx="7673340" cy="2759710"/>
          </a:xfrm>
        </p:grpSpPr>
        <p:sp>
          <p:nvSpPr>
            <p:cNvPr id="10" name="object 4">
              <a:extLst>
                <a:ext uri="{FF2B5EF4-FFF2-40B4-BE49-F238E27FC236}">
                  <a16:creationId xmlns:a16="http://schemas.microsoft.com/office/drawing/2014/main" id="{7C9A3BB7-F016-4E55-9F61-C9F699BADF83}"/>
                </a:ext>
              </a:extLst>
            </p:cNvPr>
            <p:cNvSpPr/>
            <p:nvPr/>
          </p:nvSpPr>
          <p:spPr>
            <a:xfrm>
              <a:off x="782573" y="1753362"/>
              <a:ext cx="7647940" cy="2453640"/>
            </a:xfrm>
            <a:custGeom>
              <a:avLst/>
              <a:gdLst/>
              <a:ahLst/>
              <a:cxnLst/>
              <a:rect l="l" t="t" r="r" b="b"/>
              <a:pathLst>
                <a:path w="7647940" h="2453640">
                  <a:moveTo>
                    <a:pt x="0" y="0"/>
                  </a:moveTo>
                  <a:lnTo>
                    <a:pt x="7647432" y="0"/>
                  </a:lnTo>
                  <a:lnTo>
                    <a:pt x="7647432" y="2453640"/>
                  </a:lnTo>
                  <a:lnTo>
                    <a:pt x="0" y="2453640"/>
                  </a:lnTo>
                  <a:lnTo>
                    <a:pt x="0" y="0"/>
                  </a:lnTo>
                  <a:close/>
                </a:path>
              </a:pathLst>
            </a:custGeom>
            <a:ln w="25400">
              <a:solidFill>
                <a:srgbClr val="05692F"/>
              </a:solidFill>
            </a:ln>
          </p:spPr>
          <p:txBody>
            <a:bodyPr wrap="square" lIns="0" tIns="0" rIns="0" bIns="0" rtlCol="0"/>
            <a:lstStyle/>
            <a:p>
              <a:endParaRPr/>
            </a:p>
          </p:txBody>
        </p:sp>
        <p:sp>
          <p:nvSpPr>
            <p:cNvPr id="11" name="object 5">
              <a:extLst>
                <a:ext uri="{FF2B5EF4-FFF2-40B4-BE49-F238E27FC236}">
                  <a16:creationId xmlns:a16="http://schemas.microsoft.com/office/drawing/2014/main" id="{2766C189-4F66-4FC3-B681-E7ED0D7FDC54}"/>
                </a:ext>
              </a:extLst>
            </p:cNvPr>
            <p:cNvSpPr/>
            <p:nvPr/>
          </p:nvSpPr>
          <p:spPr>
            <a:xfrm>
              <a:off x="1165097" y="1472949"/>
              <a:ext cx="5354320" cy="561340"/>
            </a:xfrm>
            <a:custGeom>
              <a:avLst/>
              <a:gdLst/>
              <a:ahLst/>
              <a:cxnLst/>
              <a:rect l="l" t="t" r="r" b="b"/>
              <a:pathLst>
                <a:path w="5354320" h="561339">
                  <a:moveTo>
                    <a:pt x="5260340" y="0"/>
                  </a:moveTo>
                  <a:lnTo>
                    <a:pt x="93472" y="0"/>
                  </a:lnTo>
                  <a:lnTo>
                    <a:pt x="57087" y="7345"/>
                  </a:lnTo>
                  <a:lnTo>
                    <a:pt x="27376" y="27376"/>
                  </a:lnTo>
                  <a:lnTo>
                    <a:pt x="7345" y="57087"/>
                  </a:lnTo>
                  <a:lnTo>
                    <a:pt x="0" y="93472"/>
                  </a:lnTo>
                  <a:lnTo>
                    <a:pt x="0" y="467347"/>
                  </a:lnTo>
                  <a:lnTo>
                    <a:pt x="7345" y="503733"/>
                  </a:lnTo>
                  <a:lnTo>
                    <a:pt x="27376" y="533449"/>
                  </a:lnTo>
                  <a:lnTo>
                    <a:pt x="57087" y="553484"/>
                  </a:lnTo>
                  <a:lnTo>
                    <a:pt x="93472" y="560832"/>
                  </a:lnTo>
                  <a:lnTo>
                    <a:pt x="5260340" y="560832"/>
                  </a:lnTo>
                  <a:lnTo>
                    <a:pt x="5296724" y="553484"/>
                  </a:lnTo>
                  <a:lnTo>
                    <a:pt x="5326435" y="533449"/>
                  </a:lnTo>
                  <a:lnTo>
                    <a:pt x="5346466" y="503733"/>
                  </a:lnTo>
                  <a:lnTo>
                    <a:pt x="5353812" y="467347"/>
                  </a:lnTo>
                  <a:lnTo>
                    <a:pt x="5353812" y="93472"/>
                  </a:lnTo>
                  <a:lnTo>
                    <a:pt x="5346466" y="57087"/>
                  </a:lnTo>
                  <a:lnTo>
                    <a:pt x="5326435" y="27376"/>
                  </a:lnTo>
                  <a:lnTo>
                    <a:pt x="5296724" y="7345"/>
                  </a:lnTo>
                  <a:lnTo>
                    <a:pt x="5260340" y="0"/>
                  </a:lnTo>
                  <a:close/>
                </a:path>
              </a:pathLst>
            </a:custGeom>
            <a:solidFill>
              <a:srgbClr val="056839"/>
            </a:solidFill>
          </p:spPr>
          <p:txBody>
            <a:bodyPr wrap="square" lIns="0" tIns="0" rIns="0" bIns="0" rtlCol="0"/>
            <a:lstStyle/>
            <a:p>
              <a:endParaRPr/>
            </a:p>
          </p:txBody>
        </p:sp>
        <p:sp>
          <p:nvSpPr>
            <p:cNvPr id="12" name="object 6">
              <a:extLst>
                <a:ext uri="{FF2B5EF4-FFF2-40B4-BE49-F238E27FC236}">
                  <a16:creationId xmlns:a16="http://schemas.microsoft.com/office/drawing/2014/main" id="{AE593638-4D32-43F9-B24C-9335E9C0C56B}"/>
                </a:ext>
              </a:extLst>
            </p:cNvPr>
            <p:cNvSpPr/>
            <p:nvPr/>
          </p:nvSpPr>
          <p:spPr>
            <a:xfrm>
              <a:off x="1165097" y="1472949"/>
              <a:ext cx="5354320" cy="561340"/>
            </a:xfrm>
            <a:custGeom>
              <a:avLst/>
              <a:gdLst/>
              <a:ahLst/>
              <a:cxnLst/>
              <a:rect l="l" t="t" r="r" b="b"/>
              <a:pathLst>
                <a:path w="5354320" h="561339">
                  <a:moveTo>
                    <a:pt x="0" y="93472"/>
                  </a:moveTo>
                  <a:lnTo>
                    <a:pt x="7345" y="57087"/>
                  </a:lnTo>
                  <a:lnTo>
                    <a:pt x="27376" y="27376"/>
                  </a:lnTo>
                  <a:lnTo>
                    <a:pt x="57087" y="7345"/>
                  </a:lnTo>
                  <a:lnTo>
                    <a:pt x="93472" y="0"/>
                  </a:lnTo>
                  <a:lnTo>
                    <a:pt x="5260340" y="0"/>
                  </a:lnTo>
                  <a:lnTo>
                    <a:pt x="5296724" y="7345"/>
                  </a:lnTo>
                  <a:lnTo>
                    <a:pt x="5326435" y="27376"/>
                  </a:lnTo>
                  <a:lnTo>
                    <a:pt x="5346466" y="57087"/>
                  </a:lnTo>
                  <a:lnTo>
                    <a:pt x="5353812" y="93472"/>
                  </a:lnTo>
                  <a:lnTo>
                    <a:pt x="5353812" y="467347"/>
                  </a:lnTo>
                  <a:lnTo>
                    <a:pt x="5346466" y="503733"/>
                  </a:lnTo>
                  <a:lnTo>
                    <a:pt x="5326435" y="533449"/>
                  </a:lnTo>
                  <a:lnTo>
                    <a:pt x="5296724" y="553484"/>
                  </a:lnTo>
                  <a:lnTo>
                    <a:pt x="5260340" y="560832"/>
                  </a:lnTo>
                  <a:lnTo>
                    <a:pt x="93472" y="560832"/>
                  </a:lnTo>
                  <a:lnTo>
                    <a:pt x="57087" y="553484"/>
                  </a:lnTo>
                  <a:lnTo>
                    <a:pt x="27376" y="533449"/>
                  </a:lnTo>
                  <a:lnTo>
                    <a:pt x="7345" y="503733"/>
                  </a:lnTo>
                  <a:lnTo>
                    <a:pt x="0" y="467347"/>
                  </a:lnTo>
                  <a:lnTo>
                    <a:pt x="0" y="93472"/>
                  </a:lnTo>
                  <a:close/>
                </a:path>
              </a:pathLst>
            </a:custGeom>
            <a:ln w="25399">
              <a:solidFill>
                <a:srgbClr val="FFFFFF"/>
              </a:solidFill>
            </a:ln>
          </p:spPr>
          <p:txBody>
            <a:bodyPr wrap="square" lIns="0" tIns="0" rIns="0" bIns="0" rtlCol="0"/>
            <a:lstStyle/>
            <a:p>
              <a:endParaRPr/>
            </a:p>
          </p:txBody>
        </p:sp>
      </p:grpSp>
      <p:grpSp>
        <p:nvGrpSpPr>
          <p:cNvPr id="13" name="object 8">
            <a:extLst>
              <a:ext uri="{FF2B5EF4-FFF2-40B4-BE49-F238E27FC236}">
                <a16:creationId xmlns:a16="http://schemas.microsoft.com/office/drawing/2014/main" id="{E98D2D96-65D8-45C1-A0E6-2361236FD0F9}"/>
              </a:ext>
            </a:extLst>
          </p:cNvPr>
          <p:cNvGrpSpPr/>
          <p:nvPr/>
        </p:nvGrpSpPr>
        <p:grpSpPr>
          <a:xfrm>
            <a:off x="546100" y="4281542"/>
            <a:ext cx="7673340" cy="1773555"/>
            <a:chOff x="769873" y="4296413"/>
            <a:chExt cx="7673340" cy="1773555"/>
          </a:xfrm>
        </p:grpSpPr>
        <p:sp>
          <p:nvSpPr>
            <p:cNvPr id="14" name="object 9">
              <a:extLst>
                <a:ext uri="{FF2B5EF4-FFF2-40B4-BE49-F238E27FC236}">
                  <a16:creationId xmlns:a16="http://schemas.microsoft.com/office/drawing/2014/main" id="{C9F322D6-425D-4FA8-A04E-3B710F1E3BF2}"/>
                </a:ext>
              </a:extLst>
            </p:cNvPr>
            <p:cNvSpPr/>
            <p:nvPr/>
          </p:nvSpPr>
          <p:spPr>
            <a:xfrm>
              <a:off x="782573" y="4589525"/>
              <a:ext cx="7647940" cy="1468120"/>
            </a:xfrm>
            <a:custGeom>
              <a:avLst/>
              <a:gdLst/>
              <a:ahLst/>
              <a:cxnLst/>
              <a:rect l="l" t="t" r="r" b="b"/>
              <a:pathLst>
                <a:path w="7647940" h="1468120">
                  <a:moveTo>
                    <a:pt x="7647432" y="0"/>
                  </a:moveTo>
                  <a:lnTo>
                    <a:pt x="0" y="0"/>
                  </a:lnTo>
                  <a:lnTo>
                    <a:pt x="0" y="1467612"/>
                  </a:lnTo>
                  <a:lnTo>
                    <a:pt x="7647432" y="1467612"/>
                  </a:lnTo>
                  <a:lnTo>
                    <a:pt x="7647432" y="0"/>
                  </a:lnTo>
                  <a:close/>
                </a:path>
              </a:pathLst>
            </a:custGeom>
            <a:solidFill>
              <a:srgbClr val="FFFFFF">
                <a:alpha val="90194"/>
              </a:srgbClr>
            </a:solidFill>
          </p:spPr>
          <p:txBody>
            <a:bodyPr wrap="square" lIns="0" tIns="0" rIns="0" bIns="0" rtlCol="0"/>
            <a:lstStyle/>
            <a:p>
              <a:endParaRPr/>
            </a:p>
          </p:txBody>
        </p:sp>
        <p:sp>
          <p:nvSpPr>
            <p:cNvPr id="15" name="object 10">
              <a:extLst>
                <a:ext uri="{FF2B5EF4-FFF2-40B4-BE49-F238E27FC236}">
                  <a16:creationId xmlns:a16="http://schemas.microsoft.com/office/drawing/2014/main" id="{0315C4D0-677F-4B84-B164-B82CFA309F26}"/>
                </a:ext>
              </a:extLst>
            </p:cNvPr>
            <p:cNvSpPr/>
            <p:nvPr/>
          </p:nvSpPr>
          <p:spPr>
            <a:xfrm>
              <a:off x="782573" y="4589525"/>
              <a:ext cx="7647940" cy="1468120"/>
            </a:xfrm>
            <a:custGeom>
              <a:avLst/>
              <a:gdLst/>
              <a:ahLst/>
              <a:cxnLst/>
              <a:rect l="l" t="t" r="r" b="b"/>
              <a:pathLst>
                <a:path w="7647940" h="1468120">
                  <a:moveTo>
                    <a:pt x="0" y="0"/>
                  </a:moveTo>
                  <a:lnTo>
                    <a:pt x="7647432" y="0"/>
                  </a:lnTo>
                  <a:lnTo>
                    <a:pt x="7647432" y="1467612"/>
                  </a:lnTo>
                  <a:lnTo>
                    <a:pt x="0" y="1467612"/>
                  </a:lnTo>
                  <a:lnTo>
                    <a:pt x="0" y="0"/>
                  </a:lnTo>
                  <a:close/>
                </a:path>
              </a:pathLst>
            </a:custGeom>
            <a:ln w="25400">
              <a:solidFill>
                <a:srgbClr val="B3638D"/>
              </a:solidFill>
            </a:ln>
          </p:spPr>
          <p:txBody>
            <a:bodyPr wrap="square" lIns="0" tIns="0" rIns="0" bIns="0" rtlCol="0"/>
            <a:lstStyle/>
            <a:p>
              <a:endParaRPr/>
            </a:p>
          </p:txBody>
        </p:sp>
        <p:sp>
          <p:nvSpPr>
            <p:cNvPr id="16" name="object 11">
              <a:extLst>
                <a:ext uri="{FF2B5EF4-FFF2-40B4-BE49-F238E27FC236}">
                  <a16:creationId xmlns:a16="http://schemas.microsoft.com/office/drawing/2014/main" id="{E8FFC8A5-65D3-4882-B05C-7AD36FF33020}"/>
                </a:ext>
              </a:extLst>
            </p:cNvPr>
            <p:cNvSpPr/>
            <p:nvPr/>
          </p:nvSpPr>
          <p:spPr>
            <a:xfrm>
              <a:off x="1165097" y="4309113"/>
              <a:ext cx="5354320" cy="561340"/>
            </a:xfrm>
            <a:custGeom>
              <a:avLst/>
              <a:gdLst/>
              <a:ahLst/>
              <a:cxnLst/>
              <a:rect l="l" t="t" r="r" b="b"/>
              <a:pathLst>
                <a:path w="5354320" h="561339">
                  <a:moveTo>
                    <a:pt x="5260340" y="0"/>
                  </a:moveTo>
                  <a:lnTo>
                    <a:pt x="93472" y="0"/>
                  </a:lnTo>
                  <a:lnTo>
                    <a:pt x="57087" y="7345"/>
                  </a:lnTo>
                  <a:lnTo>
                    <a:pt x="27376" y="27376"/>
                  </a:lnTo>
                  <a:lnTo>
                    <a:pt x="7345" y="57087"/>
                  </a:lnTo>
                  <a:lnTo>
                    <a:pt x="0" y="93472"/>
                  </a:lnTo>
                  <a:lnTo>
                    <a:pt x="0" y="467347"/>
                  </a:lnTo>
                  <a:lnTo>
                    <a:pt x="7345" y="503733"/>
                  </a:lnTo>
                  <a:lnTo>
                    <a:pt x="27376" y="533449"/>
                  </a:lnTo>
                  <a:lnTo>
                    <a:pt x="57087" y="553484"/>
                  </a:lnTo>
                  <a:lnTo>
                    <a:pt x="93472" y="560832"/>
                  </a:lnTo>
                  <a:lnTo>
                    <a:pt x="5260340" y="560832"/>
                  </a:lnTo>
                  <a:lnTo>
                    <a:pt x="5296724" y="553484"/>
                  </a:lnTo>
                  <a:lnTo>
                    <a:pt x="5326435" y="533449"/>
                  </a:lnTo>
                  <a:lnTo>
                    <a:pt x="5346466" y="503733"/>
                  </a:lnTo>
                  <a:lnTo>
                    <a:pt x="5353812" y="467347"/>
                  </a:lnTo>
                  <a:lnTo>
                    <a:pt x="5353812" y="93472"/>
                  </a:lnTo>
                  <a:lnTo>
                    <a:pt x="5346466" y="57087"/>
                  </a:lnTo>
                  <a:lnTo>
                    <a:pt x="5326435" y="27376"/>
                  </a:lnTo>
                  <a:lnTo>
                    <a:pt x="5296724" y="7345"/>
                  </a:lnTo>
                  <a:lnTo>
                    <a:pt x="5260340" y="0"/>
                  </a:lnTo>
                  <a:close/>
                </a:path>
              </a:pathLst>
            </a:custGeom>
            <a:solidFill>
              <a:srgbClr val="B3638D"/>
            </a:solidFill>
          </p:spPr>
          <p:txBody>
            <a:bodyPr wrap="square" lIns="0" tIns="0" rIns="0" bIns="0" rtlCol="0"/>
            <a:lstStyle/>
            <a:p>
              <a:endParaRPr/>
            </a:p>
          </p:txBody>
        </p:sp>
        <p:sp>
          <p:nvSpPr>
            <p:cNvPr id="17" name="object 12">
              <a:extLst>
                <a:ext uri="{FF2B5EF4-FFF2-40B4-BE49-F238E27FC236}">
                  <a16:creationId xmlns:a16="http://schemas.microsoft.com/office/drawing/2014/main" id="{98024E69-1E6D-466B-AD5C-D4E595AD46BE}"/>
                </a:ext>
              </a:extLst>
            </p:cNvPr>
            <p:cNvSpPr/>
            <p:nvPr/>
          </p:nvSpPr>
          <p:spPr>
            <a:xfrm>
              <a:off x="1165097" y="4309113"/>
              <a:ext cx="5354320" cy="561340"/>
            </a:xfrm>
            <a:custGeom>
              <a:avLst/>
              <a:gdLst/>
              <a:ahLst/>
              <a:cxnLst/>
              <a:rect l="l" t="t" r="r" b="b"/>
              <a:pathLst>
                <a:path w="5354320" h="561339">
                  <a:moveTo>
                    <a:pt x="0" y="93472"/>
                  </a:moveTo>
                  <a:lnTo>
                    <a:pt x="7345" y="57087"/>
                  </a:lnTo>
                  <a:lnTo>
                    <a:pt x="27376" y="27376"/>
                  </a:lnTo>
                  <a:lnTo>
                    <a:pt x="57087" y="7345"/>
                  </a:lnTo>
                  <a:lnTo>
                    <a:pt x="93472" y="0"/>
                  </a:lnTo>
                  <a:lnTo>
                    <a:pt x="5260340" y="0"/>
                  </a:lnTo>
                  <a:lnTo>
                    <a:pt x="5296724" y="7345"/>
                  </a:lnTo>
                  <a:lnTo>
                    <a:pt x="5326435" y="27376"/>
                  </a:lnTo>
                  <a:lnTo>
                    <a:pt x="5346466" y="57087"/>
                  </a:lnTo>
                  <a:lnTo>
                    <a:pt x="5353812" y="93472"/>
                  </a:lnTo>
                  <a:lnTo>
                    <a:pt x="5353812" y="467347"/>
                  </a:lnTo>
                  <a:lnTo>
                    <a:pt x="5346466" y="503733"/>
                  </a:lnTo>
                  <a:lnTo>
                    <a:pt x="5326435" y="533449"/>
                  </a:lnTo>
                  <a:lnTo>
                    <a:pt x="5296724" y="553484"/>
                  </a:lnTo>
                  <a:lnTo>
                    <a:pt x="5260340" y="560832"/>
                  </a:lnTo>
                  <a:lnTo>
                    <a:pt x="93472" y="560832"/>
                  </a:lnTo>
                  <a:lnTo>
                    <a:pt x="57087" y="553484"/>
                  </a:lnTo>
                  <a:lnTo>
                    <a:pt x="27376" y="533449"/>
                  </a:lnTo>
                  <a:lnTo>
                    <a:pt x="7345" y="503733"/>
                  </a:lnTo>
                  <a:lnTo>
                    <a:pt x="0" y="467347"/>
                  </a:lnTo>
                  <a:lnTo>
                    <a:pt x="0" y="93472"/>
                  </a:lnTo>
                  <a:close/>
                </a:path>
              </a:pathLst>
            </a:custGeom>
            <a:ln w="25399">
              <a:solidFill>
                <a:srgbClr val="FFFFFF"/>
              </a:solidFill>
            </a:ln>
          </p:spPr>
          <p:txBody>
            <a:bodyPr wrap="square" lIns="0" tIns="0" rIns="0" bIns="0" rtlCol="0"/>
            <a:lstStyle/>
            <a:p>
              <a:endParaRPr/>
            </a:p>
          </p:txBody>
        </p:sp>
      </p:grpSp>
      <p:sp>
        <p:nvSpPr>
          <p:cNvPr id="19" name="object 7">
            <a:extLst>
              <a:ext uri="{FF2B5EF4-FFF2-40B4-BE49-F238E27FC236}">
                <a16:creationId xmlns:a16="http://schemas.microsoft.com/office/drawing/2014/main" id="{8D308686-4383-4FFF-AF51-190C17154040}"/>
              </a:ext>
            </a:extLst>
          </p:cNvPr>
          <p:cNvSpPr txBox="1">
            <a:spLocks noGrp="1"/>
          </p:cNvSpPr>
          <p:nvPr>
            <p:ph idx="1"/>
          </p:nvPr>
        </p:nvSpPr>
        <p:spPr>
          <a:xfrm>
            <a:off x="1227699" y="1613934"/>
            <a:ext cx="6765598" cy="2661626"/>
          </a:xfrm>
          <a:prstGeom prst="rect">
            <a:avLst/>
          </a:prstGeom>
        </p:spPr>
        <p:txBody>
          <a:bodyPr vert="horz" wrap="square" lIns="0" tIns="12065" rIns="0" bIns="0" rtlCol="0">
            <a:spAutoFit/>
          </a:bodyPr>
          <a:lstStyle/>
          <a:p>
            <a:pPr marL="0" indent="0">
              <a:lnSpc>
                <a:spcPct val="100000"/>
              </a:lnSpc>
              <a:spcBef>
                <a:spcPts val="95"/>
              </a:spcBef>
              <a:buNone/>
            </a:pPr>
            <a:r>
              <a:rPr sz="1600" b="1" spc="-5">
                <a:solidFill>
                  <a:srgbClr val="FFFFFF"/>
                </a:solidFill>
                <a:latin typeface="Barlow"/>
                <a:cs typeface="Barlow"/>
              </a:rPr>
              <a:t>Public</a:t>
            </a:r>
            <a:r>
              <a:rPr sz="1600" b="1" spc="-60">
                <a:solidFill>
                  <a:srgbClr val="FFFFFF"/>
                </a:solidFill>
                <a:latin typeface="Barlow"/>
                <a:cs typeface="Barlow"/>
              </a:rPr>
              <a:t> </a:t>
            </a:r>
            <a:r>
              <a:rPr sz="1600" b="1" spc="-10">
                <a:solidFill>
                  <a:srgbClr val="FFFFFF"/>
                </a:solidFill>
                <a:latin typeface="Barlow"/>
                <a:cs typeface="Barlow"/>
              </a:rPr>
              <a:t>Service</a:t>
            </a:r>
            <a:r>
              <a:rPr sz="1600" b="1" spc="-60">
                <a:solidFill>
                  <a:srgbClr val="FFFFFF"/>
                </a:solidFill>
                <a:latin typeface="Barlow"/>
                <a:cs typeface="Barlow"/>
              </a:rPr>
              <a:t> </a:t>
            </a:r>
            <a:r>
              <a:rPr sz="1600" b="1" spc="-15">
                <a:solidFill>
                  <a:srgbClr val="FFFFFF"/>
                </a:solidFill>
                <a:latin typeface="Barlow"/>
                <a:cs typeface="Barlow"/>
              </a:rPr>
              <a:t>Loan</a:t>
            </a:r>
            <a:r>
              <a:rPr sz="1600" b="1" spc="-35">
                <a:solidFill>
                  <a:srgbClr val="FFFFFF"/>
                </a:solidFill>
                <a:latin typeface="Barlow"/>
                <a:cs typeface="Barlow"/>
              </a:rPr>
              <a:t> </a:t>
            </a:r>
            <a:r>
              <a:rPr sz="1600" b="1" spc="-15">
                <a:solidFill>
                  <a:srgbClr val="FFFFFF"/>
                </a:solidFill>
                <a:latin typeface="Barlow"/>
                <a:cs typeface="Barlow"/>
              </a:rPr>
              <a:t>Forgiveness</a:t>
            </a:r>
            <a:r>
              <a:rPr sz="1600" b="1" spc="-60">
                <a:solidFill>
                  <a:srgbClr val="FFFFFF"/>
                </a:solidFill>
                <a:latin typeface="Barlow"/>
                <a:cs typeface="Barlow"/>
              </a:rPr>
              <a:t> </a:t>
            </a:r>
            <a:r>
              <a:rPr sz="1600" b="1" spc="-15">
                <a:solidFill>
                  <a:srgbClr val="FFFFFF"/>
                </a:solidFill>
                <a:latin typeface="Barlow"/>
                <a:cs typeface="Barlow"/>
              </a:rPr>
              <a:t>(PSLF):</a:t>
            </a:r>
            <a:endParaRPr sz="1600" b="1">
              <a:latin typeface="Barlow"/>
              <a:cs typeface="Barlow"/>
            </a:endParaRPr>
          </a:p>
          <a:p>
            <a:pPr>
              <a:lnSpc>
                <a:spcPct val="100000"/>
              </a:lnSpc>
              <a:spcBef>
                <a:spcPts val="45"/>
              </a:spcBef>
            </a:pPr>
            <a:endParaRPr sz="1650">
              <a:latin typeface="Barlow"/>
              <a:cs typeface="Barlow"/>
            </a:endParaRPr>
          </a:p>
          <a:p>
            <a:pPr marL="184785" marR="67310" indent="-172720">
              <a:lnSpc>
                <a:spcPts val="1730"/>
              </a:lnSpc>
              <a:spcBef>
                <a:spcPts val="5"/>
              </a:spcBef>
              <a:buChar char="•"/>
              <a:tabLst>
                <a:tab pos="185420" algn="l"/>
              </a:tabLst>
            </a:pPr>
            <a:r>
              <a:rPr sz="1500" spc="-5">
                <a:latin typeface="Barlow"/>
                <a:cs typeface="Barlow"/>
              </a:rPr>
              <a:t>Make</a:t>
            </a:r>
            <a:r>
              <a:rPr sz="1500" spc="5">
                <a:latin typeface="Barlow"/>
                <a:cs typeface="Barlow"/>
              </a:rPr>
              <a:t> </a:t>
            </a:r>
            <a:r>
              <a:rPr sz="1500">
                <a:latin typeface="Barlow"/>
                <a:cs typeface="Barlow"/>
              </a:rPr>
              <a:t>120 </a:t>
            </a:r>
            <a:r>
              <a:rPr sz="1500" spc="-5">
                <a:latin typeface="Barlow"/>
                <a:cs typeface="Barlow"/>
              </a:rPr>
              <a:t>qualifying</a:t>
            </a:r>
            <a:r>
              <a:rPr sz="1500" spc="25">
                <a:latin typeface="Barlow"/>
                <a:cs typeface="Barlow"/>
              </a:rPr>
              <a:t> </a:t>
            </a:r>
            <a:r>
              <a:rPr sz="1500" spc="-5">
                <a:latin typeface="Barlow"/>
                <a:cs typeface="Barlow"/>
              </a:rPr>
              <a:t>payments</a:t>
            </a:r>
            <a:r>
              <a:rPr sz="1500" spc="20">
                <a:latin typeface="Barlow"/>
                <a:cs typeface="Barlow"/>
              </a:rPr>
              <a:t> </a:t>
            </a:r>
            <a:r>
              <a:rPr sz="1500">
                <a:latin typeface="Barlow"/>
                <a:cs typeface="Barlow"/>
              </a:rPr>
              <a:t>(10 </a:t>
            </a:r>
            <a:r>
              <a:rPr sz="1500" spc="-5">
                <a:latin typeface="Barlow"/>
                <a:cs typeface="Barlow"/>
              </a:rPr>
              <a:t>Years)</a:t>
            </a:r>
            <a:r>
              <a:rPr sz="1500" spc="15">
                <a:latin typeface="Barlow"/>
                <a:cs typeface="Barlow"/>
              </a:rPr>
              <a:t> </a:t>
            </a:r>
            <a:r>
              <a:rPr sz="1500">
                <a:latin typeface="Barlow"/>
                <a:cs typeface="Barlow"/>
              </a:rPr>
              <a:t>and unpaid</a:t>
            </a:r>
            <a:r>
              <a:rPr sz="1500" spc="20">
                <a:latin typeface="Barlow"/>
                <a:cs typeface="Barlow"/>
              </a:rPr>
              <a:t> </a:t>
            </a:r>
            <a:r>
              <a:rPr sz="1500" spc="-5">
                <a:latin typeface="Barlow"/>
                <a:cs typeface="Barlow"/>
              </a:rPr>
              <a:t>balances</a:t>
            </a:r>
            <a:r>
              <a:rPr sz="1500">
                <a:latin typeface="Barlow"/>
                <a:cs typeface="Barlow"/>
              </a:rPr>
              <a:t> will be </a:t>
            </a:r>
            <a:r>
              <a:rPr sz="1500" spc="-305">
                <a:latin typeface="Barlow"/>
                <a:cs typeface="Barlow"/>
              </a:rPr>
              <a:t> </a:t>
            </a:r>
            <a:r>
              <a:rPr sz="1500" spc="-5">
                <a:latin typeface="Barlow"/>
                <a:cs typeface="Barlow"/>
              </a:rPr>
              <a:t>forgiven</a:t>
            </a:r>
            <a:r>
              <a:rPr sz="1500" spc="25">
                <a:latin typeface="Barlow"/>
                <a:cs typeface="Barlow"/>
              </a:rPr>
              <a:t> </a:t>
            </a:r>
            <a:r>
              <a:rPr sz="1500" spc="-5">
                <a:latin typeface="Barlow"/>
                <a:cs typeface="Barlow"/>
              </a:rPr>
              <a:t>WITHOUT</a:t>
            </a:r>
            <a:r>
              <a:rPr sz="1500" spc="15">
                <a:latin typeface="Barlow"/>
                <a:cs typeface="Barlow"/>
              </a:rPr>
              <a:t> </a:t>
            </a:r>
            <a:r>
              <a:rPr sz="1500" spc="-5">
                <a:latin typeface="Barlow"/>
                <a:cs typeface="Barlow"/>
              </a:rPr>
              <a:t>TAX</a:t>
            </a:r>
            <a:r>
              <a:rPr sz="1500">
                <a:latin typeface="Barlow"/>
                <a:cs typeface="Barlow"/>
              </a:rPr>
              <a:t> </a:t>
            </a:r>
            <a:r>
              <a:rPr sz="1500" spc="-10">
                <a:latin typeface="Barlow"/>
                <a:cs typeface="Barlow"/>
              </a:rPr>
              <a:t>CONSEQUENCE!</a:t>
            </a:r>
            <a:endParaRPr sz="1500">
              <a:latin typeface="Barlow"/>
              <a:cs typeface="Barlow"/>
            </a:endParaRPr>
          </a:p>
          <a:p>
            <a:pPr marL="184785" indent="-172720">
              <a:lnSpc>
                <a:spcPct val="100000"/>
              </a:lnSpc>
              <a:spcBef>
                <a:spcPts val="65"/>
              </a:spcBef>
              <a:buChar char="•"/>
              <a:tabLst>
                <a:tab pos="185420" algn="l"/>
              </a:tabLst>
            </a:pPr>
            <a:r>
              <a:rPr sz="1500" spc="-10">
                <a:latin typeface="Barlow"/>
                <a:cs typeface="Barlow"/>
              </a:rPr>
              <a:t>You</a:t>
            </a:r>
            <a:r>
              <a:rPr sz="1500" spc="-5">
                <a:latin typeface="Barlow"/>
                <a:cs typeface="Barlow"/>
              </a:rPr>
              <a:t> must</a:t>
            </a:r>
            <a:r>
              <a:rPr sz="1500">
                <a:latin typeface="Barlow"/>
                <a:cs typeface="Barlow"/>
              </a:rPr>
              <a:t> </a:t>
            </a:r>
            <a:r>
              <a:rPr sz="1500" spc="-5">
                <a:latin typeface="Barlow"/>
                <a:cs typeface="Barlow"/>
              </a:rPr>
              <a:t>have Direct</a:t>
            </a:r>
            <a:r>
              <a:rPr sz="1500" spc="10">
                <a:latin typeface="Barlow"/>
                <a:cs typeface="Barlow"/>
              </a:rPr>
              <a:t> </a:t>
            </a:r>
            <a:r>
              <a:rPr sz="1500" spc="-5">
                <a:latin typeface="Barlow"/>
                <a:cs typeface="Barlow"/>
              </a:rPr>
              <a:t>Loans</a:t>
            </a:r>
            <a:endParaRPr sz="1500">
              <a:latin typeface="Barlow"/>
              <a:cs typeface="Barlow"/>
            </a:endParaRPr>
          </a:p>
          <a:p>
            <a:pPr marL="184785" indent="-172720">
              <a:lnSpc>
                <a:spcPct val="100000"/>
              </a:lnSpc>
              <a:spcBef>
                <a:spcPts val="95"/>
              </a:spcBef>
              <a:buChar char="•"/>
              <a:tabLst>
                <a:tab pos="185420" algn="l"/>
              </a:tabLst>
            </a:pPr>
            <a:r>
              <a:rPr sz="1500" spc="-10">
                <a:latin typeface="Barlow"/>
                <a:cs typeface="Barlow"/>
              </a:rPr>
              <a:t>You</a:t>
            </a:r>
            <a:r>
              <a:rPr sz="1500" spc="5">
                <a:latin typeface="Barlow"/>
                <a:cs typeface="Barlow"/>
              </a:rPr>
              <a:t> </a:t>
            </a:r>
            <a:r>
              <a:rPr sz="1500" spc="-5">
                <a:latin typeface="Barlow"/>
                <a:cs typeface="Barlow"/>
              </a:rPr>
              <a:t>must</a:t>
            </a:r>
            <a:r>
              <a:rPr sz="1500" spc="10">
                <a:latin typeface="Barlow"/>
                <a:cs typeface="Barlow"/>
              </a:rPr>
              <a:t> </a:t>
            </a:r>
            <a:r>
              <a:rPr sz="1500">
                <a:latin typeface="Barlow"/>
                <a:cs typeface="Barlow"/>
              </a:rPr>
              <a:t>be </a:t>
            </a:r>
            <a:r>
              <a:rPr sz="1500" spc="-5">
                <a:latin typeface="Barlow"/>
                <a:cs typeface="Barlow"/>
              </a:rPr>
              <a:t>enrolled</a:t>
            </a:r>
            <a:r>
              <a:rPr sz="1500" spc="5">
                <a:latin typeface="Barlow"/>
                <a:cs typeface="Barlow"/>
              </a:rPr>
              <a:t> in </a:t>
            </a:r>
            <a:r>
              <a:rPr sz="1500" spc="-5">
                <a:latin typeface="Barlow"/>
                <a:cs typeface="Barlow"/>
              </a:rPr>
              <a:t>an</a:t>
            </a:r>
            <a:r>
              <a:rPr sz="1500" spc="-10">
                <a:latin typeface="Barlow"/>
                <a:cs typeface="Barlow"/>
              </a:rPr>
              <a:t> </a:t>
            </a:r>
            <a:r>
              <a:rPr sz="1500" spc="-5">
                <a:latin typeface="Barlow"/>
                <a:cs typeface="Barlow"/>
              </a:rPr>
              <a:t>Income-Driven-Repayment</a:t>
            </a:r>
            <a:r>
              <a:rPr sz="1500" spc="55">
                <a:latin typeface="Barlow"/>
                <a:cs typeface="Barlow"/>
              </a:rPr>
              <a:t> </a:t>
            </a:r>
            <a:r>
              <a:rPr sz="1500" spc="-5">
                <a:latin typeface="Barlow"/>
                <a:cs typeface="Barlow"/>
              </a:rPr>
              <a:t>(IDR)</a:t>
            </a:r>
            <a:r>
              <a:rPr sz="1500">
                <a:latin typeface="Barlow"/>
                <a:cs typeface="Barlow"/>
              </a:rPr>
              <a:t> </a:t>
            </a:r>
            <a:r>
              <a:rPr sz="1500" spc="-5">
                <a:latin typeface="Barlow"/>
                <a:cs typeface="Barlow"/>
              </a:rPr>
              <a:t>plan</a:t>
            </a:r>
            <a:endParaRPr sz="1500">
              <a:latin typeface="Barlow"/>
              <a:cs typeface="Barlow"/>
            </a:endParaRPr>
          </a:p>
          <a:p>
            <a:pPr marL="184785" marR="5080" indent="-172720">
              <a:lnSpc>
                <a:spcPts val="1730"/>
              </a:lnSpc>
              <a:spcBef>
                <a:spcPts val="315"/>
              </a:spcBef>
              <a:buChar char="•"/>
              <a:tabLst>
                <a:tab pos="185420" algn="l"/>
              </a:tabLst>
            </a:pPr>
            <a:r>
              <a:rPr sz="1500" spc="-10">
                <a:latin typeface="Barlow"/>
                <a:cs typeface="Barlow"/>
              </a:rPr>
              <a:t>You</a:t>
            </a:r>
            <a:r>
              <a:rPr sz="1500" spc="10">
                <a:latin typeface="Barlow"/>
                <a:cs typeface="Barlow"/>
              </a:rPr>
              <a:t> </a:t>
            </a:r>
            <a:r>
              <a:rPr sz="1500" spc="-5">
                <a:latin typeface="Barlow"/>
                <a:cs typeface="Barlow"/>
              </a:rPr>
              <a:t>must</a:t>
            </a:r>
            <a:r>
              <a:rPr sz="1500" spc="10">
                <a:latin typeface="Barlow"/>
                <a:cs typeface="Barlow"/>
              </a:rPr>
              <a:t> </a:t>
            </a:r>
            <a:r>
              <a:rPr sz="1500">
                <a:latin typeface="Barlow"/>
                <a:cs typeface="Barlow"/>
              </a:rPr>
              <a:t>be</a:t>
            </a:r>
            <a:r>
              <a:rPr sz="1500" spc="10">
                <a:latin typeface="Barlow"/>
                <a:cs typeface="Barlow"/>
              </a:rPr>
              <a:t> </a:t>
            </a:r>
            <a:r>
              <a:rPr sz="1500" spc="-5">
                <a:latin typeface="Barlow"/>
                <a:cs typeface="Barlow"/>
              </a:rPr>
              <a:t>employed</a:t>
            </a:r>
            <a:r>
              <a:rPr sz="1500" spc="20">
                <a:latin typeface="Barlow"/>
                <a:cs typeface="Barlow"/>
              </a:rPr>
              <a:t> </a:t>
            </a:r>
            <a:r>
              <a:rPr sz="1500" spc="-10">
                <a:latin typeface="Barlow"/>
                <a:cs typeface="Barlow"/>
              </a:rPr>
              <a:t>full</a:t>
            </a:r>
            <a:r>
              <a:rPr sz="1500" spc="10">
                <a:latin typeface="Barlow"/>
                <a:cs typeface="Barlow"/>
              </a:rPr>
              <a:t> </a:t>
            </a:r>
            <a:r>
              <a:rPr sz="1500">
                <a:latin typeface="Barlow"/>
                <a:cs typeface="Barlow"/>
              </a:rPr>
              <a:t>time</a:t>
            </a:r>
            <a:r>
              <a:rPr sz="1500" spc="15">
                <a:latin typeface="Barlow"/>
                <a:cs typeface="Barlow"/>
              </a:rPr>
              <a:t> </a:t>
            </a:r>
            <a:r>
              <a:rPr sz="1500">
                <a:latin typeface="Barlow"/>
                <a:cs typeface="Barlow"/>
              </a:rPr>
              <a:t>by</a:t>
            </a:r>
            <a:r>
              <a:rPr sz="1500" spc="5">
                <a:latin typeface="Barlow"/>
                <a:cs typeface="Barlow"/>
              </a:rPr>
              <a:t> </a:t>
            </a:r>
            <a:r>
              <a:rPr sz="1500" spc="-5">
                <a:latin typeface="Barlow"/>
                <a:cs typeface="Barlow"/>
              </a:rPr>
              <a:t>a</a:t>
            </a:r>
            <a:r>
              <a:rPr sz="1500" spc="-10">
                <a:latin typeface="Barlow"/>
                <a:cs typeface="Barlow"/>
              </a:rPr>
              <a:t> </a:t>
            </a:r>
            <a:r>
              <a:rPr sz="1500" spc="-5">
                <a:latin typeface="Barlow"/>
                <a:cs typeface="Barlow"/>
              </a:rPr>
              <a:t>qualifying</a:t>
            </a:r>
            <a:r>
              <a:rPr sz="1500" spc="30">
                <a:latin typeface="Barlow"/>
                <a:cs typeface="Barlow"/>
              </a:rPr>
              <a:t> </a:t>
            </a:r>
            <a:r>
              <a:rPr sz="1500" spc="-5">
                <a:latin typeface="Barlow"/>
                <a:cs typeface="Barlow"/>
              </a:rPr>
              <a:t>employer</a:t>
            </a:r>
            <a:r>
              <a:rPr sz="1500" spc="20">
                <a:latin typeface="Barlow"/>
                <a:cs typeface="Barlow"/>
              </a:rPr>
              <a:t> </a:t>
            </a:r>
            <a:r>
              <a:rPr sz="1500" spc="-5">
                <a:latin typeface="Barlow"/>
                <a:cs typeface="Barlow"/>
              </a:rPr>
              <a:t>(501c(3)</a:t>
            </a:r>
            <a:r>
              <a:rPr sz="1500" spc="5">
                <a:latin typeface="Barlow"/>
                <a:cs typeface="Barlow"/>
              </a:rPr>
              <a:t> </a:t>
            </a:r>
            <a:r>
              <a:rPr sz="1500">
                <a:latin typeface="Barlow"/>
                <a:cs typeface="Barlow"/>
              </a:rPr>
              <a:t>and </a:t>
            </a:r>
            <a:r>
              <a:rPr sz="1500" spc="-305">
                <a:latin typeface="Barlow"/>
                <a:cs typeface="Barlow"/>
              </a:rPr>
              <a:t> </a:t>
            </a:r>
            <a:r>
              <a:rPr sz="1500" spc="-10">
                <a:latin typeface="Barlow"/>
                <a:cs typeface="Barlow"/>
              </a:rPr>
              <a:t>other</a:t>
            </a:r>
            <a:r>
              <a:rPr sz="1500" spc="15">
                <a:latin typeface="Barlow"/>
                <a:cs typeface="Barlow"/>
              </a:rPr>
              <a:t> </a:t>
            </a:r>
            <a:r>
              <a:rPr sz="1500">
                <a:latin typeface="Barlow"/>
                <a:cs typeface="Barlow"/>
              </a:rPr>
              <a:t>kinds</a:t>
            </a:r>
            <a:r>
              <a:rPr sz="1500" spc="5">
                <a:latin typeface="Barlow"/>
                <a:cs typeface="Barlow"/>
              </a:rPr>
              <a:t> </a:t>
            </a:r>
            <a:r>
              <a:rPr sz="1500" spc="-10">
                <a:latin typeface="Barlow"/>
                <a:cs typeface="Barlow"/>
              </a:rPr>
              <a:t>of</a:t>
            </a:r>
            <a:r>
              <a:rPr sz="1500">
                <a:latin typeface="Barlow"/>
                <a:cs typeface="Barlow"/>
              </a:rPr>
              <a:t> </a:t>
            </a:r>
            <a:r>
              <a:rPr sz="1500" spc="-5">
                <a:latin typeface="Barlow"/>
                <a:cs typeface="Barlow"/>
              </a:rPr>
              <a:t>non-profits,</a:t>
            </a:r>
            <a:r>
              <a:rPr sz="1500" spc="55">
                <a:latin typeface="Barlow"/>
                <a:cs typeface="Barlow"/>
              </a:rPr>
              <a:t> </a:t>
            </a:r>
            <a:r>
              <a:rPr sz="1500" spc="-10">
                <a:latin typeface="Barlow"/>
                <a:cs typeface="Barlow"/>
              </a:rPr>
              <a:t>governmental</a:t>
            </a:r>
            <a:r>
              <a:rPr sz="1500" spc="35">
                <a:latin typeface="Barlow"/>
                <a:cs typeface="Barlow"/>
              </a:rPr>
              <a:t> </a:t>
            </a:r>
            <a:r>
              <a:rPr sz="1500" spc="-5">
                <a:latin typeface="Barlow"/>
                <a:cs typeface="Barlow"/>
              </a:rPr>
              <a:t>agencies,</a:t>
            </a:r>
            <a:r>
              <a:rPr sz="1500" spc="20">
                <a:latin typeface="Barlow"/>
                <a:cs typeface="Barlow"/>
              </a:rPr>
              <a:t> </a:t>
            </a:r>
            <a:r>
              <a:rPr sz="1500" spc="-5">
                <a:latin typeface="Barlow"/>
                <a:cs typeface="Barlow"/>
              </a:rPr>
              <a:t>AmeriCorps</a:t>
            </a:r>
            <a:r>
              <a:rPr sz="1500" spc="30">
                <a:latin typeface="Barlow"/>
                <a:cs typeface="Barlow"/>
              </a:rPr>
              <a:t> </a:t>
            </a:r>
            <a:r>
              <a:rPr sz="1500" spc="-10">
                <a:latin typeface="Barlow"/>
                <a:cs typeface="Barlow"/>
              </a:rPr>
              <a:t>or </a:t>
            </a:r>
            <a:r>
              <a:rPr sz="1500" spc="-5">
                <a:latin typeface="Barlow"/>
                <a:cs typeface="Barlow"/>
              </a:rPr>
              <a:t> Peace</a:t>
            </a:r>
            <a:r>
              <a:rPr sz="1500">
                <a:latin typeface="Barlow"/>
                <a:cs typeface="Barlow"/>
              </a:rPr>
              <a:t> </a:t>
            </a:r>
            <a:r>
              <a:rPr sz="1500" spc="-5">
                <a:latin typeface="Barlow"/>
                <a:cs typeface="Barlow"/>
              </a:rPr>
              <a:t>Corps)</a:t>
            </a:r>
            <a:endParaRPr sz="1500">
              <a:latin typeface="Barlow"/>
              <a:cs typeface="Barlow"/>
            </a:endParaRPr>
          </a:p>
          <a:p>
            <a:pPr marL="184785" indent="-172720">
              <a:lnSpc>
                <a:spcPct val="100000"/>
              </a:lnSpc>
              <a:spcBef>
                <a:spcPts val="65"/>
              </a:spcBef>
              <a:buChar char="•"/>
              <a:tabLst>
                <a:tab pos="185420" algn="l"/>
              </a:tabLst>
            </a:pPr>
            <a:r>
              <a:rPr sz="1500" spc="-5">
                <a:latin typeface="Barlow"/>
                <a:cs typeface="Barlow"/>
              </a:rPr>
              <a:t>Make</a:t>
            </a:r>
            <a:r>
              <a:rPr sz="1500" spc="5">
                <a:latin typeface="Barlow"/>
                <a:cs typeface="Barlow"/>
              </a:rPr>
              <a:t> </a:t>
            </a:r>
            <a:r>
              <a:rPr sz="1500" spc="-10">
                <a:latin typeface="Barlow"/>
                <a:cs typeface="Barlow"/>
              </a:rPr>
              <a:t>your</a:t>
            </a:r>
            <a:r>
              <a:rPr sz="1500" spc="20">
                <a:latin typeface="Barlow"/>
                <a:cs typeface="Barlow"/>
              </a:rPr>
              <a:t> </a:t>
            </a:r>
            <a:r>
              <a:rPr sz="1500" spc="-5">
                <a:latin typeface="Barlow"/>
                <a:cs typeface="Barlow"/>
              </a:rPr>
              <a:t>required</a:t>
            </a:r>
            <a:r>
              <a:rPr sz="1500" spc="30">
                <a:latin typeface="Barlow"/>
                <a:cs typeface="Barlow"/>
              </a:rPr>
              <a:t> </a:t>
            </a:r>
            <a:r>
              <a:rPr sz="1500" spc="-5">
                <a:latin typeface="Barlow"/>
                <a:cs typeface="Barlow"/>
              </a:rPr>
              <a:t>payment</a:t>
            </a:r>
            <a:r>
              <a:rPr sz="1500" spc="10">
                <a:latin typeface="Barlow"/>
                <a:cs typeface="Barlow"/>
              </a:rPr>
              <a:t> </a:t>
            </a:r>
            <a:r>
              <a:rPr sz="1500" spc="5">
                <a:latin typeface="Barlow"/>
                <a:cs typeface="Barlow"/>
              </a:rPr>
              <a:t>in </a:t>
            </a:r>
            <a:r>
              <a:rPr sz="1500" spc="-10">
                <a:latin typeface="Barlow"/>
                <a:cs typeface="Barlow"/>
              </a:rPr>
              <a:t>full</a:t>
            </a:r>
            <a:r>
              <a:rPr sz="1500" spc="5">
                <a:latin typeface="Barlow"/>
                <a:cs typeface="Barlow"/>
              </a:rPr>
              <a:t> </a:t>
            </a:r>
            <a:r>
              <a:rPr sz="1500">
                <a:latin typeface="Barlow"/>
                <a:cs typeface="Barlow"/>
              </a:rPr>
              <a:t>and</a:t>
            </a:r>
            <a:r>
              <a:rPr sz="1500" spc="-5">
                <a:latin typeface="Barlow"/>
                <a:cs typeface="Barlow"/>
              </a:rPr>
              <a:t> on-time</a:t>
            </a:r>
            <a:endParaRPr sz="1500">
              <a:latin typeface="Barlow"/>
              <a:cs typeface="Barlow"/>
            </a:endParaRPr>
          </a:p>
        </p:txBody>
      </p:sp>
      <p:sp>
        <p:nvSpPr>
          <p:cNvPr id="20" name="object 13">
            <a:extLst>
              <a:ext uri="{FF2B5EF4-FFF2-40B4-BE49-F238E27FC236}">
                <a16:creationId xmlns:a16="http://schemas.microsoft.com/office/drawing/2014/main" id="{A38EA6A3-A457-4911-B718-8602B4D4D1C7}"/>
              </a:ext>
            </a:extLst>
          </p:cNvPr>
          <p:cNvSpPr txBox="1"/>
          <p:nvPr/>
        </p:nvSpPr>
        <p:spPr>
          <a:xfrm>
            <a:off x="1227699" y="4456715"/>
            <a:ext cx="6099810" cy="1458733"/>
          </a:xfrm>
          <a:prstGeom prst="rect">
            <a:avLst/>
          </a:prstGeom>
        </p:spPr>
        <p:txBody>
          <a:bodyPr vert="horz" wrap="square" lIns="0" tIns="12065" rIns="0" bIns="0" rtlCol="0">
            <a:spAutoFit/>
          </a:bodyPr>
          <a:lstStyle/>
          <a:p>
            <a:pPr marL="31115">
              <a:lnSpc>
                <a:spcPct val="100000"/>
              </a:lnSpc>
              <a:spcBef>
                <a:spcPts val="95"/>
              </a:spcBef>
            </a:pPr>
            <a:r>
              <a:rPr sz="1600" b="1" spc="-20">
                <a:solidFill>
                  <a:srgbClr val="FFFFFF"/>
                </a:solidFill>
                <a:latin typeface="Barlow"/>
                <a:cs typeface="Barlow"/>
              </a:rPr>
              <a:t>Income-Driven-Repayment</a:t>
            </a:r>
            <a:r>
              <a:rPr sz="1600" b="1" spc="-60">
                <a:solidFill>
                  <a:srgbClr val="FFFFFF"/>
                </a:solidFill>
                <a:latin typeface="Barlow"/>
                <a:cs typeface="Barlow"/>
              </a:rPr>
              <a:t> </a:t>
            </a:r>
            <a:r>
              <a:rPr sz="1600" b="1" spc="-10">
                <a:solidFill>
                  <a:srgbClr val="FFFFFF"/>
                </a:solidFill>
                <a:latin typeface="Barlow"/>
                <a:cs typeface="Barlow"/>
              </a:rPr>
              <a:t>(IDR)</a:t>
            </a:r>
            <a:r>
              <a:rPr sz="1600" b="1" spc="-30">
                <a:solidFill>
                  <a:srgbClr val="FFFFFF"/>
                </a:solidFill>
                <a:latin typeface="Barlow"/>
                <a:cs typeface="Barlow"/>
              </a:rPr>
              <a:t> </a:t>
            </a:r>
            <a:r>
              <a:rPr sz="1600" b="1" spc="-15">
                <a:solidFill>
                  <a:srgbClr val="FFFFFF"/>
                </a:solidFill>
                <a:latin typeface="Barlow"/>
                <a:cs typeface="Barlow"/>
              </a:rPr>
              <a:t>Forgiveness:</a:t>
            </a:r>
            <a:endParaRPr sz="1600" b="1">
              <a:latin typeface="Barlow"/>
              <a:cs typeface="Barlow"/>
            </a:endParaRPr>
          </a:p>
          <a:p>
            <a:pPr>
              <a:lnSpc>
                <a:spcPct val="100000"/>
              </a:lnSpc>
              <a:spcBef>
                <a:spcPts val="45"/>
              </a:spcBef>
            </a:pPr>
            <a:endParaRPr b="1">
              <a:latin typeface="Barlow"/>
              <a:cs typeface="Barlow"/>
            </a:endParaRPr>
          </a:p>
          <a:p>
            <a:pPr marL="184785" marR="5080" indent="-172720">
              <a:lnSpc>
                <a:spcPts val="1730"/>
              </a:lnSpc>
              <a:spcBef>
                <a:spcPts val="5"/>
              </a:spcBef>
              <a:buChar char="•"/>
              <a:tabLst>
                <a:tab pos="185420" algn="l"/>
              </a:tabLst>
            </a:pPr>
            <a:r>
              <a:rPr sz="1500" spc="-5">
                <a:latin typeface="Barlow"/>
                <a:cs typeface="Barlow"/>
              </a:rPr>
              <a:t>Make</a:t>
            </a:r>
            <a:r>
              <a:rPr sz="1500" spc="5">
                <a:latin typeface="Barlow"/>
                <a:cs typeface="Barlow"/>
              </a:rPr>
              <a:t> </a:t>
            </a:r>
            <a:r>
              <a:rPr sz="1500" spc="-5">
                <a:latin typeface="Barlow"/>
                <a:cs typeface="Barlow"/>
              </a:rPr>
              <a:t>required</a:t>
            </a:r>
            <a:r>
              <a:rPr sz="1500" spc="35">
                <a:latin typeface="Barlow"/>
                <a:cs typeface="Barlow"/>
              </a:rPr>
              <a:t> </a:t>
            </a:r>
            <a:r>
              <a:rPr sz="1500" spc="-5">
                <a:latin typeface="Barlow"/>
                <a:cs typeface="Barlow"/>
              </a:rPr>
              <a:t>payments</a:t>
            </a:r>
            <a:r>
              <a:rPr sz="1500" spc="15">
                <a:latin typeface="Barlow"/>
                <a:cs typeface="Barlow"/>
              </a:rPr>
              <a:t> </a:t>
            </a:r>
            <a:r>
              <a:rPr sz="1500">
                <a:latin typeface="Barlow"/>
                <a:cs typeface="Barlow"/>
              </a:rPr>
              <a:t>while</a:t>
            </a:r>
            <a:r>
              <a:rPr sz="1500" spc="10">
                <a:latin typeface="Barlow"/>
                <a:cs typeface="Barlow"/>
              </a:rPr>
              <a:t> </a:t>
            </a:r>
            <a:r>
              <a:rPr sz="1500" spc="-5">
                <a:latin typeface="Barlow"/>
                <a:cs typeface="Barlow"/>
              </a:rPr>
              <a:t>enrolled</a:t>
            </a:r>
            <a:r>
              <a:rPr sz="1500" spc="5">
                <a:latin typeface="Barlow"/>
                <a:cs typeface="Barlow"/>
              </a:rPr>
              <a:t> in</a:t>
            </a:r>
            <a:r>
              <a:rPr sz="1500">
                <a:latin typeface="Barlow"/>
                <a:cs typeface="Barlow"/>
              </a:rPr>
              <a:t> </a:t>
            </a:r>
            <a:r>
              <a:rPr sz="1500" spc="-5">
                <a:latin typeface="Barlow"/>
                <a:cs typeface="Barlow"/>
              </a:rPr>
              <a:t>an</a:t>
            </a:r>
            <a:r>
              <a:rPr sz="1500" spc="5">
                <a:latin typeface="Barlow"/>
                <a:cs typeface="Barlow"/>
              </a:rPr>
              <a:t> </a:t>
            </a:r>
            <a:r>
              <a:rPr sz="1500" spc="-10">
                <a:latin typeface="Barlow"/>
                <a:cs typeface="Barlow"/>
              </a:rPr>
              <a:t>IDR</a:t>
            </a:r>
            <a:r>
              <a:rPr sz="1500" spc="15">
                <a:latin typeface="Barlow"/>
                <a:cs typeface="Barlow"/>
              </a:rPr>
              <a:t> </a:t>
            </a:r>
            <a:r>
              <a:rPr sz="1500" spc="-5">
                <a:latin typeface="Barlow"/>
                <a:cs typeface="Barlow"/>
              </a:rPr>
              <a:t>plan</a:t>
            </a:r>
            <a:r>
              <a:rPr sz="1500" spc="10">
                <a:latin typeface="Barlow"/>
                <a:cs typeface="Barlow"/>
              </a:rPr>
              <a:t> </a:t>
            </a:r>
            <a:r>
              <a:rPr sz="1500" spc="-10">
                <a:latin typeface="Barlow"/>
                <a:cs typeface="Barlow"/>
              </a:rPr>
              <a:t>for</a:t>
            </a:r>
            <a:r>
              <a:rPr sz="1500" spc="20">
                <a:latin typeface="Barlow"/>
                <a:cs typeface="Barlow"/>
              </a:rPr>
              <a:t> </a:t>
            </a:r>
            <a:r>
              <a:rPr sz="1500" spc="-5">
                <a:latin typeface="Barlow"/>
                <a:cs typeface="Barlow"/>
              </a:rPr>
              <a:t>a period</a:t>
            </a:r>
            <a:r>
              <a:rPr sz="1500" spc="30">
                <a:latin typeface="Barlow"/>
                <a:cs typeface="Barlow"/>
              </a:rPr>
              <a:t> </a:t>
            </a:r>
            <a:r>
              <a:rPr sz="1500" spc="-10">
                <a:latin typeface="Barlow"/>
                <a:cs typeface="Barlow"/>
              </a:rPr>
              <a:t>of </a:t>
            </a:r>
            <a:r>
              <a:rPr sz="1500" spc="-305">
                <a:latin typeface="Barlow"/>
                <a:cs typeface="Barlow"/>
              </a:rPr>
              <a:t> </a:t>
            </a:r>
            <a:r>
              <a:rPr sz="1500">
                <a:latin typeface="Barlow"/>
                <a:cs typeface="Barlow"/>
              </a:rPr>
              <a:t>time</a:t>
            </a:r>
            <a:r>
              <a:rPr sz="1500" spc="10">
                <a:latin typeface="Barlow"/>
                <a:cs typeface="Barlow"/>
              </a:rPr>
              <a:t> </a:t>
            </a:r>
            <a:r>
              <a:rPr sz="1500" spc="-10">
                <a:latin typeface="Barlow"/>
                <a:cs typeface="Barlow"/>
              </a:rPr>
              <a:t>(20-25</a:t>
            </a:r>
            <a:r>
              <a:rPr sz="1500" spc="10">
                <a:latin typeface="Barlow"/>
                <a:cs typeface="Barlow"/>
              </a:rPr>
              <a:t> </a:t>
            </a:r>
            <a:r>
              <a:rPr sz="1500" spc="-5">
                <a:latin typeface="Barlow"/>
                <a:cs typeface="Barlow"/>
              </a:rPr>
              <a:t>years)</a:t>
            </a:r>
            <a:r>
              <a:rPr sz="1500" spc="15">
                <a:latin typeface="Barlow"/>
                <a:cs typeface="Barlow"/>
              </a:rPr>
              <a:t> </a:t>
            </a:r>
            <a:r>
              <a:rPr sz="1500">
                <a:latin typeface="Barlow"/>
                <a:cs typeface="Barlow"/>
              </a:rPr>
              <a:t>and</a:t>
            </a:r>
            <a:r>
              <a:rPr sz="1500" spc="5">
                <a:latin typeface="Barlow"/>
                <a:cs typeface="Barlow"/>
              </a:rPr>
              <a:t> </a:t>
            </a:r>
            <a:r>
              <a:rPr sz="1500">
                <a:latin typeface="Barlow"/>
                <a:cs typeface="Barlow"/>
              </a:rPr>
              <a:t>unpaid</a:t>
            </a:r>
            <a:r>
              <a:rPr sz="1500" spc="5">
                <a:latin typeface="Barlow"/>
                <a:cs typeface="Barlow"/>
              </a:rPr>
              <a:t> </a:t>
            </a:r>
            <a:r>
              <a:rPr sz="1500" spc="-5">
                <a:latin typeface="Barlow"/>
                <a:cs typeface="Barlow"/>
              </a:rPr>
              <a:t>balances</a:t>
            </a:r>
            <a:r>
              <a:rPr sz="1500">
                <a:latin typeface="Barlow"/>
                <a:cs typeface="Barlow"/>
              </a:rPr>
              <a:t> will</a:t>
            </a:r>
            <a:r>
              <a:rPr sz="1500" spc="-5">
                <a:latin typeface="Barlow"/>
                <a:cs typeface="Barlow"/>
              </a:rPr>
              <a:t> </a:t>
            </a:r>
            <a:r>
              <a:rPr sz="1500">
                <a:latin typeface="Barlow"/>
                <a:cs typeface="Barlow"/>
              </a:rPr>
              <a:t>be</a:t>
            </a:r>
            <a:r>
              <a:rPr sz="1500" spc="5">
                <a:latin typeface="Barlow"/>
                <a:cs typeface="Barlow"/>
              </a:rPr>
              <a:t> </a:t>
            </a:r>
            <a:r>
              <a:rPr sz="1500" spc="-5">
                <a:latin typeface="Barlow"/>
                <a:cs typeface="Barlow"/>
              </a:rPr>
              <a:t>forgiven.</a:t>
            </a:r>
            <a:endParaRPr sz="1500">
              <a:latin typeface="Barlow"/>
              <a:cs typeface="Barlow"/>
            </a:endParaRPr>
          </a:p>
          <a:p>
            <a:pPr marL="184785" indent="-172720">
              <a:lnSpc>
                <a:spcPct val="100000"/>
              </a:lnSpc>
              <a:spcBef>
                <a:spcPts val="65"/>
              </a:spcBef>
              <a:buChar char="•"/>
              <a:tabLst>
                <a:tab pos="185420" algn="l"/>
              </a:tabLst>
            </a:pPr>
            <a:r>
              <a:rPr sz="1500" spc="-5">
                <a:latin typeface="Barlow"/>
                <a:cs typeface="Barlow"/>
              </a:rPr>
              <a:t>There</a:t>
            </a:r>
            <a:r>
              <a:rPr sz="1500">
                <a:latin typeface="Barlow"/>
                <a:cs typeface="Barlow"/>
              </a:rPr>
              <a:t> </a:t>
            </a:r>
            <a:r>
              <a:rPr sz="1500" spc="-5">
                <a:latin typeface="Barlow"/>
                <a:cs typeface="Barlow"/>
              </a:rPr>
              <a:t>are</a:t>
            </a:r>
            <a:r>
              <a:rPr sz="1500" spc="10">
                <a:latin typeface="Barlow"/>
                <a:cs typeface="Barlow"/>
              </a:rPr>
              <a:t> </a:t>
            </a:r>
            <a:r>
              <a:rPr sz="1500" spc="-5">
                <a:latin typeface="Barlow"/>
                <a:cs typeface="Barlow"/>
              </a:rPr>
              <a:t>no</a:t>
            </a:r>
            <a:r>
              <a:rPr sz="1500" spc="-10">
                <a:latin typeface="Barlow"/>
                <a:cs typeface="Barlow"/>
              </a:rPr>
              <a:t> </a:t>
            </a:r>
            <a:r>
              <a:rPr sz="1500" spc="-5">
                <a:latin typeface="Barlow"/>
                <a:cs typeface="Barlow"/>
              </a:rPr>
              <a:t>employment</a:t>
            </a:r>
            <a:r>
              <a:rPr sz="1500" spc="15">
                <a:latin typeface="Barlow"/>
                <a:cs typeface="Barlow"/>
              </a:rPr>
              <a:t> </a:t>
            </a:r>
            <a:r>
              <a:rPr sz="1500" spc="-5">
                <a:latin typeface="Barlow"/>
                <a:cs typeface="Barlow"/>
              </a:rPr>
              <a:t>requirements</a:t>
            </a:r>
            <a:r>
              <a:rPr sz="1500" spc="35">
                <a:latin typeface="Barlow"/>
                <a:cs typeface="Barlow"/>
              </a:rPr>
              <a:t> </a:t>
            </a:r>
            <a:r>
              <a:rPr sz="1500" spc="5">
                <a:latin typeface="Barlow"/>
                <a:cs typeface="Barlow"/>
              </a:rPr>
              <a:t>in</a:t>
            </a:r>
            <a:r>
              <a:rPr sz="1500" spc="-10">
                <a:latin typeface="Barlow"/>
                <a:cs typeface="Barlow"/>
              </a:rPr>
              <a:t> </a:t>
            </a:r>
            <a:r>
              <a:rPr sz="1500">
                <a:latin typeface="Barlow"/>
                <a:cs typeface="Barlow"/>
              </a:rPr>
              <a:t>this</a:t>
            </a:r>
            <a:r>
              <a:rPr sz="1500" spc="-5">
                <a:latin typeface="Barlow"/>
                <a:cs typeface="Barlow"/>
              </a:rPr>
              <a:t> program.</a:t>
            </a:r>
            <a:endParaRPr sz="1500">
              <a:latin typeface="Barlow"/>
              <a:cs typeface="Barlow"/>
            </a:endParaRPr>
          </a:p>
          <a:p>
            <a:pPr marL="184785" indent="-172720">
              <a:lnSpc>
                <a:spcPct val="100000"/>
              </a:lnSpc>
              <a:spcBef>
                <a:spcPts val="95"/>
              </a:spcBef>
              <a:buChar char="•"/>
              <a:tabLst>
                <a:tab pos="185420" algn="l"/>
              </a:tabLst>
            </a:pPr>
            <a:r>
              <a:rPr sz="1500" spc="-5">
                <a:latin typeface="Barlow"/>
                <a:cs typeface="Barlow"/>
              </a:rPr>
              <a:t>Forgiven</a:t>
            </a:r>
            <a:r>
              <a:rPr sz="1500" spc="5">
                <a:latin typeface="Barlow"/>
                <a:cs typeface="Barlow"/>
              </a:rPr>
              <a:t> </a:t>
            </a:r>
            <a:r>
              <a:rPr sz="1500" spc="-5">
                <a:latin typeface="Barlow"/>
                <a:cs typeface="Barlow"/>
              </a:rPr>
              <a:t>balances</a:t>
            </a:r>
            <a:r>
              <a:rPr sz="1500" spc="-10">
                <a:latin typeface="Barlow"/>
                <a:cs typeface="Barlow"/>
              </a:rPr>
              <a:t> </a:t>
            </a:r>
            <a:r>
              <a:rPr sz="1500" spc="-5">
                <a:latin typeface="Barlow"/>
                <a:cs typeface="Barlow"/>
              </a:rPr>
              <a:t>MAY</a:t>
            </a:r>
            <a:r>
              <a:rPr sz="1500">
                <a:latin typeface="Barlow"/>
                <a:cs typeface="Barlow"/>
              </a:rPr>
              <a:t> </a:t>
            </a:r>
            <a:r>
              <a:rPr sz="1500" spc="-5">
                <a:latin typeface="Barlow"/>
                <a:cs typeface="Barlow"/>
              </a:rPr>
              <a:t>BE</a:t>
            </a:r>
            <a:r>
              <a:rPr sz="1500" spc="-15">
                <a:latin typeface="Barlow"/>
                <a:cs typeface="Barlow"/>
              </a:rPr>
              <a:t> </a:t>
            </a:r>
            <a:r>
              <a:rPr sz="1500" spc="-5">
                <a:latin typeface="Barlow"/>
                <a:cs typeface="Barlow"/>
              </a:rPr>
              <a:t>TAXABLE!</a:t>
            </a:r>
            <a:endParaRPr sz="1500">
              <a:latin typeface="Barlow"/>
              <a:cs typeface="Barlow"/>
            </a:endParaRPr>
          </a:p>
        </p:txBody>
      </p:sp>
      <p:sp>
        <p:nvSpPr>
          <p:cNvPr id="3" name="Slide Number Placeholder 2">
            <a:extLst>
              <a:ext uri="{FF2B5EF4-FFF2-40B4-BE49-F238E27FC236}">
                <a16:creationId xmlns:a16="http://schemas.microsoft.com/office/drawing/2014/main" id="{4BB24AC2-79B2-4689-B15F-3679CBD1AE55}"/>
              </a:ext>
            </a:extLst>
          </p:cNvPr>
          <p:cNvSpPr>
            <a:spLocks noGrp="1"/>
          </p:cNvSpPr>
          <p:nvPr>
            <p:ph type="sldNum" sz="quarter" idx="12"/>
          </p:nvPr>
        </p:nvSpPr>
        <p:spPr/>
        <p:txBody>
          <a:bodyPr/>
          <a:lstStyle/>
          <a:p>
            <a:pPr>
              <a:defRPr/>
            </a:pPr>
            <a:fld id="{E97B734B-BE99-4B13-8B3B-73BDADC290B3}" type="slidenum">
              <a:rPr lang="en-US" smtClean="0"/>
              <a:pPr>
                <a:defRPr/>
              </a:pPr>
              <a:t>47</a:t>
            </a:fld>
            <a:endParaRPr lang="en-US"/>
          </a:p>
        </p:txBody>
      </p:sp>
    </p:spTree>
    <p:extLst>
      <p:ext uri="{BB962C8B-B14F-4D97-AF65-F5344CB8AC3E}">
        <p14:creationId xmlns:p14="http://schemas.microsoft.com/office/powerpoint/2010/main" val="249501324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84E61-33A1-41F4-A59F-3CA04BB85581}"/>
              </a:ext>
            </a:extLst>
          </p:cNvPr>
          <p:cNvSpPr>
            <a:spLocks noGrp="1"/>
          </p:cNvSpPr>
          <p:nvPr>
            <p:ph type="title"/>
          </p:nvPr>
        </p:nvSpPr>
        <p:spPr/>
        <p:txBody>
          <a:bodyPr/>
          <a:lstStyle/>
          <a:p>
            <a:pPr marL="457200" indent="-457200">
              <a:buFont typeface="Calibri" panose="020F0502020204030204" pitchFamily="34" charset="0"/>
              <a:buChar char="❻"/>
            </a:pPr>
            <a:r>
              <a:rPr lang="en-US" b="0">
                <a:latin typeface="Barlow"/>
              </a:rPr>
              <a:t> Improper Consolidation</a:t>
            </a:r>
          </a:p>
        </p:txBody>
      </p:sp>
      <p:sp>
        <p:nvSpPr>
          <p:cNvPr id="8" name="object 6">
            <a:extLst>
              <a:ext uri="{FF2B5EF4-FFF2-40B4-BE49-F238E27FC236}">
                <a16:creationId xmlns:a16="http://schemas.microsoft.com/office/drawing/2014/main" id="{5DB35BBB-FA4F-47A1-82DA-C0E37EEC3D79}"/>
              </a:ext>
            </a:extLst>
          </p:cNvPr>
          <p:cNvSpPr txBox="1">
            <a:spLocks noGrp="1"/>
          </p:cNvSpPr>
          <p:nvPr>
            <p:ph idx="1"/>
          </p:nvPr>
        </p:nvSpPr>
        <p:spPr>
          <a:xfrm>
            <a:off x="533400" y="1451461"/>
            <a:ext cx="8077200" cy="3872855"/>
          </a:xfrm>
          <a:prstGeom prst="rect">
            <a:avLst/>
          </a:prstGeom>
        </p:spPr>
        <p:txBody>
          <a:bodyPr vert="horz" wrap="square" lIns="0" tIns="101600" rIns="0" bIns="0" rtlCol="0">
            <a:spAutoFit/>
          </a:bodyPr>
          <a:lstStyle/>
          <a:p>
            <a:pPr marL="186055" indent="-173990">
              <a:lnSpc>
                <a:spcPct val="100000"/>
              </a:lnSpc>
              <a:spcBef>
                <a:spcPts val="300"/>
              </a:spcBef>
              <a:buFont typeface="Arial"/>
              <a:buChar char="•"/>
              <a:tabLst>
                <a:tab pos="186690" algn="l"/>
              </a:tabLst>
            </a:pPr>
            <a:r>
              <a:rPr sz="2000" spc="-15">
                <a:latin typeface="Barlow"/>
                <a:cs typeface="Barlow"/>
              </a:rPr>
              <a:t>Consolidation</a:t>
            </a:r>
            <a:r>
              <a:rPr sz="2000" spc="-65">
                <a:latin typeface="Barlow"/>
                <a:cs typeface="Barlow"/>
              </a:rPr>
              <a:t> </a:t>
            </a:r>
            <a:r>
              <a:rPr sz="2000" spc="-10">
                <a:latin typeface="Barlow"/>
                <a:cs typeface="Barlow"/>
              </a:rPr>
              <a:t>can</a:t>
            </a:r>
            <a:r>
              <a:rPr sz="2000" spc="-45">
                <a:latin typeface="Barlow"/>
                <a:cs typeface="Barlow"/>
              </a:rPr>
              <a:t> </a:t>
            </a:r>
            <a:r>
              <a:rPr sz="2000" spc="-5">
                <a:latin typeface="Barlow"/>
                <a:cs typeface="Barlow"/>
              </a:rPr>
              <a:t>be</a:t>
            </a:r>
            <a:r>
              <a:rPr sz="2000" spc="-55">
                <a:latin typeface="Barlow"/>
                <a:cs typeface="Barlow"/>
              </a:rPr>
              <a:t> </a:t>
            </a:r>
            <a:r>
              <a:rPr sz="2000" spc="-10">
                <a:latin typeface="Barlow"/>
                <a:cs typeface="Barlow"/>
              </a:rPr>
              <a:t>useful</a:t>
            </a:r>
            <a:r>
              <a:rPr sz="2000" spc="-55">
                <a:latin typeface="Barlow"/>
                <a:cs typeface="Barlow"/>
              </a:rPr>
              <a:t> </a:t>
            </a:r>
            <a:r>
              <a:rPr sz="2000" spc="10">
                <a:latin typeface="Barlow"/>
                <a:cs typeface="Barlow"/>
              </a:rPr>
              <a:t>if</a:t>
            </a:r>
            <a:r>
              <a:rPr sz="2000" spc="-30">
                <a:latin typeface="Barlow"/>
                <a:cs typeface="Barlow"/>
              </a:rPr>
              <a:t> </a:t>
            </a:r>
            <a:r>
              <a:rPr sz="2000" spc="-10">
                <a:latin typeface="Barlow"/>
                <a:cs typeface="Barlow"/>
              </a:rPr>
              <a:t>done</a:t>
            </a:r>
            <a:r>
              <a:rPr sz="2000" spc="-65">
                <a:latin typeface="Barlow"/>
                <a:cs typeface="Barlow"/>
              </a:rPr>
              <a:t> </a:t>
            </a:r>
            <a:r>
              <a:rPr sz="2000" spc="-15">
                <a:latin typeface="Barlow"/>
                <a:cs typeface="Barlow"/>
              </a:rPr>
              <a:t>correctly.</a:t>
            </a:r>
            <a:r>
              <a:rPr sz="2000" spc="-60">
                <a:latin typeface="Barlow"/>
                <a:cs typeface="Barlow"/>
              </a:rPr>
              <a:t> </a:t>
            </a:r>
            <a:r>
              <a:rPr sz="2000">
                <a:latin typeface="Barlow"/>
                <a:cs typeface="Barlow"/>
              </a:rPr>
              <a:t>It</a:t>
            </a:r>
            <a:r>
              <a:rPr sz="2000" spc="-35">
                <a:latin typeface="Barlow"/>
                <a:cs typeface="Barlow"/>
              </a:rPr>
              <a:t> </a:t>
            </a:r>
            <a:r>
              <a:rPr sz="2000" spc="-10">
                <a:latin typeface="Barlow"/>
                <a:cs typeface="Barlow"/>
              </a:rPr>
              <a:t>can:</a:t>
            </a:r>
            <a:endParaRPr sz="2000">
              <a:latin typeface="Barlow"/>
              <a:cs typeface="Barlow"/>
            </a:endParaRPr>
          </a:p>
          <a:p>
            <a:pPr marL="803275" lvl="1" indent="-343535">
              <a:lnSpc>
                <a:spcPct val="100000"/>
              </a:lnSpc>
              <a:spcBef>
                <a:spcPts val="300"/>
              </a:spcBef>
              <a:spcAft>
                <a:spcPts val="0"/>
              </a:spcAft>
              <a:buFont typeface="Courier New"/>
              <a:buChar char="-"/>
              <a:tabLst>
                <a:tab pos="803910" algn="l"/>
              </a:tabLst>
            </a:pPr>
            <a:r>
              <a:rPr spc="-5">
                <a:latin typeface="Barlow"/>
                <a:cs typeface="Barlow"/>
              </a:rPr>
              <a:t>Cure</a:t>
            </a:r>
            <a:r>
              <a:rPr spc="-35">
                <a:latin typeface="Barlow"/>
                <a:cs typeface="Barlow"/>
              </a:rPr>
              <a:t> </a:t>
            </a:r>
            <a:r>
              <a:rPr>
                <a:latin typeface="Barlow"/>
                <a:cs typeface="Barlow"/>
              </a:rPr>
              <a:t>a </a:t>
            </a:r>
            <a:r>
              <a:rPr spc="-5">
                <a:latin typeface="Barlow"/>
                <a:cs typeface="Barlow"/>
              </a:rPr>
              <a:t>default.</a:t>
            </a:r>
            <a:endParaRPr>
              <a:latin typeface="Barlow"/>
              <a:cs typeface="Barlow"/>
            </a:endParaRPr>
          </a:p>
          <a:p>
            <a:pPr marL="803275" lvl="1" indent="-343535">
              <a:lnSpc>
                <a:spcPct val="100000"/>
              </a:lnSpc>
              <a:spcBef>
                <a:spcPts val="300"/>
              </a:spcBef>
              <a:spcAft>
                <a:spcPts val="0"/>
              </a:spcAft>
              <a:buFont typeface="Courier New"/>
              <a:buChar char="-"/>
              <a:tabLst>
                <a:tab pos="803910" algn="l"/>
              </a:tabLst>
            </a:pPr>
            <a:r>
              <a:rPr>
                <a:latin typeface="Barlow"/>
                <a:cs typeface="Barlow"/>
              </a:rPr>
              <a:t>Expand</a:t>
            </a:r>
            <a:r>
              <a:rPr spc="-10">
                <a:latin typeface="Barlow"/>
                <a:cs typeface="Barlow"/>
              </a:rPr>
              <a:t> </a:t>
            </a:r>
            <a:r>
              <a:rPr spc="-5">
                <a:latin typeface="Barlow"/>
                <a:cs typeface="Barlow"/>
              </a:rPr>
              <a:t>repayment</a:t>
            </a:r>
            <a:r>
              <a:rPr spc="-25">
                <a:latin typeface="Barlow"/>
                <a:cs typeface="Barlow"/>
              </a:rPr>
              <a:t> </a:t>
            </a:r>
            <a:r>
              <a:rPr>
                <a:latin typeface="Barlow"/>
                <a:cs typeface="Barlow"/>
              </a:rPr>
              <a:t>options.</a:t>
            </a:r>
          </a:p>
          <a:p>
            <a:pPr marL="803275" marR="21590" lvl="1" indent="-342900">
              <a:lnSpc>
                <a:spcPct val="100000"/>
              </a:lnSpc>
              <a:spcBef>
                <a:spcPts val="300"/>
              </a:spcBef>
              <a:spcAft>
                <a:spcPts val="0"/>
              </a:spcAft>
              <a:buFont typeface="Courier New"/>
              <a:buChar char="-"/>
              <a:tabLst>
                <a:tab pos="803910" algn="l"/>
              </a:tabLst>
            </a:pPr>
            <a:r>
              <a:rPr spc="-5">
                <a:latin typeface="Barlow"/>
                <a:cs typeface="Barlow"/>
              </a:rPr>
              <a:t>Make</a:t>
            </a:r>
            <a:r>
              <a:rPr spc="20">
                <a:latin typeface="Barlow"/>
                <a:cs typeface="Barlow"/>
              </a:rPr>
              <a:t> </a:t>
            </a:r>
            <a:r>
              <a:rPr spc="-5">
                <a:latin typeface="Barlow"/>
                <a:cs typeface="Barlow"/>
              </a:rPr>
              <a:t>loans </a:t>
            </a:r>
            <a:r>
              <a:rPr>
                <a:latin typeface="Barlow"/>
                <a:cs typeface="Barlow"/>
              </a:rPr>
              <a:t>eligible</a:t>
            </a:r>
            <a:r>
              <a:rPr spc="20">
                <a:latin typeface="Barlow"/>
                <a:cs typeface="Barlow"/>
              </a:rPr>
              <a:t> </a:t>
            </a:r>
            <a:r>
              <a:rPr spc="-5">
                <a:latin typeface="Barlow"/>
                <a:cs typeface="Barlow"/>
              </a:rPr>
              <a:t>for</a:t>
            </a:r>
            <a:r>
              <a:rPr>
                <a:latin typeface="Barlow"/>
                <a:cs typeface="Barlow"/>
              </a:rPr>
              <a:t> </a:t>
            </a:r>
            <a:r>
              <a:rPr spc="-5">
                <a:latin typeface="Barlow"/>
                <a:cs typeface="Barlow"/>
              </a:rPr>
              <a:t>forgiveness</a:t>
            </a:r>
            <a:r>
              <a:rPr spc="-10">
                <a:latin typeface="Barlow"/>
                <a:cs typeface="Barlow"/>
              </a:rPr>
              <a:t> </a:t>
            </a:r>
            <a:r>
              <a:rPr>
                <a:latin typeface="Barlow"/>
                <a:cs typeface="Barlow"/>
              </a:rPr>
              <a:t>programs—i.e.,</a:t>
            </a:r>
            <a:r>
              <a:rPr spc="-25">
                <a:latin typeface="Barlow"/>
                <a:cs typeface="Barlow"/>
              </a:rPr>
              <a:t> </a:t>
            </a:r>
            <a:r>
              <a:rPr spc="-5">
                <a:latin typeface="Barlow"/>
                <a:cs typeface="Barlow"/>
              </a:rPr>
              <a:t>FFEL</a:t>
            </a:r>
            <a:r>
              <a:rPr spc="20">
                <a:latin typeface="Barlow"/>
                <a:cs typeface="Barlow"/>
              </a:rPr>
              <a:t> </a:t>
            </a:r>
            <a:r>
              <a:rPr spc="-5">
                <a:latin typeface="Barlow"/>
                <a:cs typeface="Barlow"/>
              </a:rPr>
              <a:t>loans </a:t>
            </a:r>
            <a:r>
              <a:rPr spc="-10">
                <a:latin typeface="Barlow"/>
                <a:cs typeface="Barlow"/>
              </a:rPr>
              <a:t>must </a:t>
            </a:r>
            <a:r>
              <a:rPr spc="-345">
                <a:latin typeface="Barlow"/>
                <a:cs typeface="Barlow"/>
              </a:rPr>
              <a:t> </a:t>
            </a:r>
            <a:r>
              <a:rPr>
                <a:latin typeface="Barlow"/>
                <a:cs typeface="Barlow"/>
              </a:rPr>
              <a:t>be</a:t>
            </a:r>
            <a:r>
              <a:rPr spc="10">
                <a:latin typeface="Barlow"/>
                <a:cs typeface="Barlow"/>
              </a:rPr>
              <a:t> </a:t>
            </a:r>
            <a:r>
              <a:rPr>
                <a:latin typeface="Barlow"/>
                <a:cs typeface="Barlow"/>
              </a:rPr>
              <a:t>consolidated</a:t>
            </a:r>
            <a:r>
              <a:rPr spc="-10">
                <a:latin typeface="Barlow"/>
                <a:cs typeface="Barlow"/>
              </a:rPr>
              <a:t> </a:t>
            </a:r>
            <a:r>
              <a:rPr spc="-5">
                <a:latin typeface="Barlow"/>
                <a:cs typeface="Barlow"/>
              </a:rPr>
              <a:t>to</a:t>
            </a:r>
            <a:r>
              <a:rPr spc="-20">
                <a:latin typeface="Barlow"/>
                <a:cs typeface="Barlow"/>
              </a:rPr>
              <a:t> </a:t>
            </a:r>
            <a:r>
              <a:rPr>
                <a:latin typeface="Barlow"/>
                <a:cs typeface="Barlow"/>
              </a:rPr>
              <a:t>Direct</a:t>
            </a:r>
            <a:r>
              <a:rPr spc="-5">
                <a:latin typeface="Barlow"/>
                <a:cs typeface="Barlow"/>
              </a:rPr>
              <a:t> loans</a:t>
            </a:r>
            <a:r>
              <a:rPr spc="-10">
                <a:latin typeface="Barlow"/>
                <a:cs typeface="Barlow"/>
              </a:rPr>
              <a:t> </a:t>
            </a:r>
            <a:r>
              <a:rPr spc="-5">
                <a:latin typeface="Barlow"/>
                <a:cs typeface="Barlow"/>
              </a:rPr>
              <a:t>for</a:t>
            </a:r>
            <a:r>
              <a:rPr spc="-10">
                <a:latin typeface="Barlow"/>
                <a:cs typeface="Barlow"/>
              </a:rPr>
              <a:t> </a:t>
            </a:r>
            <a:r>
              <a:rPr spc="-5">
                <a:latin typeface="Barlow"/>
                <a:cs typeface="Barlow"/>
              </a:rPr>
              <a:t>those</a:t>
            </a:r>
            <a:r>
              <a:rPr spc="-10">
                <a:latin typeface="Barlow"/>
                <a:cs typeface="Barlow"/>
              </a:rPr>
              <a:t> </a:t>
            </a:r>
            <a:r>
              <a:rPr spc="-5">
                <a:latin typeface="Barlow"/>
                <a:cs typeface="Barlow"/>
              </a:rPr>
              <a:t>loans</a:t>
            </a:r>
            <a:r>
              <a:rPr spc="-10">
                <a:latin typeface="Barlow"/>
                <a:cs typeface="Barlow"/>
              </a:rPr>
              <a:t> </a:t>
            </a:r>
            <a:r>
              <a:rPr spc="-5">
                <a:latin typeface="Barlow"/>
                <a:cs typeface="Barlow"/>
              </a:rPr>
              <a:t>to </a:t>
            </a:r>
            <a:r>
              <a:rPr>
                <a:latin typeface="Barlow"/>
                <a:cs typeface="Barlow"/>
              </a:rPr>
              <a:t>qualify</a:t>
            </a:r>
            <a:r>
              <a:rPr spc="-10">
                <a:latin typeface="Barlow"/>
                <a:cs typeface="Barlow"/>
              </a:rPr>
              <a:t> </a:t>
            </a:r>
            <a:r>
              <a:rPr spc="-5">
                <a:latin typeface="Barlow"/>
                <a:cs typeface="Barlow"/>
              </a:rPr>
              <a:t>for</a:t>
            </a:r>
            <a:r>
              <a:rPr spc="-10">
                <a:latin typeface="Barlow"/>
                <a:cs typeface="Barlow"/>
              </a:rPr>
              <a:t> </a:t>
            </a:r>
            <a:r>
              <a:rPr spc="-5">
                <a:latin typeface="Barlow"/>
                <a:cs typeface="Barlow"/>
              </a:rPr>
              <a:t>PSLF.</a:t>
            </a:r>
            <a:endParaRPr>
              <a:latin typeface="Barlow"/>
              <a:cs typeface="Barlow"/>
            </a:endParaRPr>
          </a:p>
          <a:p>
            <a:pPr marL="803275" marR="153670" lvl="1" indent="-342900">
              <a:lnSpc>
                <a:spcPct val="100000"/>
              </a:lnSpc>
              <a:spcBef>
                <a:spcPts val="300"/>
              </a:spcBef>
              <a:spcAft>
                <a:spcPts val="0"/>
              </a:spcAft>
              <a:buFont typeface="Courier New"/>
              <a:buChar char="-"/>
              <a:tabLst>
                <a:tab pos="803910" algn="l"/>
              </a:tabLst>
            </a:pPr>
            <a:r>
              <a:rPr spc="-5">
                <a:latin typeface="Barlow"/>
                <a:cs typeface="Barlow"/>
              </a:rPr>
              <a:t>Make</a:t>
            </a:r>
            <a:r>
              <a:rPr spc="15">
                <a:latin typeface="Barlow"/>
                <a:cs typeface="Barlow"/>
              </a:rPr>
              <a:t> </a:t>
            </a:r>
            <a:r>
              <a:rPr spc="5">
                <a:latin typeface="Barlow"/>
                <a:cs typeface="Barlow"/>
              </a:rPr>
              <a:t>it</a:t>
            </a:r>
            <a:r>
              <a:rPr spc="15">
                <a:latin typeface="Barlow"/>
                <a:cs typeface="Barlow"/>
              </a:rPr>
              <a:t> </a:t>
            </a:r>
            <a:r>
              <a:rPr>
                <a:latin typeface="Barlow"/>
                <a:cs typeface="Barlow"/>
              </a:rPr>
              <a:t>administratively</a:t>
            </a:r>
            <a:r>
              <a:rPr spc="-10">
                <a:latin typeface="Barlow"/>
                <a:cs typeface="Barlow"/>
              </a:rPr>
              <a:t> </a:t>
            </a:r>
            <a:r>
              <a:rPr>
                <a:latin typeface="Barlow"/>
                <a:cs typeface="Barlow"/>
              </a:rPr>
              <a:t>easier</a:t>
            </a:r>
            <a:r>
              <a:rPr spc="15">
                <a:latin typeface="Barlow"/>
                <a:cs typeface="Barlow"/>
              </a:rPr>
              <a:t> </a:t>
            </a:r>
            <a:r>
              <a:rPr>
                <a:latin typeface="Barlow"/>
                <a:cs typeface="Barlow"/>
              </a:rPr>
              <a:t>by tracking</a:t>
            </a:r>
            <a:r>
              <a:rPr spc="5">
                <a:latin typeface="Barlow"/>
                <a:cs typeface="Barlow"/>
              </a:rPr>
              <a:t> </a:t>
            </a:r>
            <a:r>
              <a:rPr spc="-5">
                <a:latin typeface="Barlow"/>
                <a:cs typeface="Barlow"/>
              </a:rPr>
              <a:t>fewer</a:t>
            </a:r>
            <a:r>
              <a:rPr spc="10">
                <a:latin typeface="Barlow"/>
                <a:cs typeface="Barlow"/>
              </a:rPr>
              <a:t> </a:t>
            </a:r>
            <a:r>
              <a:rPr spc="-5">
                <a:latin typeface="Barlow"/>
                <a:cs typeface="Barlow"/>
              </a:rPr>
              <a:t>loans,</a:t>
            </a:r>
            <a:r>
              <a:rPr>
                <a:latin typeface="Barlow"/>
                <a:cs typeface="Barlow"/>
              </a:rPr>
              <a:t> </a:t>
            </a:r>
            <a:r>
              <a:rPr spc="-5">
                <a:latin typeface="Barlow"/>
                <a:cs typeface="Barlow"/>
              </a:rPr>
              <a:t>payments, </a:t>
            </a:r>
            <a:r>
              <a:rPr spc="-345">
                <a:latin typeface="Barlow"/>
                <a:cs typeface="Barlow"/>
              </a:rPr>
              <a:t> </a:t>
            </a:r>
            <a:r>
              <a:rPr>
                <a:latin typeface="Barlow"/>
                <a:cs typeface="Barlow"/>
              </a:rPr>
              <a:t>and</a:t>
            </a:r>
            <a:r>
              <a:rPr spc="10">
                <a:latin typeface="Barlow"/>
                <a:cs typeface="Barlow"/>
              </a:rPr>
              <a:t> </a:t>
            </a:r>
            <a:r>
              <a:rPr>
                <a:latin typeface="Barlow"/>
                <a:cs typeface="Barlow"/>
              </a:rPr>
              <a:t>forgiveness/discharge</a:t>
            </a:r>
            <a:r>
              <a:rPr spc="10">
                <a:latin typeface="Barlow"/>
                <a:cs typeface="Barlow"/>
              </a:rPr>
              <a:t> </a:t>
            </a:r>
            <a:r>
              <a:rPr>
                <a:latin typeface="Barlow"/>
                <a:cs typeface="Barlow"/>
              </a:rPr>
              <a:t>eligibility.</a:t>
            </a:r>
            <a:endParaRPr lang="en-US">
              <a:latin typeface="Barlow"/>
              <a:cs typeface="Barlow"/>
            </a:endParaRPr>
          </a:p>
          <a:p>
            <a:pPr marL="460375" marR="153670" lvl="1" indent="0">
              <a:lnSpc>
                <a:spcPct val="100000"/>
              </a:lnSpc>
              <a:spcBef>
                <a:spcPts val="300"/>
              </a:spcBef>
              <a:spcAft>
                <a:spcPts val="0"/>
              </a:spcAft>
              <a:buNone/>
              <a:tabLst>
                <a:tab pos="803910" algn="l"/>
              </a:tabLst>
            </a:pPr>
            <a:endParaRPr>
              <a:latin typeface="Barlow"/>
              <a:cs typeface="Barlow"/>
            </a:endParaRPr>
          </a:p>
          <a:p>
            <a:pPr marL="186055" indent="-173990">
              <a:lnSpc>
                <a:spcPct val="100000"/>
              </a:lnSpc>
              <a:spcBef>
                <a:spcPts val="300"/>
              </a:spcBef>
              <a:spcAft>
                <a:spcPts val="0"/>
              </a:spcAft>
              <a:buFont typeface="Arial"/>
              <a:buChar char="•"/>
              <a:tabLst>
                <a:tab pos="186690" algn="l"/>
              </a:tabLst>
            </a:pPr>
            <a:r>
              <a:rPr sz="2000" spc="-10">
                <a:latin typeface="Barlow"/>
                <a:cs typeface="Barlow"/>
              </a:rPr>
              <a:t>But</a:t>
            </a:r>
            <a:r>
              <a:rPr sz="2000" spc="-45">
                <a:latin typeface="Barlow"/>
                <a:cs typeface="Barlow"/>
              </a:rPr>
              <a:t> </a:t>
            </a:r>
            <a:r>
              <a:rPr sz="2000" spc="10">
                <a:latin typeface="Barlow"/>
                <a:cs typeface="Barlow"/>
              </a:rPr>
              <a:t>if</a:t>
            </a:r>
            <a:r>
              <a:rPr sz="2000" spc="-45">
                <a:latin typeface="Barlow"/>
                <a:cs typeface="Barlow"/>
              </a:rPr>
              <a:t> </a:t>
            </a:r>
            <a:r>
              <a:rPr sz="2000" spc="-15">
                <a:latin typeface="Barlow"/>
                <a:cs typeface="Barlow"/>
              </a:rPr>
              <a:t>consolidation</a:t>
            </a:r>
            <a:r>
              <a:rPr sz="2000" spc="-60">
                <a:latin typeface="Barlow"/>
                <a:cs typeface="Barlow"/>
              </a:rPr>
              <a:t> </a:t>
            </a:r>
            <a:r>
              <a:rPr sz="2000" spc="5">
                <a:latin typeface="Barlow"/>
                <a:cs typeface="Barlow"/>
              </a:rPr>
              <a:t>is</a:t>
            </a:r>
            <a:r>
              <a:rPr sz="2000" spc="-40">
                <a:latin typeface="Barlow"/>
                <a:cs typeface="Barlow"/>
              </a:rPr>
              <a:t> </a:t>
            </a:r>
            <a:r>
              <a:rPr sz="2000" spc="-5">
                <a:latin typeface="Barlow"/>
                <a:cs typeface="Barlow"/>
              </a:rPr>
              <a:t>not</a:t>
            </a:r>
            <a:r>
              <a:rPr sz="2000" spc="-55">
                <a:latin typeface="Barlow"/>
                <a:cs typeface="Barlow"/>
              </a:rPr>
              <a:t> </a:t>
            </a:r>
            <a:r>
              <a:rPr sz="2000" spc="-10">
                <a:latin typeface="Barlow"/>
                <a:cs typeface="Barlow"/>
              </a:rPr>
              <a:t>done</a:t>
            </a:r>
            <a:r>
              <a:rPr sz="2000" spc="-65">
                <a:latin typeface="Barlow"/>
                <a:cs typeface="Barlow"/>
              </a:rPr>
              <a:t> </a:t>
            </a:r>
            <a:r>
              <a:rPr sz="2000" spc="-15">
                <a:latin typeface="Barlow"/>
                <a:cs typeface="Barlow"/>
              </a:rPr>
              <a:t>strategically,</a:t>
            </a:r>
            <a:r>
              <a:rPr sz="2000" spc="-50">
                <a:latin typeface="Barlow"/>
                <a:cs typeface="Barlow"/>
              </a:rPr>
              <a:t> </a:t>
            </a:r>
            <a:r>
              <a:rPr sz="2000" spc="10">
                <a:latin typeface="Barlow"/>
                <a:cs typeface="Barlow"/>
              </a:rPr>
              <a:t>it</a:t>
            </a:r>
            <a:r>
              <a:rPr sz="2000" spc="-35">
                <a:latin typeface="Barlow"/>
                <a:cs typeface="Barlow"/>
              </a:rPr>
              <a:t> </a:t>
            </a:r>
            <a:r>
              <a:rPr sz="2000" spc="-10">
                <a:latin typeface="Barlow"/>
                <a:cs typeface="Barlow"/>
              </a:rPr>
              <a:t>can</a:t>
            </a:r>
            <a:r>
              <a:rPr sz="2000" spc="-55">
                <a:latin typeface="Barlow"/>
                <a:cs typeface="Barlow"/>
              </a:rPr>
              <a:t> </a:t>
            </a:r>
            <a:r>
              <a:rPr sz="2000" spc="-5">
                <a:latin typeface="Barlow"/>
                <a:cs typeface="Barlow"/>
              </a:rPr>
              <a:t>be</a:t>
            </a:r>
            <a:r>
              <a:rPr sz="2000" spc="-40">
                <a:latin typeface="Barlow"/>
                <a:cs typeface="Barlow"/>
              </a:rPr>
              <a:t> </a:t>
            </a:r>
            <a:r>
              <a:rPr sz="2000" spc="-15">
                <a:latin typeface="Barlow"/>
                <a:cs typeface="Barlow"/>
              </a:rPr>
              <a:t>harmful:</a:t>
            </a:r>
            <a:endParaRPr sz="2000">
              <a:latin typeface="Barlow"/>
              <a:cs typeface="Barlow"/>
            </a:endParaRPr>
          </a:p>
          <a:p>
            <a:pPr marL="803275" marR="159385" lvl="1" indent="-342900">
              <a:lnSpc>
                <a:spcPct val="100000"/>
              </a:lnSpc>
              <a:spcBef>
                <a:spcPts val="300"/>
              </a:spcBef>
              <a:spcAft>
                <a:spcPts val="0"/>
              </a:spcAft>
              <a:buFont typeface="Courier New"/>
              <a:buChar char="-"/>
              <a:tabLst>
                <a:tab pos="803910" algn="l"/>
              </a:tabLst>
            </a:pPr>
            <a:r>
              <a:rPr>
                <a:latin typeface="Barlow"/>
                <a:cs typeface="Barlow"/>
              </a:rPr>
              <a:t>Consolidating a </a:t>
            </a:r>
            <a:r>
              <a:rPr spc="-5">
                <a:latin typeface="Barlow"/>
                <a:cs typeface="Barlow"/>
              </a:rPr>
              <a:t>loan </a:t>
            </a:r>
            <a:r>
              <a:rPr spc="-10">
                <a:latin typeface="Barlow"/>
                <a:cs typeface="Barlow"/>
              </a:rPr>
              <a:t>resets </a:t>
            </a:r>
            <a:r>
              <a:rPr spc="-5">
                <a:latin typeface="Barlow"/>
                <a:cs typeface="Barlow"/>
              </a:rPr>
              <a:t>the </a:t>
            </a:r>
            <a:r>
              <a:rPr>
                <a:latin typeface="Barlow"/>
                <a:cs typeface="Barlow"/>
              </a:rPr>
              <a:t>qualifying payment </a:t>
            </a:r>
            <a:r>
              <a:rPr spc="-5">
                <a:latin typeface="Barlow"/>
                <a:cs typeface="Barlow"/>
              </a:rPr>
              <a:t>count clock for </a:t>
            </a:r>
            <a:r>
              <a:rPr spc="-345">
                <a:latin typeface="Barlow"/>
                <a:cs typeface="Barlow"/>
              </a:rPr>
              <a:t> </a:t>
            </a:r>
            <a:r>
              <a:rPr>
                <a:latin typeface="Barlow"/>
                <a:cs typeface="Barlow"/>
              </a:rPr>
              <a:t>IDR</a:t>
            </a:r>
            <a:r>
              <a:rPr spc="-20">
                <a:latin typeface="Barlow"/>
                <a:cs typeface="Barlow"/>
              </a:rPr>
              <a:t> </a:t>
            </a:r>
            <a:r>
              <a:rPr>
                <a:latin typeface="Barlow"/>
                <a:cs typeface="Barlow"/>
              </a:rPr>
              <a:t>and</a:t>
            </a:r>
            <a:r>
              <a:rPr spc="10">
                <a:latin typeface="Barlow"/>
                <a:cs typeface="Barlow"/>
              </a:rPr>
              <a:t> </a:t>
            </a:r>
            <a:r>
              <a:rPr spc="-5">
                <a:latin typeface="Barlow"/>
                <a:cs typeface="Barlow"/>
              </a:rPr>
              <a:t>PSLF forgiveness.</a:t>
            </a:r>
            <a:endParaRPr>
              <a:latin typeface="Barlow"/>
              <a:cs typeface="Barlow"/>
            </a:endParaRPr>
          </a:p>
          <a:p>
            <a:pPr marL="803275" lvl="1" indent="-343535">
              <a:lnSpc>
                <a:spcPct val="100000"/>
              </a:lnSpc>
              <a:spcBef>
                <a:spcPts val="300"/>
              </a:spcBef>
              <a:buFont typeface="Courier New"/>
              <a:buChar char="-"/>
              <a:tabLst>
                <a:tab pos="803910" algn="l"/>
              </a:tabLst>
            </a:pPr>
            <a:r>
              <a:rPr>
                <a:latin typeface="Barlow"/>
                <a:cs typeface="Barlow"/>
              </a:rPr>
              <a:t>Combining</a:t>
            </a:r>
            <a:r>
              <a:rPr spc="10">
                <a:latin typeface="Barlow"/>
                <a:cs typeface="Barlow"/>
              </a:rPr>
              <a:t> </a:t>
            </a:r>
            <a:r>
              <a:rPr>
                <a:latin typeface="Barlow"/>
                <a:cs typeface="Barlow"/>
              </a:rPr>
              <a:t>certain</a:t>
            </a:r>
            <a:r>
              <a:rPr spc="5">
                <a:latin typeface="Barlow"/>
                <a:cs typeface="Barlow"/>
              </a:rPr>
              <a:t> </a:t>
            </a:r>
            <a:r>
              <a:rPr spc="-5">
                <a:latin typeface="Barlow"/>
                <a:cs typeface="Barlow"/>
              </a:rPr>
              <a:t>types</a:t>
            </a:r>
            <a:r>
              <a:rPr spc="-20">
                <a:latin typeface="Barlow"/>
                <a:cs typeface="Barlow"/>
              </a:rPr>
              <a:t> </a:t>
            </a:r>
            <a:r>
              <a:rPr spc="-5">
                <a:latin typeface="Barlow"/>
                <a:cs typeface="Barlow"/>
              </a:rPr>
              <a:t>of</a:t>
            </a:r>
            <a:r>
              <a:rPr>
                <a:latin typeface="Barlow"/>
                <a:cs typeface="Barlow"/>
              </a:rPr>
              <a:t> </a:t>
            </a:r>
            <a:r>
              <a:rPr spc="-5">
                <a:latin typeface="Barlow"/>
                <a:cs typeface="Barlow"/>
              </a:rPr>
              <a:t>loans </a:t>
            </a:r>
            <a:r>
              <a:rPr>
                <a:latin typeface="Barlow"/>
                <a:cs typeface="Barlow"/>
              </a:rPr>
              <a:t>may </a:t>
            </a:r>
            <a:r>
              <a:rPr spc="5">
                <a:latin typeface="Barlow"/>
                <a:cs typeface="Barlow"/>
              </a:rPr>
              <a:t>limit </a:t>
            </a:r>
            <a:r>
              <a:rPr spc="-5">
                <a:latin typeface="Barlow"/>
                <a:cs typeface="Barlow"/>
              </a:rPr>
              <a:t>your</a:t>
            </a:r>
            <a:r>
              <a:rPr spc="-10">
                <a:latin typeface="Barlow"/>
                <a:cs typeface="Barlow"/>
              </a:rPr>
              <a:t> </a:t>
            </a:r>
            <a:r>
              <a:rPr spc="-5">
                <a:latin typeface="Barlow"/>
                <a:cs typeface="Barlow"/>
              </a:rPr>
              <a:t>repayment </a:t>
            </a:r>
            <a:r>
              <a:rPr>
                <a:latin typeface="Barlow"/>
                <a:cs typeface="Barlow"/>
              </a:rPr>
              <a:t>options.</a:t>
            </a:r>
          </a:p>
        </p:txBody>
      </p:sp>
      <p:sp>
        <p:nvSpPr>
          <p:cNvPr id="10" name="Rectangle: Rounded Corners 9">
            <a:extLst>
              <a:ext uri="{FF2B5EF4-FFF2-40B4-BE49-F238E27FC236}">
                <a16:creationId xmlns:a16="http://schemas.microsoft.com/office/drawing/2014/main" id="{EE42E944-4FE1-414C-BAC3-C58A20E6BDD8}"/>
              </a:ext>
            </a:extLst>
          </p:cNvPr>
          <p:cNvSpPr/>
          <p:nvPr/>
        </p:nvSpPr>
        <p:spPr>
          <a:xfrm>
            <a:off x="533400" y="5385672"/>
            <a:ext cx="8077200" cy="61635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Barlow" panose="00000500000000000000" pitchFamily="2" charset="0"/>
              </a:rPr>
              <a:t>Get help before you consolidate.  Call EDCAP!</a:t>
            </a:r>
          </a:p>
        </p:txBody>
      </p:sp>
      <p:sp>
        <p:nvSpPr>
          <p:cNvPr id="3" name="Slide Number Placeholder 2">
            <a:extLst>
              <a:ext uri="{FF2B5EF4-FFF2-40B4-BE49-F238E27FC236}">
                <a16:creationId xmlns:a16="http://schemas.microsoft.com/office/drawing/2014/main" id="{7A76EE75-6176-4B73-A884-FA36CADFEEB6}"/>
              </a:ext>
            </a:extLst>
          </p:cNvPr>
          <p:cNvSpPr>
            <a:spLocks noGrp="1"/>
          </p:cNvSpPr>
          <p:nvPr>
            <p:ph type="sldNum" sz="quarter" idx="12"/>
          </p:nvPr>
        </p:nvSpPr>
        <p:spPr/>
        <p:txBody>
          <a:bodyPr/>
          <a:lstStyle/>
          <a:p>
            <a:pPr>
              <a:defRPr/>
            </a:pPr>
            <a:fld id="{E97B734B-BE99-4B13-8B3B-73BDADC290B3}" type="slidenum">
              <a:rPr lang="en-US" smtClean="0"/>
              <a:pPr>
                <a:defRPr/>
              </a:pPr>
              <a:t>48</a:t>
            </a:fld>
            <a:endParaRPr lang="en-US"/>
          </a:p>
        </p:txBody>
      </p:sp>
    </p:spTree>
    <p:extLst>
      <p:ext uri="{BB962C8B-B14F-4D97-AF65-F5344CB8AC3E}">
        <p14:creationId xmlns:p14="http://schemas.microsoft.com/office/powerpoint/2010/main" val="23466426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84E61-33A1-41F4-A59F-3CA04BB85581}"/>
              </a:ext>
            </a:extLst>
          </p:cNvPr>
          <p:cNvSpPr>
            <a:spLocks noGrp="1"/>
          </p:cNvSpPr>
          <p:nvPr>
            <p:ph type="title"/>
          </p:nvPr>
        </p:nvSpPr>
        <p:spPr/>
        <p:txBody>
          <a:bodyPr/>
          <a:lstStyle/>
          <a:p>
            <a:pPr marL="457200" indent="-457200">
              <a:buFont typeface="Calibri" panose="020F0502020204030204" pitchFamily="34" charset="0"/>
              <a:buChar char="❼"/>
            </a:pPr>
            <a:r>
              <a:rPr lang="en-US" b="0">
                <a:latin typeface="Barlow"/>
              </a:rPr>
              <a:t> Taking On Too Much Debt</a:t>
            </a:r>
          </a:p>
        </p:txBody>
      </p:sp>
      <p:sp>
        <p:nvSpPr>
          <p:cNvPr id="7" name="object 7">
            <a:extLst>
              <a:ext uri="{FF2B5EF4-FFF2-40B4-BE49-F238E27FC236}">
                <a16:creationId xmlns:a16="http://schemas.microsoft.com/office/drawing/2014/main" id="{E0921427-413D-466D-91A2-66502BF87EC5}"/>
              </a:ext>
            </a:extLst>
          </p:cNvPr>
          <p:cNvSpPr txBox="1">
            <a:spLocks noGrp="1"/>
          </p:cNvSpPr>
          <p:nvPr>
            <p:ph idx="1"/>
          </p:nvPr>
        </p:nvSpPr>
        <p:spPr>
          <a:xfrm>
            <a:off x="533400" y="1607574"/>
            <a:ext cx="8077200" cy="3767698"/>
          </a:xfrm>
          <a:prstGeom prst="rect">
            <a:avLst/>
          </a:prstGeom>
        </p:spPr>
        <p:txBody>
          <a:bodyPr vert="horz" wrap="square" lIns="0" tIns="50800" rIns="0" bIns="0" rtlCol="0">
            <a:spAutoFit/>
          </a:bodyPr>
          <a:lstStyle/>
          <a:p>
            <a:pPr marL="355600" indent="-342900">
              <a:lnSpc>
                <a:spcPct val="100000"/>
              </a:lnSpc>
              <a:spcBef>
                <a:spcPts val="400"/>
              </a:spcBef>
              <a:buFont typeface="Arial"/>
              <a:buChar char="•"/>
              <a:tabLst>
                <a:tab pos="354965" algn="l"/>
                <a:tab pos="355600" algn="l"/>
              </a:tabLst>
            </a:pPr>
            <a:r>
              <a:rPr sz="2000" spc="-10">
                <a:latin typeface="Barlow"/>
                <a:cs typeface="Barlow"/>
              </a:rPr>
              <a:t>When</a:t>
            </a:r>
            <a:r>
              <a:rPr sz="2000" spc="-65">
                <a:latin typeface="Barlow"/>
                <a:cs typeface="Barlow"/>
              </a:rPr>
              <a:t> </a:t>
            </a:r>
            <a:r>
              <a:rPr sz="2000" spc="-10">
                <a:latin typeface="Barlow"/>
                <a:cs typeface="Barlow"/>
              </a:rPr>
              <a:t>does</a:t>
            </a:r>
            <a:r>
              <a:rPr sz="2000" spc="-65">
                <a:latin typeface="Barlow"/>
                <a:cs typeface="Barlow"/>
              </a:rPr>
              <a:t> </a:t>
            </a:r>
            <a:r>
              <a:rPr sz="2000" spc="-5">
                <a:latin typeface="Barlow"/>
                <a:cs typeface="Barlow"/>
              </a:rPr>
              <a:t>the</a:t>
            </a:r>
            <a:r>
              <a:rPr sz="2000" spc="-50">
                <a:latin typeface="Barlow"/>
                <a:cs typeface="Barlow"/>
              </a:rPr>
              <a:t> </a:t>
            </a:r>
            <a:r>
              <a:rPr sz="2000" spc="-10">
                <a:latin typeface="Barlow"/>
                <a:cs typeface="Barlow"/>
              </a:rPr>
              <a:t>cost</a:t>
            </a:r>
            <a:r>
              <a:rPr sz="2000" spc="-60">
                <a:latin typeface="Barlow"/>
                <a:cs typeface="Barlow"/>
              </a:rPr>
              <a:t> </a:t>
            </a:r>
            <a:r>
              <a:rPr sz="2000" spc="-5">
                <a:latin typeface="Barlow"/>
                <a:cs typeface="Barlow"/>
              </a:rPr>
              <a:t>of</a:t>
            </a:r>
            <a:r>
              <a:rPr sz="2000" spc="-25">
                <a:latin typeface="Barlow"/>
                <a:cs typeface="Barlow"/>
              </a:rPr>
              <a:t> </a:t>
            </a:r>
            <a:r>
              <a:rPr sz="2000" spc="-15">
                <a:latin typeface="Barlow"/>
                <a:cs typeface="Barlow"/>
              </a:rPr>
              <a:t>education</a:t>
            </a:r>
            <a:r>
              <a:rPr sz="2000" spc="-65">
                <a:latin typeface="Barlow"/>
                <a:cs typeface="Barlow"/>
              </a:rPr>
              <a:t> </a:t>
            </a:r>
            <a:r>
              <a:rPr sz="2000" spc="-10">
                <a:latin typeface="Barlow"/>
                <a:cs typeface="Barlow"/>
              </a:rPr>
              <a:t>exceed</a:t>
            </a:r>
            <a:r>
              <a:rPr sz="2000" spc="-65">
                <a:latin typeface="Barlow"/>
                <a:cs typeface="Barlow"/>
              </a:rPr>
              <a:t> </a:t>
            </a:r>
            <a:r>
              <a:rPr sz="2000" spc="-5">
                <a:latin typeface="Barlow"/>
                <a:cs typeface="Barlow"/>
              </a:rPr>
              <a:t>the</a:t>
            </a:r>
            <a:r>
              <a:rPr sz="2000" spc="-65">
                <a:latin typeface="Barlow"/>
                <a:cs typeface="Barlow"/>
              </a:rPr>
              <a:t> </a:t>
            </a:r>
            <a:r>
              <a:rPr sz="2000" spc="-15">
                <a:latin typeface="Barlow"/>
                <a:cs typeface="Barlow"/>
              </a:rPr>
              <a:t>benefits?</a:t>
            </a:r>
            <a:endParaRPr sz="2000">
              <a:latin typeface="Barlow"/>
              <a:cs typeface="Barlow"/>
            </a:endParaRPr>
          </a:p>
          <a:p>
            <a:pPr marL="355600" indent="-342900">
              <a:lnSpc>
                <a:spcPct val="100000"/>
              </a:lnSpc>
              <a:spcBef>
                <a:spcPts val="300"/>
              </a:spcBef>
              <a:buFont typeface="Arial"/>
              <a:buChar char="•"/>
              <a:tabLst>
                <a:tab pos="354965" algn="l"/>
                <a:tab pos="355600" algn="l"/>
              </a:tabLst>
            </a:pPr>
            <a:r>
              <a:rPr lang="en-US" spc="-10">
                <a:latin typeface="Barlow"/>
                <a:cs typeface="Barlow"/>
              </a:rPr>
              <a:t>Clients should ask themselves</a:t>
            </a:r>
            <a:r>
              <a:rPr sz="2000" spc="-60">
                <a:latin typeface="Barlow"/>
                <a:cs typeface="Barlow"/>
              </a:rPr>
              <a:t> </a:t>
            </a:r>
            <a:r>
              <a:rPr sz="2000" spc="-15">
                <a:latin typeface="Barlow"/>
                <a:cs typeface="Barlow"/>
              </a:rPr>
              <a:t>these</a:t>
            </a:r>
            <a:r>
              <a:rPr sz="2000" spc="-70">
                <a:latin typeface="Barlow"/>
                <a:cs typeface="Barlow"/>
              </a:rPr>
              <a:t> </a:t>
            </a:r>
            <a:r>
              <a:rPr sz="2000" spc="-15">
                <a:latin typeface="Barlow"/>
                <a:cs typeface="Barlow"/>
              </a:rPr>
              <a:t>questions:</a:t>
            </a:r>
            <a:endParaRPr sz="2000">
              <a:latin typeface="Barlow"/>
              <a:cs typeface="Barlow"/>
            </a:endParaRPr>
          </a:p>
          <a:p>
            <a:pPr marL="812800" marR="1005205" lvl="1" indent="-342900">
              <a:lnSpc>
                <a:spcPct val="100000"/>
              </a:lnSpc>
              <a:spcBef>
                <a:spcPts val="600"/>
              </a:spcBef>
              <a:buFont typeface="Courier New"/>
              <a:buChar char="-"/>
              <a:tabLst>
                <a:tab pos="812800" algn="l"/>
              </a:tabLst>
            </a:pPr>
            <a:r>
              <a:rPr sz="1800" spc="-5">
                <a:latin typeface="Barlow"/>
                <a:cs typeface="Barlow"/>
              </a:rPr>
              <a:t>Does the school </a:t>
            </a:r>
            <a:r>
              <a:rPr lang="en-US" spc="-5">
                <a:latin typeface="Barlow"/>
                <a:cs typeface="Barlow"/>
              </a:rPr>
              <a:t>they’re </a:t>
            </a:r>
            <a:r>
              <a:rPr sz="1800">
                <a:latin typeface="Barlow"/>
                <a:cs typeface="Barlow"/>
              </a:rPr>
              <a:t>attending </a:t>
            </a:r>
            <a:r>
              <a:rPr sz="1800" spc="-5">
                <a:latin typeface="Barlow"/>
                <a:cs typeface="Barlow"/>
              </a:rPr>
              <a:t>have </a:t>
            </a:r>
            <a:r>
              <a:rPr sz="1800">
                <a:latin typeface="Barlow"/>
                <a:cs typeface="Barlow"/>
              </a:rPr>
              <a:t>a </a:t>
            </a:r>
            <a:r>
              <a:rPr sz="1800" spc="-5">
                <a:latin typeface="Barlow"/>
                <a:cs typeface="Barlow"/>
              </a:rPr>
              <a:t>good </a:t>
            </a:r>
            <a:r>
              <a:rPr sz="1800">
                <a:latin typeface="Barlow"/>
                <a:cs typeface="Barlow"/>
              </a:rPr>
              <a:t>track record </a:t>
            </a:r>
            <a:r>
              <a:rPr sz="1800" spc="-5">
                <a:latin typeface="Barlow"/>
                <a:cs typeface="Barlow"/>
              </a:rPr>
              <a:t>of </a:t>
            </a:r>
            <a:r>
              <a:rPr sz="1800" spc="-345">
                <a:latin typeface="Barlow"/>
                <a:cs typeface="Barlow"/>
              </a:rPr>
              <a:t> </a:t>
            </a:r>
            <a:r>
              <a:rPr sz="1800">
                <a:latin typeface="Barlow"/>
                <a:cs typeface="Barlow"/>
              </a:rPr>
              <a:t>graduating</a:t>
            </a:r>
            <a:r>
              <a:rPr sz="1800" spc="-5">
                <a:latin typeface="Barlow"/>
                <a:cs typeface="Barlow"/>
              </a:rPr>
              <a:t> students</a:t>
            </a:r>
            <a:r>
              <a:rPr sz="1800">
                <a:latin typeface="Barlow"/>
                <a:cs typeface="Barlow"/>
              </a:rPr>
              <a:t> and</a:t>
            </a:r>
            <a:r>
              <a:rPr sz="1800" spc="10">
                <a:latin typeface="Barlow"/>
                <a:cs typeface="Barlow"/>
              </a:rPr>
              <a:t> </a:t>
            </a:r>
            <a:r>
              <a:rPr sz="1800">
                <a:latin typeface="Barlow"/>
                <a:cs typeface="Barlow"/>
              </a:rPr>
              <a:t>at</a:t>
            </a:r>
            <a:r>
              <a:rPr sz="1800" spc="-5">
                <a:latin typeface="Barlow"/>
                <a:cs typeface="Barlow"/>
              </a:rPr>
              <a:t> what</a:t>
            </a:r>
            <a:r>
              <a:rPr sz="1800" spc="5">
                <a:latin typeface="Barlow"/>
                <a:cs typeface="Barlow"/>
              </a:rPr>
              <a:t> </a:t>
            </a:r>
            <a:r>
              <a:rPr sz="1800" spc="-5">
                <a:latin typeface="Barlow"/>
                <a:cs typeface="Barlow"/>
              </a:rPr>
              <a:t>rate</a:t>
            </a:r>
            <a:r>
              <a:rPr sz="1800" spc="-15">
                <a:latin typeface="Barlow"/>
                <a:cs typeface="Barlow"/>
              </a:rPr>
              <a:t> </a:t>
            </a:r>
            <a:r>
              <a:rPr sz="1800">
                <a:latin typeface="Barlow"/>
                <a:cs typeface="Barlow"/>
              </a:rPr>
              <a:t>do</a:t>
            </a:r>
            <a:r>
              <a:rPr sz="1800" spc="5">
                <a:latin typeface="Barlow"/>
                <a:cs typeface="Barlow"/>
              </a:rPr>
              <a:t> </a:t>
            </a:r>
            <a:r>
              <a:rPr sz="1800" spc="-5">
                <a:latin typeface="Barlow"/>
                <a:cs typeface="Barlow"/>
              </a:rPr>
              <a:t>graduates</a:t>
            </a:r>
            <a:r>
              <a:rPr sz="1800" spc="-10">
                <a:latin typeface="Barlow"/>
                <a:cs typeface="Barlow"/>
              </a:rPr>
              <a:t> </a:t>
            </a:r>
            <a:r>
              <a:rPr sz="1800">
                <a:latin typeface="Barlow"/>
                <a:cs typeface="Barlow"/>
              </a:rPr>
              <a:t>find </a:t>
            </a:r>
            <a:r>
              <a:rPr sz="1800" spc="5">
                <a:latin typeface="Barlow"/>
                <a:cs typeface="Barlow"/>
              </a:rPr>
              <a:t> </a:t>
            </a:r>
            <a:r>
              <a:rPr sz="1800" spc="-5">
                <a:latin typeface="Barlow"/>
                <a:cs typeface="Barlow"/>
              </a:rPr>
              <a:t>employment?</a:t>
            </a:r>
            <a:endParaRPr sz="1800">
              <a:latin typeface="Barlow"/>
              <a:cs typeface="Barlow"/>
            </a:endParaRPr>
          </a:p>
          <a:p>
            <a:pPr marL="812800" lvl="1" indent="-342900">
              <a:lnSpc>
                <a:spcPct val="100000"/>
              </a:lnSpc>
              <a:spcBef>
                <a:spcPts val="600"/>
              </a:spcBef>
              <a:buFont typeface="Courier New"/>
              <a:buChar char="-"/>
              <a:tabLst>
                <a:tab pos="812800" algn="l"/>
              </a:tabLst>
            </a:pPr>
            <a:r>
              <a:rPr sz="1800">
                <a:latin typeface="Barlow"/>
                <a:cs typeface="Barlow"/>
              </a:rPr>
              <a:t>What</a:t>
            </a:r>
            <a:r>
              <a:rPr sz="1800" spc="-10">
                <a:latin typeface="Barlow"/>
                <a:cs typeface="Barlow"/>
              </a:rPr>
              <a:t> </a:t>
            </a:r>
            <a:r>
              <a:rPr sz="1800" spc="-5">
                <a:latin typeface="Barlow"/>
                <a:cs typeface="Barlow"/>
              </a:rPr>
              <a:t>are</a:t>
            </a:r>
            <a:r>
              <a:rPr sz="1800" spc="5">
                <a:latin typeface="Barlow"/>
                <a:cs typeface="Barlow"/>
              </a:rPr>
              <a:t> </a:t>
            </a:r>
            <a:r>
              <a:rPr sz="1800">
                <a:latin typeface="Barlow"/>
                <a:cs typeface="Barlow"/>
              </a:rPr>
              <a:t>people</a:t>
            </a:r>
            <a:r>
              <a:rPr sz="1800" spc="-40">
                <a:latin typeface="Barlow"/>
                <a:cs typeface="Barlow"/>
              </a:rPr>
              <a:t> </a:t>
            </a:r>
            <a:r>
              <a:rPr sz="1800" spc="5">
                <a:latin typeface="Barlow"/>
                <a:cs typeface="Barlow"/>
              </a:rPr>
              <a:t>in</a:t>
            </a:r>
            <a:r>
              <a:rPr sz="1800" spc="15">
                <a:latin typeface="Barlow"/>
                <a:cs typeface="Barlow"/>
              </a:rPr>
              <a:t> </a:t>
            </a:r>
            <a:r>
              <a:rPr lang="en-US" spc="-5">
                <a:latin typeface="Barlow"/>
                <a:cs typeface="Barlow"/>
              </a:rPr>
              <a:t>their</a:t>
            </a:r>
            <a:r>
              <a:rPr sz="1800" spc="-5">
                <a:latin typeface="Barlow"/>
                <a:cs typeface="Barlow"/>
              </a:rPr>
              <a:t> </a:t>
            </a:r>
            <a:r>
              <a:rPr sz="1800">
                <a:latin typeface="Barlow"/>
                <a:cs typeface="Barlow"/>
              </a:rPr>
              <a:t>field</a:t>
            </a:r>
            <a:r>
              <a:rPr sz="1800" spc="15">
                <a:latin typeface="Barlow"/>
                <a:cs typeface="Barlow"/>
              </a:rPr>
              <a:t> </a:t>
            </a:r>
            <a:r>
              <a:rPr sz="1800" spc="-5">
                <a:latin typeface="Barlow"/>
                <a:cs typeface="Barlow"/>
              </a:rPr>
              <a:t>of study</a:t>
            </a:r>
            <a:r>
              <a:rPr sz="1800" spc="-10">
                <a:latin typeface="Barlow"/>
                <a:cs typeface="Barlow"/>
              </a:rPr>
              <a:t> </a:t>
            </a:r>
            <a:r>
              <a:rPr sz="1800">
                <a:latin typeface="Barlow"/>
                <a:cs typeface="Barlow"/>
              </a:rPr>
              <a:t>earning</a:t>
            </a:r>
            <a:r>
              <a:rPr sz="1800" spc="5">
                <a:latin typeface="Barlow"/>
                <a:cs typeface="Barlow"/>
              </a:rPr>
              <a:t> </a:t>
            </a:r>
            <a:r>
              <a:rPr sz="1800" spc="-5">
                <a:latin typeface="Barlow"/>
                <a:cs typeface="Barlow"/>
              </a:rPr>
              <a:t>on</a:t>
            </a:r>
            <a:r>
              <a:rPr sz="1800" spc="5">
                <a:latin typeface="Barlow"/>
                <a:cs typeface="Barlow"/>
              </a:rPr>
              <a:t> </a:t>
            </a:r>
            <a:r>
              <a:rPr sz="1800" spc="-5">
                <a:latin typeface="Barlow"/>
                <a:cs typeface="Barlow"/>
              </a:rPr>
              <a:t>average?</a:t>
            </a:r>
            <a:endParaRPr sz="1800">
              <a:latin typeface="Barlow"/>
              <a:cs typeface="Barlow"/>
            </a:endParaRPr>
          </a:p>
          <a:p>
            <a:pPr marL="812800" marR="383540" lvl="1" indent="-342900">
              <a:lnSpc>
                <a:spcPct val="100000"/>
              </a:lnSpc>
              <a:spcBef>
                <a:spcPts val="595"/>
              </a:spcBef>
              <a:buFont typeface="Courier New"/>
              <a:buChar char="-"/>
              <a:tabLst>
                <a:tab pos="812800" algn="l"/>
              </a:tabLst>
            </a:pPr>
            <a:r>
              <a:rPr sz="1800">
                <a:latin typeface="Barlow"/>
                <a:cs typeface="Barlow"/>
              </a:rPr>
              <a:t>What</a:t>
            </a:r>
            <a:r>
              <a:rPr sz="1800" spc="-5">
                <a:latin typeface="Barlow"/>
                <a:cs typeface="Barlow"/>
              </a:rPr>
              <a:t> are</a:t>
            </a:r>
            <a:r>
              <a:rPr sz="1800" spc="5">
                <a:latin typeface="Barlow"/>
                <a:cs typeface="Barlow"/>
              </a:rPr>
              <a:t> </a:t>
            </a:r>
            <a:r>
              <a:rPr lang="en-US" spc="-5">
                <a:latin typeface="Barlow"/>
                <a:cs typeface="Barlow"/>
              </a:rPr>
              <a:t>the </a:t>
            </a:r>
            <a:r>
              <a:rPr sz="1800" spc="-5">
                <a:latin typeface="Barlow"/>
                <a:cs typeface="Barlow"/>
              </a:rPr>
              <a:t>monthly</a:t>
            </a:r>
            <a:r>
              <a:rPr sz="1800" spc="-25">
                <a:latin typeface="Barlow"/>
                <a:cs typeface="Barlow"/>
              </a:rPr>
              <a:t> </a:t>
            </a:r>
            <a:r>
              <a:rPr sz="1800" spc="-5">
                <a:latin typeface="Barlow"/>
                <a:cs typeface="Barlow"/>
              </a:rPr>
              <a:t>payments</a:t>
            </a:r>
            <a:r>
              <a:rPr sz="1800" spc="-10">
                <a:latin typeface="Barlow"/>
                <a:cs typeface="Barlow"/>
              </a:rPr>
              <a:t> </a:t>
            </a:r>
            <a:r>
              <a:rPr sz="1800" spc="-5">
                <a:latin typeface="Barlow"/>
                <a:cs typeface="Barlow"/>
              </a:rPr>
              <a:t>on </a:t>
            </a:r>
            <a:r>
              <a:rPr lang="en-US" spc="-5">
                <a:latin typeface="Barlow"/>
                <a:cs typeface="Barlow"/>
              </a:rPr>
              <a:t>their </a:t>
            </a:r>
            <a:r>
              <a:rPr sz="1800" spc="-5">
                <a:latin typeface="Barlow"/>
                <a:cs typeface="Barlow"/>
              </a:rPr>
              <a:t>student</a:t>
            </a:r>
            <a:r>
              <a:rPr sz="1800" spc="5">
                <a:latin typeface="Barlow"/>
                <a:cs typeface="Barlow"/>
              </a:rPr>
              <a:t> </a:t>
            </a:r>
            <a:r>
              <a:rPr sz="1800" spc="-5">
                <a:latin typeface="Barlow"/>
                <a:cs typeface="Barlow"/>
              </a:rPr>
              <a:t>loans </a:t>
            </a:r>
            <a:r>
              <a:rPr sz="1800">
                <a:latin typeface="Barlow"/>
                <a:cs typeface="Barlow"/>
              </a:rPr>
              <a:t>going </a:t>
            </a:r>
            <a:r>
              <a:rPr sz="1800" spc="-5">
                <a:latin typeface="Barlow"/>
                <a:cs typeface="Barlow"/>
              </a:rPr>
              <a:t>to </a:t>
            </a:r>
            <a:r>
              <a:rPr sz="1800">
                <a:latin typeface="Barlow"/>
                <a:cs typeface="Barlow"/>
              </a:rPr>
              <a:t>be </a:t>
            </a:r>
            <a:r>
              <a:rPr sz="1800" spc="-345">
                <a:latin typeface="Barlow"/>
                <a:cs typeface="Barlow"/>
              </a:rPr>
              <a:t> </a:t>
            </a:r>
            <a:r>
              <a:rPr sz="1800" spc="-5">
                <a:latin typeface="Barlow"/>
                <a:cs typeface="Barlow"/>
              </a:rPr>
              <a:t>when</a:t>
            </a:r>
            <a:r>
              <a:rPr sz="1800" spc="5">
                <a:latin typeface="Barlow"/>
                <a:cs typeface="Barlow"/>
              </a:rPr>
              <a:t> </a:t>
            </a:r>
            <a:r>
              <a:rPr lang="en-US" spc="5">
                <a:latin typeface="Barlow"/>
                <a:cs typeface="Barlow"/>
              </a:rPr>
              <a:t>they</a:t>
            </a:r>
            <a:r>
              <a:rPr sz="1800">
                <a:latin typeface="Barlow"/>
                <a:cs typeface="Barlow"/>
              </a:rPr>
              <a:t> </a:t>
            </a:r>
            <a:r>
              <a:rPr sz="1800" spc="-5">
                <a:latin typeface="Barlow"/>
                <a:cs typeface="Barlow"/>
              </a:rPr>
              <a:t>graduate?</a:t>
            </a:r>
            <a:endParaRPr sz="1800">
              <a:latin typeface="Barlow"/>
              <a:cs typeface="Barlow"/>
            </a:endParaRPr>
          </a:p>
          <a:p>
            <a:pPr marL="812800" lvl="1" indent="-342900">
              <a:lnSpc>
                <a:spcPct val="100000"/>
              </a:lnSpc>
              <a:spcBef>
                <a:spcPts val="600"/>
              </a:spcBef>
              <a:buFont typeface="Courier New"/>
              <a:buChar char="-"/>
              <a:tabLst>
                <a:tab pos="812800" algn="l"/>
              </a:tabLst>
            </a:pPr>
            <a:r>
              <a:rPr sz="1800" spc="-5">
                <a:latin typeface="Barlow"/>
                <a:cs typeface="Barlow"/>
              </a:rPr>
              <a:t>How long</a:t>
            </a:r>
            <a:r>
              <a:rPr sz="1800" spc="-15">
                <a:latin typeface="Barlow"/>
                <a:cs typeface="Barlow"/>
              </a:rPr>
              <a:t> </a:t>
            </a:r>
            <a:r>
              <a:rPr sz="1800">
                <a:latin typeface="Barlow"/>
                <a:cs typeface="Barlow"/>
              </a:rPr>
              <a:t>will</a:t>
            </a:r>
            <a:r>
              <a:rPr sz="1800" spc="5">
                <a:latin typeface="Barlow"/>
                <a:cs typeface="Barlow"/>
              </a:rPr>
              <a:t> it</a:t>
            </a:r>
            <a:r>
              <a:rPr sz="1800">
                <a:latin typeface="Barlow"/>
                <a:cs typeface="Barlow"/>
              </a:rPr>
              <a:t> </a:t>
            </a:r>
            <a:r>
              <a:rPr sz="1800" spc="-5">
                <a:latin typeface="Barlow"/>
                <a:cs typeface="Barlow"/>
              </a:rPr>
              <a:t>take</a:t>
            </a:r>
            <a:r>
              <a:rPr lang="en-US" sz="1800" spc="-10">
                <a:latin typeface="Barlow"/>
                <a:cs typeface="Barlow"/>
              </a:rPr>
              <a:t> them</a:t>
            </a:r>
            <a:r>
              <a:rPr sz="1800" spc="10">
                <a:latin typeface="Barlow"/>
                <a:cs typeface="Barlow"/>
              </a:rPr>
              <a:t> </a:t>
            </a:r>
            <a:r>
              <a:rPr sz="1800" spc="-5">
                <a:latin typeface="Barlow"/>
                <a:cs typeface="Barlow"/>
              </a:rPr>
              <a:t>to</a:t>
            </a:r>
            <a:r>
              <a:rPr sz="1800" spc="-25">
                <a:latin typeface="Barlow"/>
                <a:cs typeface="Barlow"/>
              </a:rPr>
              <a:t> </a:t>
            </a:r>
            <a:r>
              <a:rPr sz="1800">
                <a:latin typeface="Barlow"/>
                <a:cs typeface="Barlow"/>
              </a:rPr>
              <a:t>pay</a:t>
            </a:r>
            <a:r>
              <a:rPr sz="1800" spc="-5">
                <a:latin typeface="Barlow"/>
                <a:cs typeface="Barlow"/>
              </a:rPr>
              <a:t> off</a:t>
            </a:r>
            <a:r>
              <a:rPr sz="1800" spc="-20">
                <a:latin typeface="Barlow"/>
                <a:cs typeface="Barlow"/>
              </a:rPr>
              <a:t> </a:t>
            </a:r>
            <a:r>
              <a:rPr sz="1800" spc="-5">
                <a:latin typeface="Barlow"/>
                <a:cs typeface="Barlow"/>
              </a:rPr>
              <a:t>the</a:t>
            </a:r>
            <a:r>
              <a:rPr sz="1800" spc="5">
                <a:latin typeface="Barlow"/>
                <a:cs typeface="Barlow"/>
              </a:rPr>
              <a:t> </a:t>
            </a:r>
            <a:r>
              <a:rPr sz="1800" spc="-5">
                <a:latin typeface="Barlow"/>
                <a:cs typeface="Barlow"/>
              </a:rPr>
              <a:t>loans?</a:t>
            </a:r>
            <a:endParaRPr lang="en-US" sz="1800" spc="-5">
              <a:latin typeface="Barlow"/>
              <a:cs typeface="Barlow"/>
            </a:endParaRPr>
          </a:p>
          <a:p>
            <a:pPr marL="469900" lvl="1" indent="0">
              <a:lnSpc>
                <a:spcPct val="100000"/>
              </a:lnSpc>
              <a:spcBef>
                <a:spcPts val="600"/>
              </a:spcBef>
              <a:buNone/>
              <a:tabLst>
                <a:tab pos="812800" algn="l"/>
              </a:tabLst>
            </a:pPr>
            <a:endParaRPr sz="1800">
              <a:latin typeface="Barlow"/>
              <a:cs typeface="Barlow"/>
            </a:endParaRPr>
          </a:p>
        </p:txBody>
      </p:sp>
      <p:pic>
        <p:nvPicPr>
          <p:cNvPr id="9" name="object 3">
            <a:extLst>
              <a:ext uri="{FF2B5EF4-FFF2-40B4-BE49-F238E27FC236}">
                <a16:creationId xmlns:a16="http://schemas.microsoft.com/office/drawing/2014/main" id="{17272C00-F8DC-4B19-BD9D-0052495605A3}"/>
              </a:ext>
            </a:extLst>
          </p:cNvPr>
          <p:cNvPicPr/>
          <p:nvPr/>
        </p:nvPicPr>
        <p:blipFill>
          <a:blip r:embed="rId3" cstate="print"/>
          <a:stretch>
            <a:fillRect/>
          </a:stretch>
        </p:blipFill>
        <p:spPr>
          <a:xfrm>
            <a:off x="6993566" y="367032"/>
            <a:ext cx="1462697" cy="1084429"/>
          </a:xfrm>
          <a:prstGeom prst="rect">
            <a:avLst/>
          </a:prstGeom>
        </p:spPr>
      </p:pic>
      <p:sp>
        <p:nvSpPr>
          <p:cNvPr id="3" name="Slide Number Placeholder 2">
            <a:extLst>
              <a:ext uri="{FF2B5EF4-FFF2-40B4-BE49-F238E27FC236}">
                <a16:creationId xmlns:a16="http://schemas.microsoft.com/office/drawing/2014/main" id="{1C363361-1291-43A9-8504-623922F8FD73}"/>
              </a:ext>
            </a:extLst>
          </p:cNvPr>
          <p:cNvSpPr>
            <a:spLocks noGrp="1"/>
          </p:cNvSpPr>
          <p:nvPr>
            <p:ph type="sldNum" sz="quarter" idx="12"/>
          </p:nvPr>
        </p:nvSpPr>
        <p:spPr/>
        <p:txBody>
          <a:bodyPr/>
          <a:lstStyle/>
          <a:p>
            <a:pPr>
              <a:defRPr/>
            </a:pPr>
            <a:fld id="{E97B734B-BE99-4B13-8B3B-73BDADC290B3}" type="slidenum">
              <a:rPr lang="en-US" smtClean="0"/>
              <a:pPr>
                <a:defRPr/>
              </a:pPr>
              <a:t>49</a:t>
            </a:fld>
            <a:endParaRPr lang="en-US"/>
          </a:p>
        </p:txBody>
      </p:sp>
    </p:spTree>
    <p:extLst>
      <p:ext uri="{BB962C8B-B14F-4D97-AF65-F5344CB8AC3E}">
        <p14:creationId xmlns:p14="http://schemas.microsoft.com/office/powerpoint/2010/main" val="3071058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565436" y="2441537"/>
            <a:ext cx="3484050" cy="3030060"/>
          </a:xfrm>
          <a:prstGeom prst="rect">
            <a:avLst/>
          </a:prstGeom>
        </p:spPr>
        <p:txBody>
          <a:bodyPr vert="horz" wrap="square" lIns="0" tIns="12700" rIns="0" bIns="0" rtlCol="0" anchor="t">
            <a:spAutoFit/>
          </a:bodyPr>
          <a:lstStyle/>
          <a:p>
            <a:pPr marL="182880" marR="5080" indent="-170815">
              <a:lnSpc>
                <a:spcPct val="110600"/>
              </a:lnSpc>
              <a:spcBef>
                <a:spcPts val="100"/>
              </a:spcBef>
              <a:buFont typeface="Arial"/>
              <a:buChar char="•"/>
              <a:tabLst>
                <a:tab pos="183515" algn="l"/>
              </a:tabLst>
            </a:pPr>
            <a:r>
              <a:rPr lang="en-US" sz="2100" spc="-5">
                <a:latin typeface="Barlow" panose="00000500000000000000" pitchFamily="2" charset="0"/>
                <a:ea typeface="+mn-lt"/>
                <a:cs typeface="+mn-lt"/>
              </a:rPr>
              <a:t>11% delinquency and default rate.</a:t>
            </a:r>
            <a:endParaRPr lang="en-US" sz="2100">
              <a:latin typeface="Barlow" panose="00000500000000000000" pitchFamily="2" charset="0"/>
              <a:ea typeface="+mn-lt"/>
              <a:cs typeface="+mn-lt"/>
            </a:endParaRPr>
          </a:p>
          <a:p>
            <a:pPr marL="182880" marR="5080" indent="-170815">
              <a:lnSpc>
                <a:spcPct val="110600"/>
              </a:lnSpc>
              <a:spcBef>
                <a:spcPts val="100"/>
              </a:spcBef>
              <a:buFont typeface="Arial"/>
              <a:buChar char="•"/>
              <a:tabLst>
                <a:tab pos="183515" algn="l"/>
              </a:tabLst>
            </a:pPr>
            <a:r>
              <a:rPr lang="en-US" sz="2100" spc="-5">
                <a:latin typeface="Barlow" panose="00000500000000000000" pitchFamily="2" charset="0"/>
                <a:cs typeface="+mn-lt"/>
              </a:rPr>
              <a:t>Repayment</a:t>
            </a:r>
            <a:r>
              <a:rPr lang="en-US" sz="2100" spc="-5">
                <a:latin typeface="Barlow" panose="00000500000000000000" pitchFamily="2" charset="0"/>
                <a:cs typeface="Barlow"/>
              </a:rPr>
              <a:t> has</a:t>
            </a:r>
            <a:r>
              <a:rPr lang="en-US" sz="2100" spc="-35">
                <a:latin typeface="Barlow" panose="00000500000000000000" pitchFamily="2" charset="0"/>
                <a:cs typeface="Barlow"/>
              </a:rPr>
              <a:t> </a:t>
            </a:r>
            <a:r>
              <a:rPr sz="2100">
                <a:latin typeface="Barlow" panose="00000500000000000000" pitchFamily="2" charset="0"/>
                <a:cs typeface="Barlow"/>
              </a:rPr>
              <a:t>been</a:t>
            </a:r>
            <a:r>
              <a:rPr sz="2100" spc="-35">
                <a:latin typeface="Barlow" panose="00000500000000000000" pitchFamily="2" charset="0"/>
                <a:cs typeface="Barlow"/>
              </a:rPr>
              <a:t> </a:t>
            </a:r>
            <a:r>
              <a:rPr sz="2100" spc="-5">
                <a:latin typeface="Barlow" panose="00000500000000000000" pitchFamily="2" charset="0"/>
                <a:cs typeface="Barlow"/>
              </a:rPr>
              <a:t>slow</a:t>
            </a:r>
            <a:r>
              <a:rPr sz="2100" spc="-10">
                <a:latin typeface="Barlow" panose="00000500000000000000" pitchFamily="2" charset="0"/>
                <a:cs typeface="Barlow"/>
              </a:rPr>
              <a:t> </a:t>
            </a:r>
            <a:r>
              <a:rPr sz="2100" spc="-5">
                <a:latin typeface="Barlow" panose="00000500000000000000" pitchFamily="2" charset="0"/>
                <a:cs typeface="Barlow"/>
              </a:rPr>
              <a:t>with</a:t>
            </a:r>
            <a:r>
              <a:rPr sz="2100" spc="-15">
                <a:latin typeface="Barlow" panose="00000500000000000000" pitchFamily="2" charset="0"/>
                <a:cs typeface="Barlow"/>
              </a:rPr>
              <a:t> </a:t>
            </a:r>
            <a:r>
              <a:rPr sz="2100" spc="-5">
                <a:latin typeface="Barlow" panose="00000500000000000000" pitchFamily="2" charset="0"/>
                <a:cs typeface="Barlow"/>
              </a:rPr>
              <a:t>high</a:t>
            </a:r>
            <a:r>
              <a:rPr lang="en-US" sz="2100" spc="-5">
                <a:latin typeface="Barlow" panose="00000500000000000000" pitchFamily="2" charset="0"/>
                <a:cs typeface="Barlow"/>
              </a:rPr>
              <a:t> </a:t>
            </a:r>
            <a:r>
              <a:rPr lang="en-US" sz="2100" spc="-325">
                <a:latin typeface="Barlow" panose="00000500000000000000" pitchFamily="2" charset="0"/>
                <a:cs typeface="Barlow"/>
              </a:rPr>
              <a:t> </a:t>
            </a:r>
            <a:r>
              <a:rPr sz="2100" spc="-5">
                <a:latin typeface="Barlow" panose="00000500000000000000" pitchFamily="2" charset="0"/>
                <a:cs typeface="Barlow"/>
              </a:rPr>
              <a:t>delinquency</a:t>
            </a:r>
            <a:r>
              <a:rPr sz="2100" spc="-30">
                <a:latin typeface="Barlow" panose="00000500000000000000" pitchFamily="2" charset="0"/>
                <a:cs typeface="Barlow"/>
              </a:rPr>
              <a:t> </a:t>
            </a:r>
            <a:r>
              <a:rPr sz="2100" spc="-5">
                <a:latin typeface="Barlow" panose="00000500000000000000" pitchFamily="2" charset="0"/>
                <a:cs typeface="Barlow"/>
              </a:rPr>
              <a:t>and</a:t>
            </a:r>
            <a:r>
              <a:rPr sz="2100" spc="-25">
                <a:latin typeface="Barlow" panose="00000500000000000000" pitchFamily="2" charset="0"/>
                <a:cs typeface="Barlow"/>
              </a:rPr>
              <a:t> </a:t>
            </a:r>
            <a:r>
              <a:rPr sz="2100" spc="-5">
                <a:latin typeface="Barlow" panose="00000500000000000000" pitchFamily="2" charset="0"/>
                <a:cs typeface="Barlow"/>
              </a:rPr>
              <a:t>default.</a:t>
            </a:r>
            <a:endParaRPr sz="2100">
              <a:latin typeface="Barlow" panose="00000500000000000000" pitchFamily="2" charset="0"/>
              <a:cs typeface="Barlow"/>
            </a:endParaRPr>
          </a:p>
          <a:p>
            <a:pPr marL="182880" marR="10795" indent="-170815">
              <a:lnSpc>
                <a:spcPct val="110000"/>
              </a:lnSpc>
              <a:spcBef>
                <a:spcPts val="1375"/>
              </a:spcBef>
              <a:buFont typeface="Arial"/>
              <a:buChar char="•"/>
              <a:tabLst>
                <a:tab pos="183515" algn="l"/>
              </a:tabLst>
            </a:pPr>
            <a:r>
              <a:rPr sz="2100">
                <a:latin typeface="Barlow" panose="00000500000000000000" pitchFamily="2" charset="0"/>
                <a:cs typeface="Barlow"/>
              </a:rPr>
              <a:t>More </a:t>
            </a:r>
            <a:r>
              <a:rPr sz="2100" spc="-5">
                <a:latin typeface="Barlow" panose="00000500000000000000" pitchFamily="2" charset="0"/>
                <a:cs typeface="Barlow"/>
              </a:rPr>
              <a:t>people are delinquent </a:t>
            </a:r>
            <a:r>
              <a:rPr sz="2100">
                <a:latin typeface="Barlow" panose="00000500000000000000" pitchFamily="2" charset="0"/>
                <a:cs typeface="Barlow"/>
              </a:rPr>
              <a:t>on </a:t>
            </a:r>
            <a:r>
              <a:rPr lang="en-US" sz="2100">
                <a:latin typeface="Barlow" panose="00000500000000000000" pitchFamily="2" charset="0"/>
                <a:cs typeface="Barlow"/>
              </a:rPr>
              <a:t>their</a:t>
            </a:r>
            <a:r>
              <a:rPr sz="2100" spc="5">
                <a:latin typeface="Barlow" panose="00000500000000000000" pitchFamily="2" charset="0"/>
                <a:cs typeface="Barlow"/>
              </a:rPr>
              <a:t> </a:t>
            </a:r>
            <a:r>
              <a:rPr sz="2100" spc="-5">
                <a:latin typeface="Barlow" panose="00000500000000000000" pitchFamily="2" charset="0"/>
                <a:cs typeface="Barlow"/>
              </a:rPr>
              <a:t>student</a:t>
            </a:r>
            <a:r>
              <a:rPr sz="2100" spc="-30">
                <a:latin typeface="Barlow" panose="00000500000000000000" pitchFamily="2" charset="0"/>
                <a:cs typeface="Barlow"/>
              </a:rPr>
              <a:t> </a:t>
            </a:r>
            <a:r>
              <a:rPr sz="2100" spc="-5">
                <a:latin typeface="Barlow" panose="00000500000000000000" pitchFamily="2" charset="0"/>
                <a:cs typeface="Barlow"/>
              </a:rPr>
              <a:t>loans</a:t>
            </a:r>
            <a:r>
              <a:rPr sz="2100" spc="-15">
                <a:latin typeface="Barlow" panose="00000500000000000000" pitchFamily="2" charset="0"/>
                <a:cs typeface="Barlow"/>
              </a:rPr>
              <a:t> </a:t>
            </a:r>
            <a:r>
              <a:rPr sz="2100" spc="-5">
                <a:latin typeface="Barlow" panose="00000500000000000000" pitchFamily="2" charset="0"/>
                <a:cs typeface="Barlow"/>
              </a:rPr>
              <a:t>than</a:t>
            </a:r>
            <a:r>
              <a:rPr sz="2100" spc="-20">
                <a:latin typeface="Barlow" panose="00000500000000000000" pitchFamily="2" charset="0"/>
                <a:cs typeface="Barlow"/>
              </a:rPr>
              <a:t> </a:t>
            </a:r>
            <a:r>
              <a:rPr sz="2100" spc="-5">
                <a:latin typeface="Barlow" panose="00000500000000000000" pitchFamily="2" charset="0"/>
                <a:cs typeface="Barlow"/>
              </a:rPr>
              <a:t>any </a:t>
            </a:r>
            <a:r>
              <a:rPr sz="2100">
                <a:latin typeface="Barlow" panose="00000500000000000000" pitchFamily="2" charset="0"/>
                <a:cs typeface="Barlow"/>
              </a:rPr>
              <a:t>other</a:t>
            </a:r>
            <a:r>
              <a:rPr sz="2100" spc="-30">
                <a:latin typeface="Barlow" panose="00000500000000000000" pitchFamily="2" charset="0"/>
                <a:cs typeface="Barlow"/>
              </a:rPr>
              <a:t> </a:t>
            </a:r>
            <a:r>
              <a:rPr sz="2100">
                <a:latin typeface="Barlow" panose="00000500000000000000" pitchFamily="2" charset="0"/>
                <a:cs typeface="Barlow"/>
              </a:rPr>
              <a:t>type</a:t>
            </a:r>
            <a:r>
              <a:rPr sz="2100" spc="-30">
                <a:latin typeface="Barlow" panose="00000500000000000000" pitchFamily="2" charset="0"/>
                <a:cs typeface="Barlow"/>
              </a:rPr>
              <a:t> </a:t>
            </a:r>
            <a:r>
              <a:rPr sz="2100">
                <a:latin typeface="Barlow" panose="00000500000000000000" pitchFamily="2" charset="0"/>
                <a:cs typeface="Barlow"/>
              </a:rPr>
              <a:t>of</a:t>
            </a:r>
            <a:r>
              <a:rPr lang="en-US" sz="2100">
                <a:latin typeface="Barlow" panose="00000500000000000000" pitchFamily="2" charset="0"/>
                <a:cs typeface="Barlow"/>
              </a:rPr>
              <a:t> </a:t>
            </a:r>
            <a:r>
              <a:rPr sz="2100" spc="-325">
                <a:latin typeface="Barlow" panose="00000500000000000000" pitchFamily="2" charset="0"/>
                <a:cs typeface="Barlow"/>
              </a:rPr>
              <a:t> </a:t>
            </a:r>
            <a:r>
              <a:rPr sz="2100">
                <a:latin typeface="Barlow" panose="00000500000000000000" pitchFamily="2" charset="0"/>
                <a:cs typeface="Barlow"/>
              </a:rPr>
              <a:t>debt.</a:t>
            </a:r>
          </a:p>
        </p:txBody>
      </p:sp>
      <p:grpSp>
        <p:nvGrpSpPr>
          <p:cNvPr id="4" name="object 4"/>
          <p:cNvGrpSpPr/>
          <p:nvPr/>
        </p:nvGrpSpPr>
        <p:grpSpPr>
          <a:xfrm>
            <a:off x="4331208" y="1295400"/>
            <a:ext cx="4478020" cy="4495800"/>
            <a:chOff x="4331208" y="1295400"/>
            <a:chExt cx="4478020" cy="4495800"/>
          </a:xfrm>
        </p:grpSpPr>
        <p:pic>
          <p:nvPicPr>
            <p:cNvPr id="5" name="object 5"/>
            <p:cNvPicPr/>
            <p:nvPr/>
          </p:nvPicPr>
          <p:blipFill>
            <a:blip r:embed="rId2" cstate="print"/>
            <a:stretch>
              <a:fillRect/>
            </a:stretch>
          </p:blipFill>
          <p:spPr>
            <a:xfrm>
              <a:off x="4331208" y="1295400"/>
              <a:ext cx="4477512" cy="4495799"/>
            </a:xfrm>
            <a:prstGeom prst="rect">
              <a:avLst/>
            </a:prstGeom>
          </p:spPr>
        </p:pic>
        <p:sp>
          <p:nvSpPr>
            <p:cNvPr id="6" name="object 6"/>
            <p:cNvSpPr/>
            <p:nvPr/>
          </p:nvSpPr>
          <p:spPr>
            <a:xfrm>
              <a:off x="8119780" y="1677924"/>
              <a:ext cx="187960" cy="625475"/>
            </a:xfrm>
            <a:custGeom>
              <a:avLst/>
              <a:gdLst/>
              <a:ahLst/>
              <a:cxnLst/>
              <a:rect l="l" t="t" r="r" b="b"/>
              <a:pathLst>
                <a:path w="187959" h="625475">
                  <a:moveTo>
                    <a:pt x="187540" y="0"/>
                  </a:moveTo>
                  <a:lnTo>
                    <a:pt x="0" y="625144"/>
                  </a:lnTo>
                </a:path>
              </a:pathLst>
            </a:custGeom>
            <a:ln w="57150">
              <a:solidFill>
                <a:srgbClr val="C00000"/>
              </a:solidFill>
            </a:ln>
          </p:spPr>
          <p:txBody>
            <a:bodyPr wrap="square" lIns="0" tIns="0" rIns="0" bIns="0" rtlCol="0"/>
            <a:lstStyle/>
            <a:p>
              <a:endParaRPr/>
            </a:p>
          </p:txBody>
        </p:sp>
        <p:sp>
          <p:nvSpPr>
            <p:cNvPr id="7" name="object 7"/>
            <p:cNvSpPr/>
            <p:nvPr/>
          </p:nvSpPr>
          <p:spPr>
            <a:xfrm>
              <a:off x="8045870" y="2251073"/>
              <a:ext cx="164465" cy="189230"/>
            </a:xfrm>
            <a:custGeom>
              <a:avLst/>
              <a:gdLst/>
              <a:ahLst/>
              <a:cxnLst/>
              <a:rect l="l" t="t" r="r" b="b"/>
              <a:pathLst>
                <a:path w="164465" h="189230">
                  <a:moveTo>
                    <a:pt x="0" y="0"/>
                  </a:moveTo>
                  <a:lnTo>
                    <a:pt x="32854" y="188849"/>
                  </a:lnTo>
                  <a:lnTo>
                    <a:pt x="164223" y="49263"/>
                  </a:lnTo>
                  <a:lnTo>
                    <a:pt x="0" y="0"/>
                  </a:lnTo>
                  <a:close/>
                </a:path>
              </a:pathLst>
            </a:custGeom>
            <a:solidFill>
              <a:srgbClr val="C00000"/>
            </a:solidFill>
          </p:spPr>
          <p:txBody>
            <a:bodyPr wrap="square" lIns="0" tIns="0" rIns="0" bIns="0" rtlCol="0"/>
            <a:lstStyle/>
            <a:p>
              <a:endParaRPr/>
            </a:p>
          </p:txBody>
        </p:sp>
      </p:grpSp>
      <p:sp>
        <p:nvSpPr>
          <p:cNvPr id="8" name="object 8"/>
          <p:cNvSpPr txBox="1"/>
          <p:nvPr/>
        </p:nvSpPr>
        <p:spPr>
          <a:xfrm>
            <a:off x="4726940" y="5976620"/>
            <a:ext cx="3172460" cy="331470"/>
          </a:xfrm>
          <a:prstGeom prst="rect">
            <a:avLst/>
          </a:prstGeom>
        </p:spPr>
        <p:txBody>
          <a:bodyPr vert="horz" wrap="square" lIns="0" tIns="13335" rIns="0" bIns="0" rtlCol="0">
            <a:spAutoFit/>
          </a:bodyPr>
          <a:lstStyle/>
          <a:p>
            <a:pPr marL="12700" marR="5080">
              <a:lnSpc>
                <a:spcPct val="100000"/>
              </a:lnSpc>
              <a:spcBef>
                <a:spcPts val="105"/>
              </a:spcBef>
            </a:pPr>
            <a:r>
              <a:rPr sz="1000">
                <a:latin typeface="Barlow"/>
                <a:cs typeface="Barlow"/>
              </a:rPr>
              <a:t>Source:</a:t>
            </a:r>
            <a:r>
              <a:rPr sz="1000" spc="-15">
                <a:latin typeface="Barlow"/>
                <a:cs typeface="Barlow"/>
              </a:rPr>
              <a:t> </a:t>
            </a:r>
            <a:r>
              <a:rPr sz="1000">
                <a:latin typeface="Barlow"/>
                <a:cs typeface="Barlow"/>
              </a:rPr>
              <a:t>FRBNY</a:t>
            </a:r>
            <a:r>
              <a:rPr sz="1000" spc="-55">
                <a:latin typeface="Barlow"/>
                <a:cs typeface="Barlow"/>
              </a:rPr>
              <a:t> </a:t>
            </a:r>
            <a:r>
              <a:rPr sz="1000" spc="5">
                <a:latin typeface="Barlow"/>
                <a:cs typeface="Barlow"/>
              </a:rPr>
              <a:t>Consumer</a:t>
            </a:r>
            <a:r>
              <a:rPr sz="1000" spc="-40">
                <a:latin typeface="Barlow"/>
                <a:cs typeface="Barlow"/>
              </a:rPr>
              <a:t> </a:t>
            </a:r>
            <a:r>
              <a:rPr sz="1000">
                <a:latin typeface="Barlow"/>
                <a:cs typeface="Barlow"/>
              </a:rPr>
              <a:t>Credit</a:t>
            </a:r>
            <a:r>
              <a:rPr sz="1000" spc="-35">
                <a:latin typeface="Barlow"/>
                <a:cs typeface="Barlow"/>
              </a:rPr>
              <a:t> </a:t>
            </a:r>
            <a:r>
              <a:rPr sz="1000">
                <a:latin typeface="Barlow"/>
                <a:cs typeface="Barlow"/>
              </a:rPr>
              <a:t>Panel/Equifax;</a:t>
            </a:r>
            <a:r>
              <a:rPr sz="1000" spc="-60">
                <a:latin typeface="Barlow"/>
                <a:cs typeface="Barlow"/>
              </a:rPr>
              <a:t> </a:t>
            </a:r>
            <a:r>
              <a:rPr sz="1000" spc="-5">
                <a:latin typeface="Barlow"/>
                <a:cs typeface="Barlow"/>
              </a:rPr>
              <a:t>Graph</a:t>
            </a:r>
            <a:r>
              <a:rPr sz="1000">
                <a:latin typeface="Barlow"/>
                <a:cs typeface="Barlow"/>
              </a:rPr>
              <a:t> by </a:t>
            </a:r>
            <a:r>
              <a:rPr sz="1000" spc="-185">
                <a:latin typeface="Barlow"/>
                <a:cs typeface="Barlow"/>
              </a:rPr>
              <a:t> </a:t>
            </a:r>
            <a:r>
              <a:rPr sz="1000">
                <a:latin typeface="Barlow"/>
                <a:cs typeface="Barlow"/>
              </a:rPr>
              <a:t>the</a:t>
            </a:r>
            <a:r>
              <a:rPr sz="1000" spc="-25">
                <a:latin typeface="Barlow"/>
                <a:cs typeface="Barlow"/>
              </a:rPr>
              <a:t> </a:t>
            </a:r>
            <a:r>
              <a:rPr sz="1000">
                <a:latin typeface="Barlow"/>
                <a:cs typeface="Barlow"/>
              </a:rPr>
              <a:t>Century</a:t>
            </a:r>
            <a:r>
              <a:rPr sz="1000" spc="-20">
                <a:latin typeface="Barlow"/>
                <a:cs typeface="Barlow"/>
              </a:rPr>
              <a:t> </a:t>
            </a:r>
            <a:r>
              <a:rPr sz="1000">
                <a:latin typeface="Barlow"/>
                <a:cs typeface="Barlow"/>
              </a:rPr>
              <a:t>Foundation</a:t>
            </a:r>
          </a:p>
        </p:txBody>
      </p:sp>
      <p:sp>
        <p:nvSpPr>
          <p:cNvPr id="10" name="Slide Number Placeholder 9">
            <a:extLst>
              <a:ext uri="{FF2B5EF4-FFF2-40B4-BE49-F238E27FC236}">
                <a16:creationId xmlns:a16="http://schemas.microsoft.com/office/drawing/2014/main" id="{819C3222-97D3-4346-8872-F029D426746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7B734B-BE99-4B13-8B3B-73BDADC290B3}" type="slidenum">
              <a:rPr kumimoji="0" lang="en-US" sz="1100" b="1" i="0" u="none" strike="noStrike" kern="1200" cap="none" spc="0" normalizeH="0" baseline="0" noProof="0" smtClean="0">
                <a:ln>
                  <a:noFill/>
                </a:ln>
                <a:solidFill>
                  <a:srgbClr val="414042"/>
                </a:solidFill>
                <a:effectLst/>
                <a:uLnTx/>
                <a:uFillTx/>
                <a:latin typeface="Barlow"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100" b="1" i="0" u="none" strike="noStrike" kern="1200" cap="none" spc="0" normalizeH="0" baseline="0" noProof="0">
              <a:ln>
                <a:noFill/>
              </a:ln>
              <a:solidFill>
                <a:srgbClr val="414042"/>
              </a:solidFill>
              <a:effectLst/>
              <a:uLnTx/>
              <a:uFillTx/>
              <a:latin typeface="Barlow" panose="00000500000000000000" pitchFamily="2" charset="0"/>
              <a:ea typeface="+mn-ea"/>
              <a:cs typeface="+mn-cs"/>
            </a:endParaRPr>
          </a:p>
        </p:txBody>
      </p:sp>
      <p:sp>
        <p:nvSpPr>
          <p:cNvPr id="13" name="Title 1">
            <a:extLst>
              <a:ext uri="{FF2B5EF4-FFF2-40B4-BE49-F238E27FC236}">
                <a16:creationId xmlns:a16="http://schemas.microsoft.com/office/drawing/2014/main" id="{0F35FD72-FF10-4A42-A49C-0AE7CFBE279D}"/>
              </a:ext>
            </a:extLst>
          </p:cNvPr>
          <p:cNvSpPr txBox="1">
            <a:spLocks/>
          </p:cNvSpPr>
          <p:nvPr/>
        </p:nvSpPr>
        <p:spPr>
          <a:xfrm>
            <a:off x="629841" y="457200"/>
            <a:ext cx="2949178" cy="1600200"/>
          </a:xfrm>
          <a:prstGeom prst="rect">
            <a:avLst/>
          </a:prstGeom>
        </p:spPr>
        <p:txBody>
          <a:bodyPr vert="horz" lIns="91440" tIns="45720" rIns="91440" bIns="45720" rtlCol="0" anchor="b">
            <a:normAutofit lnSpcReduction="10000"/>
          </a:bodyPr>
          <a:lstStyle>
            <a:lvl1pPr algn="l" defTabSz="685800" rtl="0" eaLnBrk="1" latinLnBrk="0" hangingPunct="1">
              <a:lnSpc>
                <a:spcPct val="90000"/>
              </a:lnSpc>
              <a:spcBef>
                <a:spcPct val="0"/>
              </a:spcBef>
              <a:buNone/>
              <a:defRPr sz="3300" b="1" kern="1200">
                <a:solidFill>
                  <a:srgbClr val="414042"/>
                </a:solidFill>
                <a:latin typeface="Barlow ExtraBold" panose="00000900000000000000" pitchFamily="2" charset="0"/>
                <a:ea typeface="+mj-ea"/>
                <a:cs typeface="+mj-cs"/>
              </a:defRPr>
            </a:lvl1pPr>
          </a:lstStyle>
          <a:p>
            <a:r>
              <a:rPr lang="en-US" sz="3000" b="0" spc="-10">
                <a:solidFill>
                  <a:schemeClr val="tx1"/>
                </a:solidFill>
                <a:latin typeface="Barlow"/>
              </a:rPr>
              <a:t>The S</a:t>
            </a:r>
            <a:r>
              <a:rPr lang="en-US" sz="3000" b="0" spc="15">
                <a:solidFill>
                  <a:schemeClr val="tx1"/>
                </a:solidFill>
                <a:latin typeface="Barlow"/>
              </a:rPr>
              <a:t>t</a:t>
            </a:r>
            <a:r>
              <a:rPr lang="en-US" sz="3000" b="0" spc="-20">
                <a:solidFill>
                  <a:schemeClr val="tx1"/>
                </a:solidFill>
                <a:latin typeface="Barlow"/>
              </a:rPr>
              <a:t>u</a:t>
            </a:r>
            <a:r>
              <a:rPr lang="en-US" sz="3000" b="0" spc="-30">
                <a:solidFill>
                  <a:schemeClr val="tx1"/>
                </a:solidFill>
                <a:latin typeface="Barlow"/>
              </a:rPr>
              <a:t>d</a:t>
            </a:r>
            <a:r>
              <a:rPr lang="en-US" sz="3000" b="0" spc="-35">
                <a:solidFill>
                  <a:schemeClr val="tx1"/>
                </a:solidFill>
                <a:latin typeface="Barlow"/>
              </a:rPr>
              <a:t>e</a:t>
            </a:r>
            <a:r>
              <a:rPr lang="en-US" sz="3000" b="0" spc="-30">
                <a:solidFill>
                  <a:schemeClr val="tx1"/>
                </a:solidFill>
                <a:latin typeface="Barlow"/>
              </a:rPr>
              <a:t>n</a:t>
            </a:r>
            <a:r>
              <a:rPr lang="en-US" sz="3000" b="0">
                <a:solidFill>
                  <a:schemeClr val="tx1"/>
                </a:solidFill>
                <a:latin typeface="Barlow"/>
              </a:rPr>
              <a:t>t Debt </a:t>
            </a:r>
            <a:r>
              <a:rPr lang="en-US" sz="3000" b="0" spc="-15">
                <a:solidFill>
                  <a:schemeClr val="tx1"/>
                </a:solidFill>
                <a:latin typeface="Barlow"/>
              </a:rPr>
              <a:t>Crisis Nationally (cont'd)</a:t>
            </a:r>
          </a:p>
        </p:txBody>
      </p:sp>
    </p:spTree>
    <p:extLst>
      <p:ext uri="{BB962C8B-B14F-4D97-AF65-F5344CB8AC3E}">
        <p14:creationId xmlns:p14="http://schemas.microsoft.com/office/powerpoint/2010/main" val="412768204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84E61-33A1-41F4-A59F-3CA04BB85581}"/>
              </a:ext>
            </a:extLst>
          </p:cNvPr>
          <p:cNvSpPr>
            <a:spLocks noGrp="1"/>
          </p:cNvSpPr>
          <p:nvPr>
            <p:ph type="title"/>
          </p:nvPr>
        </p:nvSpPr>
        <p:spPr/>
        <p:txBody>
          <a:bodyPr/>
          <a:lstStyle/>
          <a:p>
            <a:pPr marL="457200" indent="-457200">
              <a:buFont typeface="Calibri" panose="020F0502020204030204" pitchFamily="34" charset="0"/>
              <a:buChar char="❼"/>
            </a:pPr>
            <a:r>
              <a:rPr lang="en-US" b="0">
                <a:latin typeface="Barlow"/>
              </a:rPr>
              <a:t> Taking On Too Much Debt, (Cont’d)</a:t>
            </a:r>
          </a:p>
        </p:txBody>
      </p:sp>
      <p:sp>
        <p:nvSpPr>
          <p:cNvPr id="10" name="Rectangle: Rounded Corners 9">
            <a:extLst>
              <a:ext uri="{FF2B5EF4-FFF2-40B4-BE49-F238E27FC236}">
                <a16:creationId xmlns:a16="http://schemas.microsoft.com/office/drawing/2014/main" id="{EE42E944-4FE1-414C-BAC3-C58A20E6BDD8}"/>
              </a:ext>
            </a:extLst>
          </p:cNvPr>
          <p:cNvSpPr/>
          <p:nvPr/>
        </p:nvSpPr>
        <p:spPr>
          <a:xfrm>
            <a:off x="533400" y="4522839"/>
            <a:ext cx="8077200" cy="835741"/>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Barlow" panose="00000500000000000000" pitchFamily="2" charset="0"/>
              </a:rPr>
              <a:t>Do  research before taking on the debt.  Go local to maximize State aid and reduce living expenses.</a:t>
            </a:r>
          </a:p>
        </p:txBody>
      </p:sp>
      <p:sp>
        <p:nvSpPr>
          <p:cNvPr id="7" name="object 7">
            <a:extLst>
              <a:ext uri="{FF2B5EF4-FFF2-40B4-BE49-F238E27FC236}">
                <a16:creationId xmlns:a16="http://schemas.microsoft.com/office/drawing/2014/main" id="{E0921427-413D-466D-91A2-66502BF87EC5}"/>
              </a:ext>
            </a:extLst>
          </p:cNvPr>
          <p:cNvSpPr txBox="1">
            <a:spLocks noGrp="1"/>
          </p:cNvSpPr>
          <p:nvPr>
            <p:ph idx="1"/>
          </p:nvPr>
        </p:nvSpPr>
        <p:spPr>
          <a:xfrm>
            <a:off x="533400" y="1607574"/>
            <a:ext cx="8077200" cy="1774845"/>
          </a:xfrm>
          <a:prstGeom prst="rect">
            <a:avLst/>
          </a:prstGeom>
        </p:spPr>
        <p:txBody>
          <a:bodyPr vert="horz" wrap="square" lIns="0" tIns="50800" rIns="0" bIns="0" rtlCol="0">
            <a:spAutoFit/>
          </a:bodyPr>
          <a:lstStyle/>
          <a:p>
            <a:pPr marL="355600" indent="-342900">
              <a:lnSpc>
                <a:spcPct val="100000"/>
              </a:lnSpc>
              <a:spcBef>
                <a:spcPts val="300"/>
              </a:spcBef>
              <a:buFont typeface="Arial"/>
              <a:buChar char="•"/>
              <a:tabLst>
                <a:tab pos="354965" algn="l"/>
                <a:tab pos="355600" algn="l"/>
              </a:tabLst>
            </a:pPr>
            <a:r>
              <a:rPr lang="en-US" spc="-10">
                <a:latin typeface="Barlow"/>
                <a:cs typeface="Barlow"/>
              </a:rPr>
              <a:t>Questions, (Cont’d)</a:t>
            </a:r>
            <a:r>
              <a:rPr sz="2000" spc="-15">
                <a:latin typeface="Barlow"/>
                <a:cs typeface="Barlow"/>
              </a:rPr>
              <a:t>:</a:t>
            </a:r>
            <a:endParaRPr sz="2000">
              <a:latin typeface="Barlow"/>
              <a:cs typeface="Barlow"/>
            </a:endParaRPr>
          </a:p>
          <a:p>
            <a:pPr marL="812800" marR="947419" lvl="1" indent="-342900">
              <a:lnSpc>
                <a:spcPct val="100000"/>
              </a:lnSpc>
              <a:spcBef>
                <a:spcPts val="600"/>
              </a:spcBef>
              <a:buFont typeface="Courier New"/>
              <a:buChar char="-"/>
              <a:tabLst>
                <a:tab pos="812800" algn="l"/>
              </a:tabLst>
            </a:pPr>
            <a:r>
              <a:rPr lang="en-US" sz="1800" spc="-5">
                <a:latin typeface="Barlow"/>
                <a:cs typeface="Barlow"/>
              </a:rPr>
              <a:t>Are </a:t>
            </a:r>
            <a:r>
              <a:rPr lang="en-US" sz="1800">
                <a:latin typeface="Barlow"/>
                <a:cs typeface="Barlow"/>
              </a:rPr>
              <a:t>there </a:t>
            </a:r>
            <a:r>
              <a:rPr lang="en-US" sz="1800" spc="-5">
                <a:latin typeface="Barlow"/>
                <a:cs typeface="Barlow"/>
              </a:rPr>
              <a:t>forgiveness </a:t>
            </a:r>
            <a:r>
              <a:rPr lang="en-US" sz="1800">
                <a:latin typeface="Barlow"/>
                <a:cs typeface="Barlow"/>
              </a:rPr>
              <a:t>programs available </a:t>
            </a:r>
            <a:r>
              <a:rPr lang="en-US" sz="1800" spc="-5">
                <a:latin typeface="Barlow"/>
                <a:cs typeface="Barlow"/>
              </a:rPr>
              <a:t>for student </a:t>
            </a:r>
            <a:r>
              <a:rPr lang="en-US" sz="1800">
                <a:latin typeface="Barlow"/>
                <a:cs typeface="Barlow"/>
              </a:rPr>
              <a:t>debt </a:t>
            </a:r>
            <a:r>
              <a:rPr lang="en-US" sz="1800" spc="-345">
                <a:latin typeface="Barlow"/>
                <a:cs typeface="Barlow"/>
              </a:rPr>
              <a:t> </a:t>
            </a:r>
            <a:r>
              <a:rPr lang="en-US" sz="1800" spc="-5">
                <a:latin typeface="Barlow"/>
                <a:cs typeface="Barlow"/>
              </a:rPr>
              <a:t>borrowers</a:t>
            </a:r>
            <a:r>
              <a:rPr lang="en-US" sz="1800" spc="-45">
                <a:latin typeface="Barlow"/>
                <a:cs typeface="Barlow"/>
              </a:rPr>
              <a:t> </a:t>
            </a:r>
            <a:r>
              <a:rPr lang="en-US" sz="1800" spc="5">
                <a:latin typeface="Barlow"/>
                <a:cs typeface="Barlow"/>
              </a:rPr>
              <a:t>in</a:t>
            </a:r>
            <a:r>
              <a:rPr lang="en-US" sz="1800" spc="10">
                <a:latin typeface="Barlow"/>
                <a:cs typeface="Barlow"/>
              </a:rPr>
              <a:t> </a:t>
            </a:r>
            <a:r>
              <a:rPr lang="en-US" spc="10">
                <a:latin typeface="Barlow"/>
                <a:cs typeface="Barlow"/>
              </a:rPr>
              <a:t>their</a:t>
            </a:r>
            <a:r>
              <a:rPr lang="en-US" sz="1800" spc="-5">
                <a:latin typeface="Barlow"/>
                <a:cs typeface="Barlow"/>
              </a:rPr>
              <a:t> chosen</a:t>
            </a:r>
            <a:r>
              <a:rPr lang="en-US" sz="1800">
                <a:latin typeface="Barlow"/>
                <a:cs typeface="Barlow"/>
              </a:rPr>
              <a:t> occupation?</a:t>
            </a:r>
          </a:p>
          <a:p>
            <a:pPr marL="812800" marR="5080" lvl="1" indent="-342900">
              <a:lnSpc>
                <a:spcPct val="100000"/>
              </a:lnSpc>
              <a:spcBef>
                <a:spcPts val="600"/>
              </a:spcBef>
              <a:buFont typeface="Courier New"/>
              <a:buChar char="-"/>
              <a:tabLst>
                <a:tab pos="812800" algn="l"/>
              </a:tabLst>
            </a:pPr>
            <a:r>
              <a:rPr lang="en-US" sz="1800" spc="5">
                <a:latin typeface="Barlow"/>
                <a:cs typeface="Barlow"/>
              </a:rPr>
              <a:t>Will </a:t>
            </a:r>
            <a:r>
              <a:rPr lang="en-US" sz="1800">
                <a:latin typeface="Barlow"/>
                <a:cs typeface="Barlow"/>
              </a:rPr>
              <a:t>the </a:t>
            </a:r>
            <a:r>
              <a:rPr lang="en-US" sz="1800" spc="-5">
                <a:latin typeface="Barlow"/>
                <a:cs typeface="Barlow"/>
              </a:rPr>
              <a:t>cost of </a:t>
            </a:r>
            <a:r>
              <a:rPr lang="en-US" sz="1800">
                <a:latin typeface="Barlow"/>
                <a:cs typeface="Barlow"/>
              </a:rPr>
              <a:t>the </a:t>
            </a:r>
            <a:r>
              <a:rPr lang="en-US" sz="1800" spc="-5">
                <a:latin typeface="Barlow"/>
                <a:cs typeface="Barlow"/>
              </a:rPr>
              <a:t>student loan payment </a:t>
            </a:r>
            <a:r>
              <a:rPr lang="en-US" sz="1800">
                <a:latin typeface="Barlow"/>
                <a:cs typeface="Barlow"/>
              </a:rPr>
              <a:t>prevent </a:t>
            </a:r>
            <a:r>
              <a:rPr lang="en-US" spc="-5">
                <a:latin typeface="Barlow"/>
                <a:cs typeface="Barlow"/>
              </a:rPr>
              <a:t>them</a:t>
            </a:r>
            <a:r>
              <a:rPr lang="en-US" sz="1800" spc="-5">
                <a:latin typeface="Barlow"/>
                <a:cs typeface="Barlow"/>
              </a:rPr>
              <a:t> from </a:t>
            </a:r>
            <a:r>
              <a:rPr lang="en-US" sz="1800">
                <a:latin typeface="Barlow"/>
                <a:cs typeface="Barlow"/>
              </a:rPr>
              <a:t>pursuing </a:t>
            </a:r>
            <a:r>
              <a:rPr lang="en-US" sz="1800" spc="-345">
                <a:latin typeface="Barlow"/>
                <a:cs typeface="Barlow"/>
              </a:rPr>
              <a:t> </a:t>
            </a:r>
            <a:r>
              <a:rPr lang="en-US" sz="1800">
                <a:latin typeface="Barlow"/>
                <a:cs typeface="Barlow"/>
              </a:rPr>
              <a:t>other</a:t>
            </a:r>
            <a:r>
              <a:rPr lang="en-US" sz="1800" spc="-20">
                <a:latin typeface="Barlow"/>
                <a:cs typeface="Barlow"/>
              </a:rPr>
              <a:t> </a:t>
            </a:r>
            <a:r>
              <a:rPr lang="en-US" sz="1800" spc="5">
                <a:latin typeface="Barlow"/>
                <a:cs typeface="Barlow"/>
              </a:rPr>
              <a:t>big </a:t>
            </a:r>
            <a:r>
              <a:rPr lang="en-US" sz="1800">
                <a:latin typeface="Barlow"/>
                <a:cs typeface="Barlow"/>
              </a:rPr>
              <a:t>life</a:t>
            </a:r>
            <a:r>
              <a:rPr lang="en-US" sz="1800" spc="10">
                <a:latin typeface="Barlow"/>
                <a:cs typeface="Barlow"/>
              </a:rPr>
              <a:t> </a:t>
            </a:r>
            <a:r>
              <a:rPr lang="en-US" sz="1800" spc="-5">
                <a:latin typeface="Barlow"/>
                <a:cs typeface="Barlow"/>
              </a:rPr>
              <a:t>goals</a:t>
            </a:r>
            <a:r>
              <a:rPr lang="en-US" sz="1800" spc="-15">
                <a:latin typeface="Barlow"/>
                <a:cs typeface="Barlow"/>
              </a:rPr>
              <a:t> </a:t>
            </a:r>
            <a:r>
              <a:rPr lang="en-US" sz="1800">
                <a:latin typeface="Barlow"/>
                <a:cs typeface="Barlow"/>
              </a:rPr>
              <a:t>like</a:t>
            </a:r>
            <a:r>
              <a:rPr lang="en-US" sz="1800" spc="5">
                <a:latin typeface="Barlow"/>
                <a:cs typeface="Barlow"/>
              </a:rPr>
              <a:t> </a:t>
            </a:r>
            <a:r>
              <a:rPr lang="en-US" sz="1800">
                <a:latin typeface="Barlow"/>
                <a:cs typeface="Barlow"/>
              </a:rPr>
              <a:t>purchasing</a:t>
            </a:r>
            <a:r>
              <a:rPr lang="en-US" sz="1800" spc="-5">
                <a:latin typeface="Barlow"/>
                <a:cs typeface="Barlow"/>
              </a:rPr>
              <a:t> </a:t>
            </a:r>
            <a:r>
              <a:rPr lang="en-US" sz="1800">
                <a:latin typeface="Barlow"/>
                <a:cs typeface="Barlow"/>
              </a:rPr>
              <a:t>a</a:t>
            </a:r>
            <a:r>
              <a:rPr lang="en-US" sz="1800" spc="15">
                <a:latin typeface="Barlow"/>
                <a:cs typeface="Barlow"/>
              </a:rPr>
              <a:t> </a:t>
            </a:r>
            <a:r>
              <a:rPr lang="en-US" sz="1800" spc="-5">
                <a:latin typeface="Barlow"/>
                <a:cs typeface="Barlow"/>
              </a:rPr>
              <a:t>home</a:t>
            </a:r>
            <a:r>
              <a:rPr lang="en-US" sz="1800">
                <a:latin typeface="Barlow"/>
                <a:cs typeface="Barlow"/>
              </a:rPr>
              <a:t> </a:t>
            </a:r>
            <a:r>
              <a:rPr lang="en-US" sz="1800" spc="-5">
                <a:latin typeface="Barlow"/>
                <a:cs typeface="Barlow"/>
              </a:rPr>
              <a:t>or</a:t>
            </a:r>
            <a:r>
              <a:rPr lang="en-US" sz="1800" spc="-15">
                <a:latin typeface="Barlow"/>
                <a:cs typeface="Barlow"/>
              </a:rPr>
              <a:t> </a:t>
            </a:r>
            <a:r>
              <a:rPr lang="en-US" sz="1800">
                <a:latin typeface="Barlow"/>
                <a:cs typeface="Barlow"/>
              </a:rPr>
              <a:t>starting</a:t>
            </a:r>
            <a:r>
              <a:rPr lang="en-US" sz="1800" spc="-20">
                <a:latin typeface="Barlow"/>
                <a:cs typeface="Barlow"/>
              </a:rPr>
              <a:t> </a:t>
            </a:r>
            <a:r>
              <a:rPr lang="en-US" sz="1800">
                <a:latin typeface="Barlow"/>
                <a:cs typeface="Barlow"/>
              </a:rPr>
              <a:t>a </a:t>
            </a:r>
            <a:r>
              <a:rPr lang="en-US" sz="1800" spc="-5">
                <a:latin typeface="Barlow"/>
                <a:cs typeface="Barlow"/>
              </a:rPr>
              <a:t>family?</a:t>
            </a:r>
            <a:endParaRPr lang="en-US" sz="1800">
              <a:latin typeface="Barlow"/>
              <a:cs typeface="Barlow"/>
            </a:endParaRPr>
          </a:p>
        </p:txBody>
      </p:sp>
      <p:pic>
        <p:nvPicPr>
          <p:cNvPr id="9" name="object 3">
            <a:extLst>
              <a:ext uri="{FF2B5EF4-FFF2-40B4-BE49-F238E27FC236}">
                <a16:creationId xmlns:a16="http://schemas.microsoft.com/office/drawing/2014/main" id="{17272C00-F8DC-4B19-BD9D-0052495605A3}"/>
              </a:ext>
            </a:extLst>
          </p:cNvPr>
          <p:cNvPicPr/>
          <p:nvPr/>
        </p:nvPicPr>
        <p:blipFill>
          <a:blip r:embed="rId3" cstate="print"/>
          <a:stretch>
            <a:fillRect/>
          </a:stretch>
        </p:blipFill>
        <p:spPr>
          <a:xfrm>
            <a:off x="6993566" y="367032"/>
            <a:ext cx="1462697" cy="1084429"/>
          </a:xfrm>
          <a:prstGeom prst="rect">
            <a:avLst/>
          </a:prstGeom>
        </p:spPr>
      </p:pic>
      <p:sp>
        <p:nvSpPr>
          <p:cNvPr id="3" name="Slide Number Placeholder 2">
            <a:extLst>
              <a:ext uri="{FF2B5EF4-FFF2-40B4-BE49-F238E27FC236}">
                <a16:creationId xmlns:a16="http://schemas.microsoft.com/office/drawing/2014/main" id="{B66C30ED-4EB3-450E-B943-76E7D99F2268}"/>
              </a:ext>
            </a:extLst>
          </p:cNvPr>
          <p:cNvSpPr>
            <a:spLocks noGrp="1"/>
          </p:cNvSpPr>
          <p:nvPr>
            <p:ph type="sldNum" sz="quarter" idx="12"/>
          </p:nvPr>
        </p:nvSpPr>
        <p:spPr/>
        <p:txBody>
          <a:bodyPr/>
          <a:lstStyle/>
          <a:p>
            <a:pPr>
              <a:defRPr/>
            </a:pPr>
            <a:fld id="{E97B734B-BE99-4B13-8B3B-73BDADC290B3}" type="slidenum">
              <a:rPr lang="en-US" smtClean="0"/>
              <a:pPr>
                <a:defRPr/>
              </a:pPr>
              <a:t>50</a:t>
            </a:fld>
            <a:endParaRPr lang="en-US"/>
          </a:p>
        </p:txBody>
      </p:sp>
    </p:spTree>
    <p:extLst>
      <p:ext uri="{BB962C8B-B14F-4D97-AF65-F5344CB8AC3E}">
        <p14:creationId xmlns:p14="http://schemas.microsoft.com/office/powerpoint/2010/main" val="28704159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84E61-33A1-41F4-A59F-3CA04BB85581}"/>
              </a:ext>
            </a:extLst>
          </p:cNvPr>
          <p:cNvSpPr>
            <a:spLocks noGrp="1"/>
          </p:cNvSpPr>
          <p:nvPr>
            <p:ph type="title"/>
          </p:nvPr>
        </p:nvSpPr>
        <p:spPr/>
        <p:txBody>
          <a:bodyPr/>
          <a:lstStyle/>
          <a:p>
            <a:pPr marL="457200" indent="-457200">
              <a:buFont typeface="Calibri" panose="020F0502020204030204" pitchFamily="34" charset="0"/>
              <a:buChar char="❽"/>
            </a:pPr>
            <a:r>
              <a:rPr lang="en-US">
                <a:latin typeface="Barlow"/>
              </a:rPr>
              <a:t> </a:t>
            </a:r>
            <a:r>
              <a:rPr lang="en-US" b="0">
                <a:latin typeface="Barlow"/>
              </a:rPr>
              <a:t>Parents/Caretakers Risking Their Own Security</a:t>
            </a:r>
          </a:p>
        </p:txBody>
      </p:sp>
      <p:sp>
        <p:nvSpPr>
          <p:cNvPr id="8" name="object 3">
            <a:extLst>
              <a:ext uri="{FF2B5EF4-FFF2-40B4-BE49-F238E27FC236}">
                <a16:creationId xmlns:a16="http://schemas.microsoft.com/office/drawing/2014/main" id="{31C6F51B-6E96-48B3-BDA3-5F06DB547F00}"/>
              </a:ext>
            </a:extLst>
          </p:cNvPr>
          <p:cNvSpPr txBox="1">
            <a:spLocks noGrp="1"/>
          </p:cNvSpPr>
          <p:nvPr>
            <p:ph idx="1"/>
          </p:nvPr>
        </p:nvSpPr>
        <p:spPr>
          <a:xfrm>
            <a:off x="533400" y="1534447"/>
            <a:ext cx="8077200" cy="3980577"/>
          </a:xfrm>
          <a:prstGeom prst="rect">
            <a:avLst/>
          </a:prstGeom>
        </p:spPr>
        <p:txBody>
          <a:bodyPr vert="horz" wrap="square" lIns="0" tIns="101600" rIns="0" bIns="0" rtlCol="0">
            <a:spAutoFit/>
          </a:bodyPr>
          <a:lstStyle/>
          <a:p>
            <a:pPr marL="299085" indent="-287020">
              <a:lnSpc>
                <a:spcPct val="100000"/>
              </a:lnSpc>
              <a:spcBef>
                <a:spcPts val="800"/>
              </a:spcBef>
              <a:buFont typeface="Arial"/>
              <a:buChar char="•"/>
              <a:tabLst>
                <a:tab pos="299085" algn="l"/>
                <a:tab pos="299720" algn="l"/>
              </a:tabLst>
            </a:pPr>
            <a:r>
              <a:rPr sz="2000" b="1" spc="-10">
                <a:latin typeface="Barlow"/>
                <a:cs typeface="Barlow"/>
              </a:rPr>
              <a:t>Private</a:t>
            </a:r>
            <a:r>
              <a:rPr sz="2000" b="1" spc="-75">
                <a:latin typeface="Barlow"/>
                <a:cs typeface="Barlow"/>
              </a:rPr>
              <a:t> </a:t>
            </a:r>
            <a:r>
              <a:rPr sz="2000" b="1" spc="-10">
                <a:latin typeface="Barlow"/>
                <a:cs typeface="Barlow"/>
              </a:rPr>
              <a:t>Loan</a:t>
            </a:r>
            <a:r>
              <a:rPr sz="2000" b="1" spc="-75">
                <a:latin typeface="Barlow"/>
                <a:cs typeface="Barlow"/>
              </a:rPr>
              <a:t> </a:t>
            </a:r>
            <a:r>
              <a:rPr sz="2000" b="1" spc="-20">
                <a:latin typeface="Barlow"/>
                <a:cs typeface="Barlow"/>
              </a:rPr>
              <a:t>Co-Signers:</a:t>
            </a:r>
            <a:endParaRPr sz="2000" b="1">
              <a:latin typeface="Barlow"/>
              <a:cs typeface="Barlow"/>
            </a:endParaRPr>
          </a:p>
          <a:p>
            <a:pPr marL="812800" lvl="1" indent="-342900">
              <a:lnSpc>
                <a:spcPct val="100000"/>
              </a:lnSpc>
              <a:spcBef>
                <a:spcPts val="600"/>
              </a:spcBef>
              <a:buFont typeface="Courier New"/>
              <a:buChar char="-"/>
              <a:tabLst>
                <a:tab pos="812800" algn="l"/>
              </a:tabLst>
            </a:pPr>
            <a:r>
              <a:rPr sz="1800" spc="-5">
                <a:latin typeface="Barlow"/>
                <a:cs typeface="Barlow"/>
              </a:rPr>
              <a:t>Most </a:t>
            </a:r>
            <a:r>
              <a:rPr sz="1800">
                <a:latin typeface="Barlow"/>
                <a:cs typeface="Barlow"/>
              </a:rPr>
              <a:t>private</a:t>
            </a:r>
            <a:r>
              <a:rPr sz="1800" spc="-20">
                <a:latin typeface="Barlow"/>
                <a:cs typeface="Barlow"/>
              </a:rPr>
              <a:t> </a:t>
            </a:r>
            <a:r>
              <a:rPr sz="1800" spc="-5">
                <a:latin typeface="Barlow"/>
                <a:cs typeface="Barlow"/>
              </a:rPr>
              <a:t>student</a:t>
            </a:r>
            <a:r>
              <a:rPr sz="1800" spc="10">
                <a:latin typeface="Barlow"/>
                <a:cs typeface="Barlow"/>
              </a:rPr>
              <a:t> </a:t>
            </a:r>
            <a:r>
              <a:rPr sz="1800">
                <a:latin typeface="Barlow"/>
                <a:cs typeface="Barlow"/>
              </a:rPr>
              <a:t>debt</a:t>
            </a:r>
            <a:r>
              <a:rPr sz="1800" spc="10">
                <a:latin typeface="Barlow"/>
                <a:cs typeface="Barlow"/>
              </a:rPr>
              <a:t> </a:t>
            </a:r>
            <a:r>
              <a:rPr sz="1800" spc="5">
                <a:latin typeface="Barlow"/>
                <a:cs typeface="Barlow"/>
              </a:rPr>
              <a:t>is</a:t>
            </a:r>
            <a:r>
              <a:rPr sz="1800">
                <a:latin typeface="Barlow"/>
                <a:cs typeface="Barlow"/>
              </a:rPr>
              <a:t> going</a:t>
            </a:r>
            <a:r>
              <a:rPr sz="1800" spc="10">
                <a:latin typeface="Barlow"/>
                <a:cs typeface="Barlow"/>
              </a:rPr>
              <a:t> </a:t>
            </a:r>
            <a:r>
              <a:rPr sz="1800">
                <a:latin typeface="Barlow"/>
                <a:cs typeface="Barlow"/>
              </a:rPr>
              <a:t>to</a:t>
            </a:r>
            <a:r>
              <a:rPr sz="1800" spc="-5">
                <a:latin typeface="Barlow"/>
                <a:cs typeface="Barlow"/>
              </a:rPr>
              <a:t> </a:t>
            </a:r>
            <a:r>
              <a:rPr sz="1800">
                <a:latin typeface="Barlow"/>
                <a:cs typeface="Barlow"/>
              </a:rPr>
              <a:t>require</a:t>
            </a:r>
            <a:r>
              <a:rPr sz="1800" spc="-5">
                <a:latin typeface="Barlow"/>
                <a:cs typeface="Barlow"/>
              </a:rPr>
              <a:t> </a:t>
            </a:r>
            <a:r>
              <a:rPr sz="1800">
                <a:latin typeface="Barlow"/>
                <a:cs typeface="Barlow"/>
              </a:rPr>
              <a:t>a</a:t>
            </a:r>
            <a:r>
              <a:rPr sz="1800" spc="5">
                <a:latin typeface="Barlow"/>
                <a:cs typeface="Barlow"/>
              </a:rPr>
              <a:t> </a:t>
            </a:r>
            <a:r>
              <a:rPr sz="1800" spc="-5">
                <a:latin typeface="Barlow"/>
                <a:cs typeface="Barlow"/>
              </a:rPr>
              <a:t>co-signer.</a:t>
            </a:r>
            <a:endParaRPr sz="1800">
              <a:latin typeface="Barlow"/>
              <a:cs typeface="Barlow"/>
            </a:endParaRPr>
          </a:p>
          <a:p>
            <a:pPr marL="812165" marR="101600" lvl="1" indent="-342900">
              <a:lnSpc>
                <a:spcPct val="100000"/>
              </a:lnSpc>
              <a:spcBef>
                <a:spcPts val="1200"/>
              </a:spcBef>
              <a:buFont typeface="Courier New"/>
              <a:buChar char="-"/>
              <a:tabLst>
                <a:tab pos="812800" algn="l"/>
              </a:tabLst>
            </a:pPr>
            <a:r>
              <a:rPr sz="1800" spc="-5">
                <a:latin typeface="Barlow"/>
                <a:cs typeface="Barlow"/>
              </a:rPr>
              <a:t>Co-signers </a:t>
            </a:r>
            <a:r>
              <a:rPr sz="1800">
                <a:latin typeface="Barlow"/>
                <a:cs typeface="Barlow"/>
              </a:rPr>
              <a:t>are 100% liable </a:t>
            </a:r>
            <a:r>
              <a:rPr sz="1800" spc="-5">
                <a:latin typeface="Barlow"/>
                <a:cs typeface="Barlow"/>
              </a:rPr>
              <a:t>for </a:t>
            </a:r>
            <a:r>
              <a:rPr sz="1800">
                <a:latin typeface="Barlow"/>
                <a:cs typeface="Barlow"/>
              </a:rPr>
              <a:t>this debt </a:t>
            </a:r>
            <a:r>
              <a:rPr sz="1800" spc="5">
                <a:latin typeface="Barlow"/>
                <a:cs typeface="Barlow"/>
              </a:rPr>
              <a:t>if </a:t>
            </a:r>
            <a:r>
              <a:rPr sz="1800">
                <a:latin typeface="Barlow"/>
                <a:cs typeface="Barlow"/>
              </a:rPr>
              <a:t>the primary borrower does </a:t>
            </a:r>
            <a:r>
              <a:rPr sz="1800" spc="-345">
                <a:latin typeface="Barlow"/>
                <a:cs typeface="Barlow"/>
              </a:rPr>
              <a:t> </a:t>
            </a:r>
            <a:r>
              <a:rPr sz="1800" spc="-5">
                <a:latin typeface="Barlow"/>
                <a:cs typeface="Barlow"/>
              </a:rPr>
              <a:t>not</a:t>
            </a:r>
            <a:r>
              <a:rPr sz="1800" spc="-10">
                <a:latin typeface="Barlow"/>
                <a:cs typeface="Barlow"/>
              </a:rPr>
              <a:t> </a:t>
            </a:r>
            <a:r>
              <a:rPr sz="1800">
                <a:latin typeface="Barlow"/>
                <a:cs typeface="Barlow"/>
              </a:rPr>
              <a:t>pay</a:t>
            </a:r>
            <a:r>
              <a:rPr sz="1800" spc="-15">
                <a:latin typeface="Barlow"/>
                <a:cs typeface="Barlow"/>
              </a:rPr>
              <a:t> </a:t>
            </a:r>
            <a:r>
              <a:rPr sz="1800">
                <a:latin typeface="Barlow"/>
                <a:cs typeface="Barlow"/>
              </a:rPr>
              <a:t>and</a:t>
            </a:r>
            <a:r>
              <a:rPr sz="1800" spc="10">
                <a:latin typeface="Barlow"/>
                <a:cs typeface="Barlow"/>
              </a:rPr>
              <a:t> </a:t>
            </a:r>
            <a:r>
              <a:rPr sz="1800" spc="-5">
                <a:latin typeface="Barlow"/>
                <a:cs typeface="Barlow"/>
              </a:rPr>
              <a:t>repayment</a:t>
            </a:r>
            <a:r>
              <a:rPr sz="1800" spc="-20">
                <a:latin typeface="Barlow"/>
                <a:cs typeface="Barlow"/>
              </a:rPr>
              <a:t> </a:t>
            </a:r>
            <a:r>
              <a:rPr sz="1800">
                <a:latin typeface="Barlow"/>
                <a:cs typeface="Barlow"/>
              </a:rPr>
              <a:t>options</a:t>
            </a:r>
            <a:r>
              <a:rPr sz="1800" spc="-30">
                <a:latin typeface="Barlow"/>
                <a:cs typeface="Barlow"/>
              </a:rPr>
              <a:t> </a:t>
            </a:r>
            <a:r>
              <a:rPr sz="1800" spc="-5">
                <a:latin typeface="Barlow"/>
                <a:cs typeface="Barlow"/>
              </a:rPr>
              <a:t>are</a:t>
            </a:r>
            <a:r>
              <a:rPr sz="1800">
                <a:latin typeface="Barlow"/>
                <a:cs typeface="Barlow"/>
              </a:rPr>
              <a:t> limited.</a:t>
            </a:r>
          </a:p>
          <a:p>
            <a:pPr marL="812165" marR="37465" lvl="1" indent="-342900">
              <a:lnSpc>
                <a:spcPct val="100000"/>
              </a:lnSpc>
              <a:spcBef>
                <a:spcPts val="1200"/>
              </a:spcBef>
              <a:buFont typeface="Courier New"/>
              <a:buChar char="-"/>
              <a:tabLst>
                <a:tab pos="812800" algn="l"/>
              </a:tabLst>
            </a:pPr>
            <a:r>
              <a:rPr sz="1800" spc="-5">
                <a:latin typeface="Barlow"/>
                <a:cs typeface="Barlow"/>
              </a:rPr>
              <a:t>Though</a:t>
            </a:r>
            <a:r>
              <a:rPr sz="1800" spc="15">
                <a:latin typeface="Barlow"/>
                <a:cs typeface="Barlow"/>
              </a:rPr>
              <a:t> </a:t>
            </a:r>
            <a:r>
              <a:rPr sz="1800" spc="5">
                <a:latin typeface="Barlow"/>
                <a:cs typeface="Barlow"/>
              </a:rPr>
              <a:t>it is</a:t>
            </a:r>
            <a:r>
              <a:rPr sz="1800">
                <a:latin typeface="Barlow"/>
                <a:cs typeface="Barlow"/>
              </a:rPr>
              <a:t> difficult</a:t>
            </a:r>
            <a:r>
              <a:rPr sz="1800" spc="20">
                <a:latin typeface="Barlow"/>
                <a:cs typeface="Barlow"/>
              </a:rPr>
              <a:t> </a:t>
            </a:r>
            <a:r>
              <a:rPr sz="1800" spc="-5">
                <a:latin typeface="Barlow"/>
                <a:cs typeface="Barlow"/>
              </a:rPr>
              <a:t>to </a:t>
            </a:r>
            <a:r>
              <a:rPr sz="1800">
                <a:latin typeface="Barlow"/>
                <a:cs typeface="Barlow"/>
              </a:rPr>
              <a:t>discharge</a:t>
            </a:r>
            <a:r>
              <a:rPr sz="1800" spc="15">
                <a:latin typeface="Barlow"/>
                <a:cs typeface="Barlow"/>
              </a:rPr>
              <a:t> </a:t>
            </a:r>
            <a:r>
              <a:rPr sz="1800">
                <a:latin typeface="Barlow"/>
                <a:cs typeface="Barlow"/>
              </a:rPr>
              <a:t>private</a:t>
            </a:r>
            <a:r>
              <a:rPr sz="1800" spc="-20">
                <a:latin typeface="Barlow"/>
                <a:cs typeface="Barlow"/>
              </a:rPr>
              <a:t> </a:t>
            </a:r>
            <a:r>
              <a:rPr sz="1800" spc="-5">
                <a:latin typeface="Barlow"/>
                <a:cs typeface="Barlow"/>
              </a:rPr>
              <a:t>student</a:t>
            </a:r>
            <a:r>
              <a:rPr sz="1800" spc="5">
                <a:latin typeface="Barlow"/>
                <a:cs typeface="Barlow"/>
              </a:rPr>
              <a:t> </a:t>
            </a:r>
            <a:r>
              <a:rPr sz="1800">
                <a:latin typeface="Barlow"/>
                <a:cs typeface="Barlow"/>
              </a:rPr>
              <a:t>debt</a:t>
            </a:r>
            <a:r>
              <a:rPr sz="1800" spc="10">
                <a:latin typeface="Barlow"/>
                <a:cs typeface="Barlow"/>
              </a:rPr>
              <a:t> </a:t>
            </a:r>
            <a:r>
              <a:rPr sz="1800" spc="5">
                <a:latin typeface="Barlow"/>
                <a:cs typeface="Barlow"/>
              </a:rPr>
              <a:t>in</a:t>
            </a:r>
            <a:r>
              <a:rPr sz="1800" spc="15">
                <a:latin typeface="Barlow"/>
                <a:cs typeface="Barlow"/>
              </a:rPr>
              <a:t> </a:t>
            </a:r>
            <a:r>
              <a:rPr sz="1800" spc="-5">
                <a:latin typeface="Barlow"/>
                <a:cs typeface="Barlow"/>
              </a:rPr>
              <a:t>bankruptcy, </a:t>
            </a:r>
            <a:r>
              <a:rPr sz="1800" spc="-345">
                <a:latin typeface="Barlow"/>
                <a:cs typeface="Barlow"/>
              </a:rPr>
              <a:t> </a:t>
            </a:r>
            <a:r>
              <a:rPr sz="1800" spc="-5">
                <a:latin typeface="Barlow"/>
                <a:cs typeface="Barlow"/>
              </a:rPr>
              <a:t>statutes</a:t>
            </a:r>
            <a:r>
              <a:rPr sz="1800" spc="-35">
                <a:latin typeface="Barlow"/>
                <a:cs typeface="Barlow"/>
              </a:rPr>
              <a:t> </a:t>
            </a:r>
            <a:r>
              <a:rPr sz="1800" spc="-5">
                <a:latin typeface="Barlow"/>
                <a:cs typeface="Barlow"/>
              </a:rPr>
              <a:t>of </a:t>
            </a:r>
            <a:r>
              <a:rPr sz="1800">
                <a:latin typeface="Barlow"/>
                <a:cs typeface="Barlow"/>
              </a:rPr>
              <a:t>limitation</a:t>
            </a:r>
            <a:r>
              <a:rPr sz="1800" spc="-15">
                <a:latin typeface="Barlow"/>
                <a:cs typeface="Barlow"/>
              </a:rPr>
              <a:t> </a:t>
            </a:r>
            <a:r>
              <a:rPr sz="1800">
                <a:latin typeface="Barlow"/>
                <a:cs typeface="Barlow"/>
              </a:rPr>
              <a:t>do</a:t>
            </a:r>
            <a:r>
              <a:rPr sz="1800" spc="-10">
                <a:latin typeface="Barlow"/>
                <a:cs typeface="Barlow"/>
              </a:rPr>
              <a:t> </a:t>
            </a:r>
            <a:r>
              <a:rPr sz="1800">
                <a:latin typeface="Barlow"/>
                <a:cs typeface="Barlow"/>
              </a:rPr>
              <a:t>apply.</a:t>
            </a:r>
          </a:p>
          <a:p>
            <a:pPr marL="812165" marR="137160" lvl="1" indent="-342900">
              <a:lnSpc>
                <a:spcPct val="100000"/>
              </a:lnSpc>
              <a:spcBef>
                <a:spcPts val="1200"/>
              </a:spcBef>
              <a:buFont typeface="Courier New"/>
              <a:buChar char="-"/>
              <a:tabLst>
                <a:tab pos="812800" algn="l"/>
              </a:tabLst>
            </a:pPr>
            <a:r>
              <a:rPr sz="1800">
                <a:latin typeface="Barlow"/>
                <a:cs typeface="Barlow"/>
              </a:rPr>
              <a:t>Being released </a:t>
            </a:r>
            <a:r>
              <a:rPr sz="1800" spc="-5">
                <a:latin typeface="Barlow"/>
                <a:cs typeface="Barlow"/>
              </a:rPr>
              <a:t>from </a:t>
            </a:r>
            <a:r>
              <a:rPr sz="1800">
                <a:latin typeface="Barlow"/>
                <a:cs typeface="Barlow"/>
              </a:rPr>
              <a:t>the </a:t>
            </a:r>
            <a:r>
              <a:rPr sz="1800" spc="-5">
                <a:latin typeface="Barlow"/>
                <a:cs typeface="Barlow"/>
              </a:rPr>
              <a:t>loan </a:t>
            </a:r>
            <a:r>
              <a:rPr sz="1800" spc="5">
                <a:latin typeface="Barlow"/>
                <a:cs typeface="Barlow"/>
              </a:rPr>
              <a:t>is </a:t>
            </a:r>
            <a:r>
              <a:rPr sz="1800">
                <a:latin typeface="Barlow"/>
                <a:cs typeface="Barlow"/>
              </a:rPr>
              <a:t>up to the lender and </a:t>
            </a:r>
            <a:r>
              <a:rPr sz="1800" spc="5">
                <a:latin typeface="Barlow"/>
                <a:cs typeface="Barlow"/>
              </a:rPr>
              <a:t>it is </a:t>
            </a:r>
            <a:r>
              <a:rPr sz="1800" spc="-5">
                <a:latin typeface="Barlow"/>
                <a:cs typeface="Barlow"/>
              </a:rPr>
              <a:t>very </a:t>
            </a:r>
            <a:r>
              <a:rPr sz="1800">
                <a:latin typeface="Barlow"/>
                <a:cs typeface="Barlow"/>
              </a:rPr>
              <a:t>hard to </a:t>
            </a:r>
            <a:r>
              <a:rPr sz="1800" spc="-345">
                <a:latin typeface="Barlow"/>
                <a:cs typeface="Barlow"/>
              </a:rPr>
              <a:t> </a:t>
            </a:r>
            <a:r>
              <a:rPr sz="1800">
                <a:latin typeface="Barlow"/>
                <a:cs typeface="Barlow"/>
              </a:rPr>
              <a:t>do.</a:t>
            </a:r>
          </a:p>
          <a:p>
            <a:pPr marL="812165" marR="5080" lvl="1" indent="-342900">
              <a:lnSpc>
                <a:spcPct val="100000"/>
              </a:lnSpc>
              <a:spcBef>
                <a:spcPts val="1200"/>
              </a:spcBef>
              <a:buFont typeface="Courier New"/>
              <a:buChar char="-"/>
              <a:tabLst>
                <a:tab pos="812800" algn="l"/>
              </a:tabLst>
            </a:pPr>
            <a:r>
              <a:rPr sz="1800">
                <a:latin typeface="Barlow"/>
                <a:cs typeface="Barlow"/>
              </a:rPr>
              <a:t>Caution: Lenders will tell </a:t>
            </a:r>
            <a:r>
              <a:rPr lang="en-US" spc="-5">
                <a:latin typeface="Barlow"/>
                <a:cs typeface="Barlow"/>
              </a:rPr>
              <a:t>borrowers</a:t>
            </a:r>
            <a:r>
              <a:rPr sz="1800" spc="-5">
                <a:latin typeface="Barlow"/>
                <a:cs typeface="Barlow"/>
              </a:rPr>
              <a:t> </a:t>
            </a:r>
            <a:r>
              <a:rPr sz="1800">
                <a:latin typeface="Barlow"/>
                <a:cs typeface="Barlow"/>
              </a:rPr>
              <a:t>that </a:t>
            </a:r>
            <a:r>
              <a:rPr sz="1800" spc="-5">
                <a:latin typeface="Barlow"/>
                <a:cs typeface="Barlow"/>
              </a:rPr>
              <a:t>you </a:t>
            </a:r>
            <a:r>
              <a:rPr sz="1800">
                <a:latin typeface="Barlow"/>
                <a:cs typeface="Barlow"/>
              </a:rPr>
              <a:t>can easily be released </a:t>
            </a:r>
            <a:r>
              <a:rPr sz="1800" spc="-5">
                <a:latin typeface="Barlow"/>
                <a:cs typeface="Barlow"/>
              </a:rPr>
              <a:t>as </a:t>
            </a:r>
            <a:r>
              <a:rPr sz="1800">
                <a:latin typeface="Barlow"/>
                <a:cs typeface="Barlow"/>
              </a:rPr>
              <a:t>a </a:t>
            </a:r>
            <a:r>
              <a:rPr sz="1800" spc="-5">
                <a:latin typeface="Barlow"/>
                <a:cs typeface="Barlow"/>
              </a:rPr>
              <a:t>co- </a:t>
            </a:r>
            <a:r>
              <a:rPr sz="1800">
                <a:latin typeface="Barlow"/>
                <a:cs typeface="Barlow"/>
              </a:rPr>
              <a:t> </a:t>
            </a:r>
            <a:r>
              <a:rPr sz="1800" spc="-5">
                <a:latin typeface="Barlow"/>
                <a:cs typeface="Barlow"/>
              </a:rPr>
              <a:t>signer once </a:t>
            </a:r>
            <a:r>
              <a:rPr sz="1800">
                <a:latin typeface="Barlow"/>
                <a:cs typeface="Barlow"/>
              </a:rPr>
              <a:t>the </a:t>
            </a:r>
            <a:r>
              <a:rPr sz="1800" spc="-5">
                <a:latin typeface="Barlow"/>
                <a:cs typeface="Barlow"/>
              </a:rPr>
              <a:t>student </a:t>
            </a:r>
            <a:r>
              <a:rPr sz="1800">
                <a:latin typeface="Barlow"/>
                <a:cs typeface="Barlow"/>
              </a:rPr>
              <a:t>borrower starts working and that </a:t>
            </a:r>
            <a:r>
              <a:rPr sz="1800" spc="5">
                <a:latin typeface="Barlow"/>
                <a:cs typeface="Barlow"/>
              </a:rPr>
              <a:t>is </a:t>
            </a:r>
            <a:r>
              <a:rPr sz="1800" spc="-5">
                <a:latin typeface="Barlow"/>
                <a:cs typeface="Barlow"/>
              </a:rPr>
              <a:t>often not </a:t>
            </a:r>
            <a:r>
              <a:rPr sz="1800" spc="-345">
                <a:latin typeface="Barlow"/>
                <a:cs typeface="Barlow"/>
              </a:rPr>
              <a:t> </a:t>
            </a:r>
            <a:r>
              <a:rPr sz="1800" spc="-5">
                <a:latin typeface="Barlow"/>
                <a:cs typeface="Barlow"/>
              </a:rPr>
              <a:t>the case.</a:t>
            </a:r>
            <a:endParaRPr sz="1800">
              <a:latin typeface="Barlow"/>
              <a:cs typeface="Barlow"/>
            </a:endParaRPr>
          </a:p>
        </p:txBody>
      </p:sp>
      <p:sp>
        <p:nvSpPr>
          <p:cNvPr id="3" name="Slide Number Placeholder 2">
            <a:extLst>
              <a:ext uri="{FF2B5EF4-FFF2-40B4-BE49-F238E27FC236}">
                <a16:creationId xmlns:a16="http://schemas.microsoft.com/office/drawing/2014/main" id="{5B0BCD2C-5085-41BD-A207-E2BDE9C9960E}"/>
              </a:ext>
            </a:extLst>
          </p:cNvPr>
          <p:cNvSpPr>
            <a:spLocks noGrp="1"/>
          </p:cNvSpPr>
          <p:nvPr>
            <p:ph type="sldNum" sz="quarter" idx="12"/>
          </p:nvPr>
        </p:nvSpPr>
        <p:spPr/>
        <p:txBody>
          <a:bodyPr/>
          <a:lstStyle/>
          <a:p>
            <a:pPr>
              <a:defRPr/>
            </a:pPr>
            <a:fld id="{E97B734B-BE99-4B13-8B3B-73BDADC290B3}" type="slidenum">
              <a:rPr lang="en-US" smtClean="0"/>
              <a:pPr>
                <a:defRPr/>
              </a:pPr>
              <a:t>51</a:t>
            </a:fld>
            <a:endParaRPr lang="en-US"/>
          </a:p>
        </p:txBody>
      </p:sp>
    </p:spTree>
    <p:extLst>
      <p:ext uri="{BB962C8B-B14F-4D97-AF65-F5344CB8AC3E}">
        <p14:creationId xmlns:p14="http://schemas.microsoft.com/office/powerpoint/2010/main" val="402787108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84E61-33A1-41F4-A59F-3CA04BB85581}"/>
              </a:ext>
            </a:extLst>
          </p:cNvPr>
          <p:cNvSpPr>
            <a:spLocks noGrp="1"/>
          </p:cNvSpPr>
          <p:nvPr>
            <p:ph type="title"/>
          </p:nvPr>
        </p:nvSpPr>
        <p:spPr/>
        <p:txBody>
          <a:bodyPr/>
          <a:lstStyle/>
          <a:p>
            <a:pPr marL="457200" indent="-457200">
              <a:buFont typeface="Calibri" panose="020F0502020204030204" pitchFamily="34" charset="0"/>
              <a:buChar char="❽"/>
            </a:pPr>
            <a:r>
              <a:rPr lang="en-US">
                <a:latin typeface="Barlow"/>
              </a:rPr>
              <a:t> </a:t>
            </a:r>
            <a:r>
              <a:rPr lang="en-US" b="0">
                <a:latin typeface="Barlow"/>
              </a:rPr>
              <a:t>Parents/Caretakers Risking Their Own Security, (Cont’d)</a:t>
            </a:r>
          </a:p>
        </p:txBody>
      </p:sp>
      <p:sp>
        <p:nvSpPr>
          <p:cNvPr id="4" name="Content Placeholder 3">
            <a:extLst>
              <a:ext uri="{FF2B5EF4-FFF2-40B4-BE49-F238E27FC236}">
                <a16:creationId xmlns:a16="http://schemas.microsoft.com/office/drawing/2014/main" id="{084FA1F1-9821-42F9-8834-4E94D5790A8B}"/>
              </a:ext>
            </a:extLst>
          </p:cNvPr>
          <p:cNvSpPr>
            <a:spLocks noGrp="1"/>
          </p:cNvSpPr>
          <p:nvPr>
            <p:ph idx="1"/>
          </p:nvPr>
        </p:nvSpPr>
        <p:spPr/>
        <p:txBody>
          <a:bodyPr vert="horz" lIns="91440" tIns="45720" rIns="91440" bIns="45720" rtlCol="0" anchor="t">
            <a:normAutofit/>
          </a:bodyPr>
          <a:lstStyle/>
          <a:p>
            <a:r>
              <a:rPr lang="en-US" b="1">
                <a:latin typeface="Barlow"/>
              </a:rPr>
              <a:t>Parent Plus Loans:</a:t>
            </a:r>
            <a:r>
              <a:rPr lang="en-US">
                <a:latin typeface="Barlow"/>
              </a:rPr>
              <a:t> Are easy to get, not always easy to pay off!</a:t>
            </a:r>
          </a:p>
          <a:p>
            <a:pPr lvl="1"/>
            <a:r>
              <a:rPr lang="en-US">
                <a:latin typeface="Barlow"/>
              </a:rPr>
              <a:t> Parents can borrow up to the Cost of Attendance less any financial aid the student receives. Only a credit check is required.  </a:t>
            </a:r>
            <a:endParaRPr lang="en-US"/>
          </a:p>
          <a:p>
            <a:pPr lvl="1"/>
            <a:r>
              <a:rPr lang="en-US">
                <a:latin typeface="Barlow"/>
              </a:rPr>
              <a:t>Interest rates are higher than loans to students and repayment options more limited.</a:t>
            </a:r>
          </a:p>
          <a:p>
            <a:pPr lvl="1"/>
            <a:r>
              <a:rPr lang="en-US" b="1">
                <a:latin typeface="Barlow"/>
              </a:rPr>
              <a:t>Parents Beware! </a:t>
            </a:r>
            <a:r>
              <a:rPr lang="en-US">
                <a:latin typeface="Barlow"/>
              </a:rPr>
              <a:t>These are their loans and cannot be transferred back to the student!</a:t>
            </a:r>
          </a:p>
          <a:p>
            <a:pPr lvl="1"/>
            <a:r>
              <a:rPr lang="en-US">
                <a:latin typeface="Barlow"/>
              </a:rPr>
              <a:t>Know what you’re getting into.  Make sure they can afford the payments.  Do a budget!</a:t>
            </a:r>
          </a:p>
        </p:txBody>
      </p:sp>
      <p:sp>
        <p:nvSpPr>
          <p:cNvPr id="3" name="Slide Number Placeholder 2">
            <a:extLst>
              <a:ext uri="{FF2B5EF4-FFF2-40B4-BE49-F238E27FC236}">
                <a16:creationId xmlns:a16="http://schemas.microsoft.com/office/drawing/2014/main" id="{935AD31B-AC6B-4AD8-BC42-7079D285825A}"/>
              </a:ext>
            </a:extLst>
          </p:cNvPr>
          <p:cNvSpPr>
            <a:spLocks noGrp="1"/>
          </p:cNvSpPr>
          <p:nvPr>
            <p:ph type="sldNum" sz="quarter" idx="12"/>
          </p:nvPr>
        </p:nvSpPr>
        <p:spPr/>
        <p:txBody>
          <a:bodyPr/>
          <a:lstStyle/>
          <a:p>
            <a:pPr>
              <a:defRPr/>
            </a:pPr>
            <a:fld id="{E97B734B-BE99-4B13-8B3B-73BDADC290B3}" type="slidenum">
              <a:rPr lang="en-US" smtClean="0"/>
              <a:pPr>
                <a:defRPr/>
              </a:pPr>
              <a:t>52</a:t>
            </a:fld>
            <a:endParaRPr lang="en-US"/>
          </a:p>
        </p:txBody>
      </p:sp>
    </p:spTree>
    <p:extLst>
      <p:ext uri="{BB962C8B-B14F-4D97-AF65-F5344CB8AC3E}">
        <p14:creationId xmlns:p14="http://schemas.microsoft.com/office/powerpoint/2010/main" val="6302811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84E61-33A1-41F4-A59F-3CA04BB85581}"/>
              </a:ext>
            </a:extLst>
          </p:cNvPr>
          <p:cNvSpPr>
            <a:spLocks noGrp="1"/>
          </p:cNvSpPr>
          <p:nvPr>
            <p:ph type="title"/>
          </p:nvPr>
        </p:nvSpPr>
        <p:spPr/>
        <p:txBody>
          <a:bodyPr>
            <a:normAutofit/>
          </a:bodyPr>
          <a:lstStyle/>
          <a:p>
            <a:pPr marL="457200" indent="-457200">
              <a:buFont typeface="Calibri" panose="020F0502020204030204" pitchFamily="34" charset="0"/>
              <a:buChar char="❾"/>
            </a:pPr>
            <a:r>
              <a:rPr lang="en-US" b="0">
                <a:latin typeface="Barlow"/>
              </a:rPr>
              <a:t> Avoiding Loans Until It’s Too Late</a:t>
            </a:r>
          </a:p>
        </p:txBody>
      </p:sp>
      <p:sp>
        <p:nvSpPr>
          <p:cNvPr id="6" name="object 6">
            <a:extLst>
              <a:ext uri="{FF2B5EF4-FFF2-40B4-BE49-F238E27FC236}">
                <a16:creationId xmlns:a16="http://schemas.microsoft.com/office/drawing/2014/main" id="{D26DD2BC-79AA-4BCD-857F-3707F536EA81}"/>
              </a:ext>
            </a:extLst>
          </p:cNvPr>
          <p:cNvSpPr txBox="1">
            <a:spLocks noGrp="1"/>
          </p:cNvSpPr>
          <p:nvPr>
            <p:ph idx="1"/>
          </p:nvPr>
        </p:nvSpPr>
        <p:spPr>
          <a:xfrm>
            <a:off x="533400" y="1570391"/>
            <a:ext cx="8077200" cy="3979294"/>
          </a:xfrm>
          <a:prstGeom prst="rect">
            <a:avLst/>
          </a:prstGeom>
        </p:spPr>
        <p:txBody>
          <a:bodyPr vert="horz" wrap="square" lIns="0" tIns="57150" rIns="0" bIns="0" rtlCol="0">
            <a:spAutoFit/>
          </a:bodyPr>
          <a:lstStyle/>
          <a:p>
            <a:pPr marL="186055" indent="-173990">
              <a:lnSpc>
                <a:spcPct val="100000"/>
              </a:lnSpc>
              <a:spcBef>
                <a:spcPts val="450"/>
              </a:spcBef>
              <a:buFont typeface="Arial"/>
              <a:buChar char="•"/>
              <a:tabLst>
                <a:tab pos="186690" algn="l"/>
              </a:tabLst>
            </a:pPr>
            <a:r>
              <a:rPr spc="-5">
                <a:latin typeface="Barlow"/>
                <a:cs typeface="Barlow"/>
              </a:rPr>
              <a:t>It’s</a:t>
            </a:r>
            <a:r>
              <a:rPr spc="-65">
                <a:latin typeface="Barlow"/>
                <a:cs typeface="Barlow"/>
              </a:rPr>
              <a:t> </a:t>
            </a:r>
            <a:r>
              <a:rPr spc="-5">
                <a:latin typeface="Barlow"/>
                <a:cs typeface="Barlow"/>
              </a:rPr>
              <a:t>not</a:t>
            </a:r>
            <a:r>
              <a:rPr spc="-60">
                <a:latin typeface="Barlow"/>
                <a:cs typeface="Barlow"/>
              </a:rPr>
              <a:t> </a:t>
            </a:r>
            <a:r>
              <a:rPr spc="-10">
                <a:latin typeface="Barlow"/>
                <a:cs typeface="Barlow"/>
              </a:rPr>
              <a:t>that</a:t>
            </a:r>
            <a:r>
              <a:rPr spc="-60">
                <a:latin typeface="Barlow"/>
                <a:cs typeface="Barlow"/>
              </a:rPr>
              <a:t> </a:t>
            </a:r>
            <a:r>
              <a:rPr spc="-15">
                <a:latin typeface="Barlow"/>
                <a:cs typeface="Barlow"/>
              </a:rPr>
              <a:t>easy</a:t>
            </a:r>
            <a:r>
              <a:rPr spc="-60">
                <a:latin typeface="Barlow"/>
                <a:cs typeface="Barlow"/>
              </a:rPr>
              <a:t> </a:t>
            </a:r>
            <a:r>
              <a:rPr spc="-5">
                <a:latin typeface="Barlow"/>
                <a:cs typeface="Barlow"/>
              </a:rPr>
              <a:t>to</a:t>
            </a:r>
            <a:r>
              <a:rPr spc="-55">
                <a:latin typeface="Barlow"/>
                <a:cs typeface="Barlow"/>
              </a:rPr>
              <a:t> </a:t>
            </a:r>
            <a:r>
              <a:rPr spc="-10">
                <a:latin typeface="Barlow"/>
                <a:cs typeface="Barlow"/>
              </a:rPr>
              <a:t>default</a:t>
            </a:r>
            <a:r>
              <a:rPr spc="-60">
                <a:latin typeface="Barlow"/>
                <a:cs typeface="Barlow"/>
              </a:rPr>
              <a:t> </a:t>
            </a:r>
            <a:r>
              <a:rPr spc="-5">
                <a:latin typeface="Barlow"/>
                <a:cs typeface="Barlow"/>
              </a:rPr>
              <a:t>on</a:t>
            </a:r>
            <a:r>
              <a:rPr spc="-45">
                <a:latin typeface="Barlow"/>
                <a:cs typeface="Barlow"/>
              </a:rPr>
              <a:t> </a:t>
            </a:r>
            <a:r>
              <a:rPr>
                <a:latin typeface="Barlow"/>
                <a:cs typeface="Barlow"/>
              </a:rPr>
              <a:t>a</a:t>
            </a:r>
            <a:r>
              <a:rPr spc="-30">
                <a:latin typeface="Barlow"/>
                <a:cs typeface="Barlow"/>
              </a:rPr>
              <a:t> </a:t>
            </a:r>
            <a:r>
              <a:rPr spc="-15">
                <a:latin typeface="Barlow"/>
                <a:cs typeface="Barlow"/>
              </a:rPr>
              <a:t>federal</a:t>
            </a:r>
            <a:r>
              <a:rPr spc="-55">
                <a:latin typeface="Barlow"/>
                <a:cs typeface="Barlow"/>
              </a:rPr>
              <a:t> </a:t>
            </a:r>
            <a:r>
              <a:rPr spc="-15">
                <a:latin typeface="Barlow"/>
                <a:cs typeface="Barlow"/>
              </a:rPr>
              <a:t>student</a:t>
            </a:r>
            <a:r>
              <a:rPr spc="-60">
                <a:latin typeface="Barlow"/>
                <a:cs typeface="Barlow"/>
              </a:rPr>
              <a:t> </a:t>
            </a:r>
            <a:r>
              <a:rPr spc="-15">
                <a:latin typeface="Barlow"/>
                <a:cs typeface="Barlow"/>
              </a:rPr>
              <a:t>loan!</a:t>
            </a:r>
            <a:endParaRPr>
              <a:latin typeface="Barlow"/>
              <a:cs typeface="Barlow"/>
            </a:endParaRPr>
          </a:p>
          <a:p>
            <a:pPr marL="803275" marR="50800" lvl="1" indent="-342900">
              <a:lnSpc>
                <a:spcPct val="100000"/>
              </a:lnSpc>
              <a:spcBef>
                <a:spcPts val="300"/>
              </a:spcBef>
              <a:spcAft>
                <a:spcPts val="0"/>
              </a:spcAft>
              <a:buFont typeface="Courier New"/>
              <a:buChar char="-"/>
              <a:tabLst>
                <a:tab pos="803910" algn="l"/>
              </a:tabLst>
            </a:pPr>
            <a:r>
              <a:rPr sz="1800" spc="-5">
                <a:latin typeface="Barlow"/>
                <a:cs typeface="Barlow"/>
              </a:rPr>
              <a:t>For</a:t>
            </a:r>
            <a:r>
              <a:rPr sz="1800" spc="-10">
                <a:latin typeface="Barlow"/>
                <a:cs typeface="Barlow"/>
              </a:rPr>
              <a:t> </a:t>
            </a:r>
            <a:r>
              <a:rPr sz="1800">
                <a:latin typeface="Barlow"/>
                <a:cs typeface="Barlow"/>
              </a:rPr>
              <a:t>Direct</a:t>
            </a:r>
            <a:r>
              <a:rPr sz="1800" spc="-10">
                <a:latin typeface="Barlow"/>
                <a:cs typeface="Barlow"/>
              </a:rPr>
              <a:t> </a:t>
            </a:r>
            <a:r>
              <a:rPr sz="1800">
                <a:latin typeface="Barlow"/>
                <a:cs typeface="Barlow"/>
              </a:rPr>
              <a:t>and</a:t>
            </a:r>
            <a:r>
              <a:rPr sz="1800" spc="15">
                <a:latin typeface="Barlow"/>
                <a:cs typeface="Barlow"/>
              </a:rPr>
              <a:t> </a:t>
            </a:r>
            <a:r>
              <a:rPr sz="1800" spc="-5">
                <a:latin typeface="Barlow"/>
                <a:cs typeface="Barlow"/>
              </a:rPr>
              <a:t>FFEL</a:t>
            </a:r>
            <a:r>
              <a:rPr sz="1800" spc="10">
                <a:latin typeface="Barlow"/>
                <a:cs typeface="Barlow"/>
              </a:rPr>
              <a:t> </a:t>
            </a:r>
            <a:r>
              <a:rPr sz="1800" spc="-5">
                <a:latin typeface="Barlow"/>
                <a:cs typeface="Barlow"/>
              </a:rPr>
              <a:t>loans, </a:t>
            </a:r>
            <a:r>
              <a:rPr sz="1800" spc="5">
                <a:latin typeface="Barlow"/>
                <a:cs typeface="Barlow"/>
              </a:rPr>
              <a:t>it</a:t>
            </a:r>
            <a:r>
              <a:rPr sz="1800">
                <a:latin typeface="Barlow"/>
                <a:cs typeface="Barlow"/>
              </a:rPr>
              <a:t> </a:t>
            </a:r>
            <a:r>
              <a:rPr sz="1800" spc="-5">
                <a:latin typeface="Barlow"/>
                <a:cs typeface="Barlow"/>
              </a:rPr>
              <a:t>takes</a:t>
            </a:r>
            <a:r>
              <a:rPr sz="1800" spc="-15">
                <a:latin typeface="Barlow"/>
                <a:cs typeface="Barlow"/>
              </a:rPr>
              <a:t> </a:t>
            </a:r>
            <a:r>
              <a:rPr sz="1800" spc="-5">
                <a:latin typeface="Barlow"/>
                <a:cs typeface="Barlow"/>
              </a:rPr>
              <a:t>270</a:t>
            </a:r>
            <a:r>
              <a:rPr sz="1800" spc="5">
                <a:latin typeface="Barlow"/>
                <a:cs typeface="Barlow"/>
              </a:rPr>
              <a:t> </a:t>
            </a:r>
            <a:r>
              <a:rPr sz="1800">
                <a:latin typeface="Barlow"/>
                <a:cs typeface="Barlow"/>
              </a:rPr>
              <a:t>days</a:t>
            </a:r>
            <a:r>
              <a:rPr sz="1800" spc="-5">
                <a:latin typeface="Barlow"/>
                <a:cs typeface="Barlow"/>
              </a:rPr>
              <a:t> (9</a:t>
            </a:r>
            <a:r>
              <a:rPr sz="1800" spc="15">
                <a:latin typeface="Barlow"/>
                <a:cs typeface="Barlow"/>
              </a:rPr>
              <a:t> </a:t>
            </a:r>
            <a:r>
              <a:rPr sz="1800" spc="-5">
                <a:latin typeface="Barlow"/>
                <a:cs typeface="Barlow"/>
              </a:rPr>
              <a:t>months)</a:t>
            </a:r>
            <a:r>
              <a:rPr sz="1800" spc="-15">
                <a:latin typeface="Barlow"/>
                <a:cs typeface="Barlow"/>
              </a:rPr>
              <a:t> </a:t>
            </a:r>
            <a:r>
              <a:rPr sz="1800" spc="-5">
                <a:latin typeface="Barlow"/>
                <a:cs typeface="Barlow"/>
              </a:rPr>
              <a:t>of non- </a:t>
            </a:r>
            <a:r>
              <a:rPr sz="1800">
                <a:latin typeface="Barlow"/>
                <a:cs typeface="Barlow"/>
              </a:rPr>
              <a:t> </a:t>
            </a:r>
            <a:r>
              <a:rPr sz="1800" spc="-5">
                <a:latin typeface="Barlow"/>
                <a:cs typeface="Barlow"/>
              </a:rPr>
              <a:t>payment before </a:t>
            </a:r>
            <a:r>
              <a:rPr sz="1800">
                <a:latin typeface="Barlow"/>
                <a:cs typeface="Barlow"/>
              </a:rPr>
              <a:t>being</a:t>
            </a:r>
            <a:r>
              <a:rPr sz="1800" spc="30">
                <a:latin typeface="Barlow"/>
                <a:cs typeface="Barlow"/>
              </a:rPr>
              <a:t> </a:t>
            </a:r>
            <a:r>
              <a:rPr sz="1800">
                <a:latin typeface="Barlow"/>
                <a:cs typeface="Barlow"/>
              </a:rPr>
              <a:t>at</a:t>
            </a:r>
            <a:r>
              <a:rPr sz="1800" spc="10">
                <a:latin typeface="Barlow"/>
                <a:cs typeface="Barlow"/>
              </a:rPr>
              <a:t> </a:t>
            </a:r>
            <a:r>
              <a:rPr sz="1800">
                <a:latin typeface="Barlow"/>
                <a:cs typeface="Barlow"/>
              </a:rPr>
              <a:t>risk</a:t>
            </a:r>
            <a:r>
              <a:rPr sz="1800" spc="-5">
                <a:latin typeface="Barlow"/>
                <a:cs typeface="Barlow"/>
              </a:rPr>
              <a:t> of</a:t>
            </a:r>
            <a:r>
              <a:rPr sz="1800" spc="5">
                <a:latin typeface="Barlow"/>
                <a:cs typeface="Barlow"/>
              </a:rPr>
              <a:t> </a:t>
            </a:r>
            <a:r>
              <a:rPr sz="1800">
                <a:latin typeface="Barlow"/>
                <a:cs typeface="Barlow"/>
              </a:rPr>
              <a:t>default. </a:t>
            </a:r>
            <a:r>
              <a:rPr sz="1800" spc="-5">
                <a:latin typeface="Barlow"/>
                <a:cs typeface="Barlow"/>
              </a:rPr>
              <a:t>(Perkins</a:t>
            </a:r>
            <a:r>
              <a:rPr sz="1800" spc="20">
                <a:latin typeface="Barlow"/>
                <a:cs typeface="Barlow"/>
              </a:rPr>
              <a:t> </a:t>
            </a:r>
            <a:r>
              <a:rPr sz="1800" spc="-5">
                <a:latin typeface="Barlow"/>
                <a:cs typeface="Barlow"/>
              </a:rPr>
              <a:t>loans</a:t>
            </a:r>
            <a:r>
              <a:rPr sz="1800" spc="-10">
                <a:latin typeface="Barlow"/>
                <a:cs typeface="Barlow"/>
              </a:rPr>
              <a:t> </a:t>
            </a:r>
            <a:r>
              <a:rPr sz="1800" spc="-5">
                <a:latin typeface="Barlow"/>
                <a:cs typeface="Barlow"/>
              </a:rPr>
              <a:t>may</a:t>
            </a:r>
            <a:r>
              <a:rPr sz="1800" spc="5">
                <a:latin typeface="Barlow"/>
                <a:cs typeface="Barlow"/>
              </a:rPr>
              <a:t> </a:t>
            </a:r>
            <a:r>
              <a:rPr sz="1800" spc="-5">
                <a:latin typeface="Barlow"/>
                <a:cs typeface="Barlow"/>
              </a:rPr>
              <a:t>default </a:t>
            </a:r>
            <a:r>
              <a:rPr sz="1800" spc="-345">
                <a:latin typeface="Barlow"/>
                <a:cs typeface="Barlow"/>
              </a:rPr>
              <a:t> </a:t>
            </a:r>
            <a:r>
              <a:rPr sz="1800" spc="-5">
                <a:latin typeface="Barlow"/>
                <a:cs typeface="Barlow"/>
              </a:rPr>
              <a:t>more</a:t>
            </a:r>
            <a:r>
              <a:rPr sz="1800" spc="-20">
                <a:latin typeface="Barlow"/>
                <a:cs typeface="Barlow"/>
              </a:rPr>
              <a:t> </a:t>
            </a:r>
            <a:r>
              <a:rPr sz="1800">
                <a:latin typeface="Barlow"/>
                <a:cs typeface="Barlow"/>
              </a:rPr>
              <a:t>quickly).</a:t>
            </a:r>
          </a:p>
          <a:p>
            <a:pPr marL="803275" lvl="1" indent="-343535">
              <a:lnSpc>
                <a:spcPct val="100000"/>
              </a:lnSpc>
              <a:spcBef>
                <a:spcPts val="300"/>
              </a:spcBef>
              <a:spcAft>
                <a:spcPts val="0"/>
              </a:spcAft>
              <a:buFont typeface="Courier New"/>
              <a:buChar char="-"/>
              <a:tabLst>
                <a:tab pos="803910" algn="l"/>
              </a:tabLst>
            </a:pPr>
            <a:r>
              <a:rPr sz="1800">
                <a:latin typeface="Barlow"/>
                <a:cs typeface="Barlow"/>
              </a:rPr>
              <a:t>Defaulting</a:t>
            </a:r>
            <a:r>
              <a:rPr sz="1800" spc="-10">
                <a:latin typeface="Barlow"/>
                <a:cs typeface="Barlow"/>
              </a:rPr>
              <a:t> </a:t>
            </a:r>
            <a:r>
              <a:rPr sz="1800" spc="-5">
                <a:latin typeface="Barlow"/>
                <a:cs typeface="Barlow"/>
              </a:rPr>
              <a:t>has serious consequences:</a:t>
            </a:r>
            <a:endParaRPr sz="1800">
              <a:latin typeface="Barlow"/>
              <a:cs typeface="Barlow"/>
            </a:endParaRPr>
          </a:p>
          <a:p>
            <a:pPr marL="1260475" marR="338455" lvl="2" indent="-343535">
              <a:lnSpc>
                <a:spcPct val="100000"/>
              </a:lnSpc>
              <a:spcBef>
                <a:spcPts val="300"/>
              </a:spcBef>
              <a:spcAft>
                <a:spcPts val="0"/>
              </a:spcAft>
              <a:buFont typeface="Wingdings"/>
              <a:buChar char=""/>
              <a:tabLst>
                <a:tab pos="1260475" algn="l"/>
                <a:tab pos="1261110" algn="l"/>
              </a:tabLst>
            </a:pPr>
            <a:r>
              <a:rPr lang="en-US" spc="-10">
                <a:latin typeface="Barlow"/>
                <a:cs typeface="Barlow"/>
              </a:rPr>
              <a:t>The client </a:t>
            </a:r>
            <a:r>
              <a:rPr spc="-5">
                <a:latin typeface="Barlow"/>
                <a:cs typeface="Barlow"/>
              </a:rPr>
              <a:t>may</a:t>
            </a:r>
            <a:r>
              <a:rPr spc="10">
                <a:latin typeface="Barlow"/>
                <a:cs typeface="Barlow"/>
              </a:rPr>
              <a:t> </a:t>
            </a:r>
            <a:r>
              <a:rPr>
                <a:latin typeface="Barlow"/>
                <a:cs typeface="Barlow"/>
              </a:rPr>
              <a:t>be</a:t>
            </a:r>
            <a:r>
              <a:rPr spc="-10">
                <a:latin typeface="Barlow"/>
                <a:cs typeface="Barlow"/>
              </a:rPr>
              <a:t> </a:t>
            </a:r>
            <a:r>
              <a:rPr>
                <a:latin typeface="Barlow"/>
                <a:cs typeface="Barlow"/>
              </a:rPr>
              <a:t>subject</a:t>
            </a:r>
            <a:r>
              <a:rPr spc="35">
                <a:latin typeface="Barlow"/>
                <a:cs typeface="Barlow"/>
              </a:rPr>
              <a:t> </a:t>
            </a:r>
            <a:r>
              <a:rPr spc="-10">
                <a:latin typeface="Barlow"/>
                <a:cs typeface="Barlow"/>
              </a:rPr>
              <a:t>to</a:t>
            </a:r>
            <a:r>
              <a:rPr spc="25">
                <a:latin typeface="Barlow"/>
                <a:cs typeface="Barlow"/>
              </a:rPr>
              <a:t> </a:t>
            </a:r>
            <a:r>
              <a:rPr spc="-5">
                <a:latin typeface="Barlow"/>
                <a:cs typeface="Barlow"/>
              </a:rPr>
              <a:t>wage</a:t>
            </a:r>
            <a:r>
              <a:rPr spc="-10">
                <a:latin typeface="Barlow"/>
                <a:cs typeface="Barlow"/>
              </a:rPr>
              <a:t> </a:t>
            </a:r>
            <a:r>
              <a:rPr spc="-5">
                <a:latin typeface="Barlow"/>
                <a:cs typeface="Barlow"/>
              </a:rPr>
              <a:t>garnishment,</a:t>
            </a:r>
            <a:r>
              <a:rPr spc="35">
                <a:latin typeface="Barlow"/>
                <a:cs typeface="Barlow"/>
              </a:rPr>
              <a:t> </a:t>
            </a:r>
            <a:r>
              <a:rPr spc="-5">
                <a:latin typeface="Barlow"/>
                <a:cs typeface="Barlow"/>
              </a:rPr>
              <a:t>tax</a:t>
            </a:r>
            <a:r>
              <a:rPr spc="10">
                <a:latin typeface="Barlow"/>
                <a:cs typeface="Barlow"/>
              </a:rPr>
              <a:t> </a:t>
            </a:r>
            <a:r>
              <a:rPr spc="-5">
                <a:latin typeface="Barlow"/>
                <a:cs typeface="Barlow"/>
              </a:rPr>
              <a:t>refund</a:t>
            </a:r>
            <a:r>
              <a:rPr spc="45">
                <a:latin typeface="Barlow"/>
                <a:cs typeface="Barlow"/>
              </a:rPr>
              <a:t> </a:t>
            </a:r>
            <a:r>
              <a:rPr spc="-5">
                <a:latin typeface="Barlow"/>
                <a:cs typeface="Barlow"/>
              </a:rPr>
              <a:t>intercepts</a:t>
            </a:r>
            <a:r>
              <a:rPr spc="65">
                <a:latin typeface="Barlow"/>
                <a:cs typeface="Barlow"/>
              </a:rPr>
              <a:t> </a:t>
            </a:r>
            <a:r>
              <a:rPr spc="-10">
                <a:latin typeface="Barlow"/>
                <a:cs typeface="Barlow"/>
              </a:rPr>
              <a:t>or </a:t>
            </a:r>
            <a:r>
              <a:rPr spc="-305">
                <a:latin typeface="Barlow"/>
                <a:cs typeface="Barlow"/>
              </a:rPr>
              <a:t> </a:t>
            </a:r>
            <a:r>
              <a:rPr spc="-5">
                <a:latin typeface="Barlow"/>
                <a:cs typeface="Barlow"/>
              </a:rPr>
              <a:t>benefits</a:t>
            </a:r>
            <a:r>
              <a:rPr spc="25">
                <a:latin typeface="Barlow"/>
                <a:cs typeface="Barlow"/>
              </a:rPr>
              <a:t> </a:t>
            </a:r>
            <a:r>
              <a:rPr spc="-10">
                <a:latin typeface="Barlow"/>
                <a:cs typeface="Barlow"/>
              </a:rPr>
              <a:t>offsets</a:t>
            </a:r>
            <a:r>
              <a:rPr spc="60">
                <a:latin typeface="Barlow"/>
                <a:cs typeface="Barlow"/>
              </a:rPr>
              <a:t> </a:t>
            </a:r>
            <a:r>
              <a:rPr>
                <a:latin typeface="Barlow"/>
                <a:cs typeface="Barlow"/>
              </a:rPr>
              <a:t>(i.e.,</a:t>
            </a:r>
            <a:r>
              <a:rPr spc="10">
                <a:latin typeface="Barlow"/>
                <a:cs typeface="Barlow"/>
              </a:rPr>
              <a:t> </a:t>
            </a:r>
            <a:r>
              <a:rPr spc="-5">
                <a:latin typeface="Barlow"/>
                <a:cs typeface="Barlow"/>
              </a:rPr>
              <a:t>Social</a:t>
            </a:r>
            <a:r>
              <a:rPr spc="20">
                <a:latin typeface="Barlow"/>
                <a:cs typeface="Barlow"/>
              </a:rPr>
              <a:t> </a:t>
            </a:r>
            <a:r>
              <a:rPr spc="-5">
                <a:latin typeface="Barlow"/>
                <a:cs typeface="Barlow"/>
              </a:rPr>
              <a:t>Security).</a:t>
            </a:r>
            <a:endParaRPr>
              <a:latin typeface="Barlow"/>
              <a:cs typeface="Barlow"/>
            </a:endParaRPr>
          </a:p>
          <a:p>
            <a:pPr marL="1260475" lvl="2" indent="-343535">
              <a:lnSpc>
                <a:spcPct val="100000"/>
              </a:lnSpc>
              <a:spcBef>
                <a:spcPts val="300"/>
              </a:spcBef>
              <a:spcAft>
                <a:spcPts val="0"/>
              </a:spcAft>
              <a:buFont typeface="Wingdings"/>
              <a:buChar char=""/>
              <a:tabLst>
                <a:tab pos="1260475" algn="l"/>
                <a:tab pos="1261110" algn="l"/>
              </a:tabLst>
            </a:pPr>
            <a:r>
              <a:rPr lang="en-US" spc="-10">
                <a:latin typeface="Barlow"/>
                <a:cs typeface="Barlow"/>
              </a:rPr>
              <a:t>They will </a:t>
            </a:r>
            <a:r>
              <a:rPr spc="-10">
                <a:latin typeface="Barlow"/>
                <a:cs typeface="Barlow"/>
              </a:rPr>
              <a:t>lose</a:t>
            </a:r>
            <a:r>
              <a:rPr spc="10">
                <a:latin typeface="Barlow"/>
                <a:cs typeface="Barlow"/>
              </a:rPr>
              <a:t> </a:t>
            </a:r>
            <a:r>
              <a:rPr spc="-5">
                <a:latin typeface="Barlow"/>
                <a:cs typeface="Barlow"/>
              </a:rPr>
              <a:t>access</a:t>
            </a:r>
            <a:r>
              <a:rPr spc="20">
                <a:latin typeface="Barlow"/>
                <a:cs typeface="Barlow"/>
              </a:rPr>
              <a:t> </a:t>
            </a:r>
            <a:r>
              <a:rPr spc="-10">
                <a:latin typeface="Barlow"/>
                <a:cs typeface="Barlow"/>
              </a:rPr>
              <a:t>to</a:t>
            </a:r>
            <a:r>
              <a:rPr spc="15">
                <a:latin typeface="Barlow"/>
                <a:cs typeface="Barlow"/>
              </a:rPr>
              <a:t> </a:t>
            </a:r>
            <a:r>
              <a:rPr spc="-5">
                <a:latin typeface="Barlow"/>
                <a:cs typeface="Barlow"/>
              </a:rPr>
              <a:t>federal</a:t>
            </a:r>
            <a:r>
              <a:rPr>
                <a:latin typeface="Barlow"/>
                <a:cs typeface="Barlow"/>
              </a:rPr>
              <a:t> </a:t>
            </a:r>
            <a:r>
              <a:rPr spc="-5">
                <a:latin typeface="Barlow"/>
                <a:cs typeface="Barlow"/>
              </a:rPr>
              <a:t>student</a:t>
            </a:r>
            <a:r>
              <a:rPr spc="30">
                <a:latin typeface="Barlow"/>
                <a:cs typeface="Barlow"/>
              </a:rPr>
              <a:t> </a:t>
            </a:r>
            <a:r>
              <a:rPr spc="5">
                <a:latin typeface="Barlow"/>
                <a:cs typeface="Barlow"/>
              </a:rPr>
              <a:t>aid</a:t>
            </a:r>
            <a:endParaRPr>
              <a:latin typeface="Barlow"/>
              <a:cs typeface="Barlow"/>
            </a:endParaRPr>
          </a:p>
          <a:p>
            <a:pPr marL="1260475" lvl="2" indent="-343535">
              <a:lnSpc>
                <a:spcPct val="100000"/>
              </a:lnSpc>
              <a:spcBef>
                <a:spcPts val="300"/>
              </a:spcBef>
              <a:spcAft>
                <a:spcPts val="0"/>
              </a:spcAft>
              <a:buFont typeface="Wingdings"/>
              <a:buChar char=""/>
              <a:tabLst>
                <a:tab pos="1260475" algn="l"/>
                <a:tab pos="1261110" algn="l"/>
              </a:tabLst>
            </a:pPr>
            <a:r>
              <a:rPr spc="-10">
                <a:latin typeface="Barlow"/>
                <a:cs typeface="Barlow"/>
              </a:rPr>
              <a:t>Derogatory</a:t>
            </a:r>
            <a:r>
              <a:rPr spc="60">
                <a:latin typeface="Barlow"/>
                <a:cs typeface="Barlow"/>
              </a:rPr>
              <a:t> </a:t>
            </a:r>
            <a:r>
              <a:rPr spc="-5">
                <a:latin typeface="Barlow"/>
                <a:cs typeface="Barlow"/>
              </a:rPr>
              <a:t>remarks</a:t>
            </a:r>
            <a:r>
              <a:rPr spc="25">
                <a:latin typeface="Barlow"/>
                <a:cs typeface="Barlow"/>
              </a:rPr>
              <a:t> </a:t>
            </a:r>
            <a:r>
              <a:rPr spc="-5">
                <a:latin typeface="Barlow"/>
                <a:cs typeface="Barlow"/>
              </a:rPr>
              <a:t>are</a:t>
            </a:r>
            <a:r>
              <a:rPr spc="20">
                <a:latin typeface="Barlow"/>
                <a:cs typeface="Barlow"/>
              </a:rPr>
              <a:t> </a:t>
            </a:r>
            <a:r>
              <a:rPr spc="-5">
                <a:latin typeface="Barlow"/>
                <a:cs typeface="Barlow"/>
              </a:rPr>
              <a:t>placed</a:t>
            </a:r>
            <a:r>
              <a:rPr spc="5">
                <a:latin typeface="Barlow"/>
                <a:cs typeface="Barlow"/>
              </a:rPr>
              <a:t> </a:t>
            </a:r>
            <a:r>
              <a:rPr spc="-10">
                <a:latin typeface="Barlow"/>
                <a:cs typeface="Barlow"/>
              </a:rPr>
              <a:t>on</a:t>
            </a:r>
            <a:r>
              <a:rPr spc="20">
                <a:latin typeface="Barlow"/>
                <a:cs typeface="Barlow"/>
              </a:rPr>
              <a:t> </a:t>
            </a:r>
            <a:r>
              <a:rPr lang="en-US" spc="-10">
                <a:latin typeface="Barlow"/>
                <a:cs typeface="Barlow"/>
              </a:rPr>
              <a:t>their</a:t>
            </a:r>
            <a:r>
              <a:rPr spc="35">
                <a:latin typeface="Barlow"/>
                <a:cs typeface="Barlow"/>
              </a:rPr>
              <a:t> </a:t>
            </a:r>
            <a:r>
              <a:rPr>
                <a:latin typeface="Barlow"/>
                <a:cs typeface="Barlow"/>
              </a:rPr>
              <a:t>credit</a:t>
            </a:r>
            <a:r>
              <a:rPr spc="40">
                <a:latin typeface="Barlow"/>
                <a:cs typeface="Barlow"/>
              </a:rPr>
              <a:t> </a:t>
            </a:r>
            <a:r>
              <a:rPr spc="-10">
                <a:latin typeface="Barlow"/>
                <a:cs typeface="Barlow"/>
              </a:rPr>
              <a:t>reports</a:t>
            </a:r>
            <a:r>
              <a:rPr spc="75">
                <a:latin typeface="Barlow"/>
                <a:cs typeface="Barlow"/>
              </a:rPr>
              <a:t> </a:t>
            </a:r>
            <a:r>
              <a:rPr spc="-10">
                <a:latin typeface="Barlow"/>
                <a:cs typeface="Barlow"/>
              </a:rPr>
              <a:t>for</a:t>
            </a:r>
            <a:r>
              <a:rPr spc="25">
                <a:latin typeface="Barlow"/>
                <a:cs typeface="Barlow"/>
              </a:rPr>
              <a:t> </a:t>
            </a:r>
            <a:r>
              <a:rPr spc="-5">
                <a:latin typeface="Barlow"/>
                <a:cs typeface="Barlow"/>
              </a:rPr>
              <a:t>7</a:t>
            </a:r>
            <a:r>
              <a:rPr spc="15">
                <a:latin typeface="Barlow"/>
                <a:cs typeface="Barlow"/>
              </a:rPr>
              <a:t> </a:t>
            </a:r>
            <a:r>
              <a:rPr spc="-5">
                <a:latin typeface="Barlow"/>
                <a:cs typeface="Barlow"/>
              </a:rPr>
              <a:t>years.</a:t>
            </a:r>
            <a:endParaRPr>
              <a:latin typeface="Barlow"/>
              <a:cs typeface="Barlow"/>
            </a:endParaRPr>
          </a:p>
          <a:p>
            <a:pPr marL="186055" indent="-173990">
              <a:lnSpc>
                <a:spcPct val="100000"/>
              </a:lnSpc>
              <a:buFont typeface="Arial"/>
              <a:buChar char="•"/>
              <a:tabLst>
                <a:tab pos="186690" algn="l"/>
              </a:tabLst>
            </a:pPr>
            <a:r>
              <a:rPr spc="-10">
                <a:latin typeface="Barlow"/>
                <a:cs typeface="Barlow"/>
              </a:rPr>
              <a:t>There</a:t>
            </a:r>
            <a:r>
              <a:rPr spc="-65">
                <a:latin typeface="Barlow"/>
                <a:cs typeface="Barlow"/>
              </a:rPr>
              <a:t> </a:t>
            </a:r>
            <a:r>
              <a:rPr spc="5">
                <a:latin typeface="Barlow"/>
                <a:cs typeface="Barlow"/>
              </a:rPr>
              <a:t>is</a:t>
            </a:r>
            <a:r>
              <a:rPr spc="-50">
                <a:latin typeface="Barlow"/>
                <a:cs typeface="Barlow"/>
              </a:rPr>
              <a:t> </a:t>
            </a:r>
            <a:r>
              <a:rPr spc="-5">
                <a:latin typeface="Barlow"/>
                <a:cs typeface="Barlow"/>
              </a:rPr>
              <a:t>no</a:t>
            </a:r>
            <a:r>
              <a:rPr spc="-35">
                <a:latin typeface="Barlow"/>
                <a:cs typeface="Barlow"/>
              </a:rPr>
              <a:t> </a:t>
            </a:r>
            <a:r>
              <a:rPr spc="-15">
                <a:latin typeface="Barlow"/>
                <a:cs typeface="Barlow"/>
              </a:rPr>
              <a:t>Statute</a:t>
            </a:r>
            <a:r>
              <a:rPr spc="-60">
                <a:latin typeface="Barlow"/>
                <a:cs typeface="Barlow"/>
              </a:rPr>
              <a:t> </a:t>
            </a:r>
            <a:r>
              <a:rPr spc="-5">
                <a:latin typeface="Barlow"/>
                <a:cs typeface="Barlow"/>
              </a:rPr>
              <a:t>of</a:t>
            </a:r>
            <a:r>
              <a:rPr spc="-35">
                <a:latin typeface="Barlow"/>
                <a:cs typeface="Barlow"/>
              </a:rPr>
              <a:t> </a:t>
            </a:r>
            <a:r>
              <a:rPr spc="-15">
                <a:latin typeface="Barlow"/>
                <a:cs typeface="Barlow"/>
              </a:rPr>
              <a:t>Limitations</a:t>
            </a:r>
            <a:r>
              <a:rPr spc="-60">
                <a:latin typeface="Barlow"/>
                <a:cs typeface="Barlow"/>
              </a:rPr>
              <a:t> </a:t>
            </a:r>
            <a:r>
              <a:rPr spc="-5">
                <a:latin typeface="Barlow"/>
                <a:cs typeface="Barlow"/>
              </a:rPr>
              <a:t>on</a:t>
            </a:r>
            <a:r>
              <a:rPr spc="-40">
                <a:latin typeface="Barlow"/>
                <a:cs typeface="Barlow"/>
              </a:rPr>
              <a:t> </a:t>
            </a:r>
            <a:r>
              <a:rPr spc="-15">
                <a:latin typeface="Barlow"/>
                <a:cs typeface="Barlow"/>
              </a:rPr>
              <a:t>federal</a:t>
            </a:r>
            <a:r>
              <a:rPr spc="-50">
                <a:latin typeface="Barlow"/>
                <a:cs typeface="Barlow"/>
              </a:rPr>
              <a:t> </a:t>
            </a:r>
            <a:r>
              <a:rPr spc="-15">
                <a:latin typeface="Barlow"/>
                <a:cs typeface="Barlow"/>
              </a:rPr>
              <a:t>student</a:t>
            </a:r>
            <a:r>
              <a:rPr spc="-55">
                <a:latin typeface="Barlow"/>
                <a:cs typeface="Barlow"/>
              </a:rPr>
              <a:t> </a:t>
            </a:r>
            <a:r>
              <a:rPr spc="-15">
                <a:latin typeface="Barlow"/>
                <a:cs typeface="Barlow"/>
              </a:rPr>
              <a:t>debt!</a:t>
            </a:r>
            <a:endParaRPr>
              <a:latin typeface="Barlow"/>
              <a:cs typeface="Barlow"/>
            </a:endParaRPr>
          </a:p>
          <a:p>
            <a:pPr marL="186055" indent="-173990">
              <a:lnSpc>
                <a:spcPct val="100000"/>
              </a:lnSpc>
              <a:buFont typeface="Arial"/>
              <a:buChar char="•"/>
              <a:tabLst>
                <a:tab pos="186690" algn="l"/>
              </a:tabLst>
            </a:pPr>
            <a:r>
              <a:rPr spc="-15">
                <a:latin typeface="Barlow"/>
                <a:cs typeface="Barlow"/>
              </a:rPr>
              <a:t>Explore</a:t>
            </a:r>
            <a:r>
              <a:rPr spc="-65">
                <a:latin typeface="Barlow"/>
                <a:cs typeface="Barlow"/>
              </a:rPr>
              <a:t> </a:t>
            </a:r>
            <a:r>
              <a:rPr spc="-10">
                <a:latin typeface="Barlow"/>
                <a:cs typeface="Barlow"/>
              </a:rPr>
              <a:t>options</a:t>
            </a:r>
            <a:r>
              <a:rPr spc="-65">
                <a:latin typeface="Barlow"/>
                <a:cs typeface="Barlow"/>
              </a:rPr>
              <a:t> </a:t>
            </a:r>
            <a:r>
              <a:rPr spc="-15">
                <a:latin typeface="Barlow"/>
                <a:cs typeface="Barlow"/>
              </a:rPr>
              <a:t>before</a:t>
            </a:r>
            <a:r>
              <a:rPr spc="-65">
                <a:latin typeface="Barlow"/>
                <a:cs typeface="Barlow"/>
              </a:rPr>
              <a:t> </a:t>
            </a:r>
            <a:r>
              <a:rPr spc="-10">
                <a:latin typeface="Barlow"/>
                <a:cs typeface="Barlow"/>
              </a:rPr>
              <a:t>you</a:t>
            </a:r>
            <a:r>
              <a:rPr spc="-50">
                <a:latin typeface="Barlow"/>
                <a:cs typeface="Barlow"/>
              </a:rPr>
              <a:t> </a:t>
            </a:r>
            <a:r>
              <a:rPr spc="-10">
                <a:latin typeface="Barlow"/>
                <a:cs typeface="Barlow"/>
              </a:rPr>
              <a:t>get</a:t>
            </a:r>
            <a:r>
              <a:rPr spc="-60">
                <a:latin typeface="Barlow"/>
                <a:cs typeface="Barlow"/>
              </a:rPr>
              <a:t> </a:t>
            </a:r>
            <a:r>
              <a:rPr spc="-15">
                <a:latin typeface="Barlow"/>
                <a:cs typeface="Barlow"/>
              </a:rPr>
              <a:t>there!</a:t>
            </a:r>
            <a:r>
              <a:rPr lang="en-US" spc="-15">
                <a:latin typeface="Barlow"/>
                <a:cs typeface="Barlow"/>
              </a:rPr>
              <a:t> Defaults can be avoided by enrolling in a more affordable IDR plan or asking for temporary deferment or forbearance.</a:t>
            </a:r>
            <a:endParaRPr>
              <a:latin typeface="Barlow"/>
              <a:cs typeface="Barlow"/>
            </a:endParaRPr>
          </a:p>
        </p:txBody>
      </p:sp>
      <p:sp>
        <p:nvSpPr>
          <p:cNvPr id="7" name="Rectangle: Rounded Corners 6">
            <a:extLst>
              <a:ext uri="{FF2B5EF4-FFF2-40B4-BE49-F238E27FC236}">
                <a16:creationId xmlns:a16="http://schemas.microsoft.com/office/drawing/2014/main" id="{FC49BAA9-5BE2-4724-8C1A-938B38CE80B9}"/>
              </a:ext>
            </a:extLst>
          </p:cNvPr>
          <p:cNvSpPr/>
          <p:nvPr/>
        </p:nvSpPr>
        <p:spPr>
          <a:xfrm>
            <a:off x="533400" y="5549685"/>
            <a:ext cx="8077200" cy="508188"/>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Barlow" panose="00000500000000000000" pitchFamily="2" charset="0"/>
              </a:rPr>
              <a:t>Defaults can be cured.  Contact EDCAP for help!</a:t>
            </a:r>
          </a:p>
        </p:txBody>
      </p:sp>
      <p:sp>
        <p:nvSpPr>
          <p:cNvPr id="3" name="Slide Number Placeholder 2">
            <a:extLst>
              <a:ext uri="{FF2B5EF4-FFF2-40B4-BE49-F238E27FC236}">
                <a16:creationId xmlns:a16="http://schemas.microsoft.com/office/drawing/2014/main" id="{87F13BC0-76DF-4DEF-90B2-5D9A84FE986E}"/>
              </a:ext>
            </a:extLst>
          </p:cNvPr>
          <p:cNvSpPr>
            <a:spLocks noGrp="1"/>
          </p:cNvSpPr>
          <p:nvPr>
            <p:ph type="sldNum" sz="quarter" idx="12"/>
          </p:nvPr>
        </p:nvSpPr>
        <p:spPr/>
        <p:txBody>
          <a:bodyPr/>
          <a:lstStyle/>
          <a:p>
            <a:pPr>
              <a:defRPr/>
            </a:pPr>
            <a:fld id="{E97B734B-BE99-4B13-8B3B-73BDADC290B3}" type="slidenum">
              <a:rPr lang="en-US" smtClean="0"/>
              <a:pPr>
                <a:defRPr/>
              </a:pPr>
              <a:t>53</a:t>
            </a:fld>
            <a:endParaRPr lang="en-US"/>
          </a:p>
        </p:txBody>
      </p:sp>
    </p:spTree>
    <p:extLst>
      <p:ext uri="{BB962C8B-B14F-4D97-AF65-F5344CB8AC3E}">
        <p14:creationId xmlns:p14="http://schemas.microsoft.com/office/powerpoint/2010/main" val="271620189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84E61-33A1-41F4-A59F-3CA04BB85581}"/>
              </a:ext>
            </a:extLst>
          </p:cNvPr>
          <p:cNvSpPr>
            <a:spLocks noGrp="1"/>
          </p:cNvSpPr>
          <p:nvPr>
            <p:ph type="title"/>
          </p:nvPr>
        </p:nvSpPr>
        <p:spPr/>
        <p:txBody>
          <a:bodyPr>
            <a:normAutofit/>
          </a:bodyPr>
          <a:lstStyle/>
          <a:p>
            <a:pPr marL="457200" indent="-457200">
              <a:buFont typeface="Calibri" panose="020F0502020204030204" pitchFamily="34" charset="0"/>
              <a:buChar char="❿"/>
            </a:pPr>
            <a:r>
              <a:rPr lang="en-US" b="0">
                <a:latin typeface="Barlow"/>
              </a:rPr>
              <a:t> Lack of Record Keeping</a:t>
            </a:r>
          </a:p>
        </p:txBody>
      </p:sp>
      <p:sp>
        <p:nvSpPr>
          <p:cNvPr id="7" name="Rectangle: Rounded Corners 6">
            <a:extLst>
              <a:ext uri="{FF2B5EF4-FFF2-40B4-BE49-F238E27FC236}">
                <a16:creationId xmlns:a16="http://schemas.microsoft.com/office/drawing/2014/main" id="{FC49BAA9-5BE2-4724-8C1A-938B38CE80B9}"/>
              </a:ext>
            </a:extLst>
          </p:cNvPr>
          <p:cNvSpPr/>
          <p:nvPr/>
        </p:nvSpPr>
        <p:spPr>
          <a:xfrm>
            <a:off x="533400" y="5225021"/>
            <a:ext cx="8077200" cy="659963"/>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b="1">
                <a:solidFill>
                  <a:schemeClr val="tx1"/>
                </a:solidFill>
                <a:latin typeface="Barlow" panose="00000500000000000000" pitchFamily="2" charset="0"/>
              </a:rPr>
              <a:t>This is always good practice but is particularly important for </a:t>
            </a:r>
            <a:r>
              <a:rPr lang="en-US" sz="1700" b="1" err="1">
                <a:solidFill>
                  <a:schemeClr val="tx1"/>
                </a:solidFill>
                <a:latin typeface="Barlow" panose="00000500000000000000" pitchFamily="2" charset="0"/>
              </a:rPr>
              <a:t>FedLoan</a:t>
            </a:r>
            <a:r>
              <a:rPr lang="en-US" sz="1700" b="1">
                <a:solidFill>
                  <a:schemeClr val="tx1"/>
                </a:solidFill>
                <a:latin typeface="Barlow" panose="00000500000000000000" pitchFamily="2" charset="0"/>
              </a:rPr>
              <a:t>, Granite State and Navient customers right now.</a:t>
            </a:r>
          </a:p>
        </p:txBody>
      </p:sp>
      <p:sp>
        <p:nvSpPr>
          <p:cNvPr id="8" name="object 6">
            <a:extLst>
              <a:ext uri="{FF2B5EF4-FFF2-40B4-BE49-F238E27FC236}">
                <a16:creationId xmlns:a16="http://schemas.microsoft.com/office/drawing/2014/main" id="{83AA7A63-C1D0-4564-9B07-FCA0A541AC40}"/>
              </a:ext>
            </a:extLst>
          </p:cNvPr>
          <p:cNvSpPr txBox="1">
            <a:spLocks noGrp="1"/>
          </p:cNvSpPr>
          <p:nvPr>
            <p:ph idx="1"/>
          </p:nvPr>
        </p:nvSpPr>
        <p:spPr>
          <a:xfrm>
            <a:off x="533400" y="1623147"/>
            <a:ext cx="8077200" cy="3688189"/>
          </a:xfrm>
          <a:prstGeom prst="rect">
            <a:avLst/>
          </a:prstGeom>
        </p:spPr>
        <p:txBody>
          <a:bodyPr vert="horz" wrap="square" lIns="0" tIns="12700" rIns="0" bIns="0" rtlCol="0">
            <a:spAutoFit/>
          </a:bodyPr>
          <a:lstStyle/>
          <a:p>
            <a:pPr marL="186055" marR="5080" indent="-173990">
              <a:lnSpc>
                <a:spcPct val="100000"/>
              </a:lnSpc>
              <a:spcBef>
                <a:spcPts val="1000"/>
              </a:spcBef>
              <a:buFont typeface="Arial"/>
              <a:buChar char="•"/>
              <a:tabLst>
                <a:tab pos="186690" algn="l"/>
              </a:tabLst>
            </a:pPr>
            <a:r>
              <a:rPr sz="2000" spc="-15">
                <a:latin typeface="Barlow"/>
                <a:cs typeface="Barlow"/>
              </a:rPr>
              <a:t>Mistakes</a:t>
            </a:r>
            <a:r>
              <a:rPr sz="2000" spc="-65">
                <a:latin typeface="Barlow"/>
                <a:cs typeface="Barlow"/>
              </a:rPr>
              <a:t> </a:t>
            </a:r>
            <a:r>
              <a:rPr sz="2000" spc="-15">
                <a:latin typeface="Barlow"/>
                <a:cs typeface="Barlow"/>
              </a:rPr>
              <a:t>Happen!</a:t>
            </a:r>
            <a:r>
              <a:rPr sz="2000" spc="-60">
                <a:latin typeface="Barlow"/>
                <a:cs typeface="Barlow"/>
              </a:rPr>
              <a:t> </a:t>
            </a:r>
            <a:r>
              <a:rPr sz="2000" spc="-5">
                <a:latin typeface="Barlow"/>
                <a:cs typeface="Barlow"/>
              </a:rPr>
              <a:t>The</a:t>
            </a:r>
            <a:r>
              <a:rPr sz="2000" spc="20">
                <a:latin typeface="Barlow"/>
                <a:cs typeface="Barlow"/>
              </a:rPr>
              <a:t> </a:t>
            </a:r>
            <a:r>
              <a:rPr sz="2000" spc="-5">
                <a:latin typeface="Barlow"/>
                <a:cs typeface="Barlow"/>
              </a:rPr>
              <a:t>best</a:t>
            </a:r>
            <a:r>
              <a:rPr sz="2000" spc="20">
                <a:latin typeface="Barlow"/>
                <a:cs typeface="Barlow"/>
              </a:rPr>
              <a:t> </a:t>
            </a:r>
            <a:r>
              <a:rPr sz="2000" spc="-5">
                <a:latin typeface="Barlow"/>
                <a:cs typeface="Barlow"/>
              </a:rPr>
              <a:t>way</a:t>
            </a:r>
            <a:r>
              <a:rPr sz="2000">
                <a:latin typeface="Barlow"/>
                <a:cs typeface="Barlow"/>
              </a:rPr>
              <a:t> </a:t>
            </a:r>
            <a:r>
              <a:rPr sz="2000" spc="-5">
                <a:latin typeface="Barlow"/>
                <a:cs typeface="Barlow"/>
              </a:rPr>
              <a:t>to</a:t>
            </a:r>
            <a:r>
              <a:rPr sz="2000" spc="10">
                <a:latin typeface="Barlow"/>
                <a:cs typeface="Barlow"/>
              </a:rPr>
              <a:t> </a:t>
            </a:r>
            <a:r>
              <a:rPr sz="2000">
                <a:latin typeface="Barlow"/>
                <a:cs typeface="Barlow"/>
              </a:rPr>
              <a:t>dispute</a:t>
            </a:r>
            <a:r>
              <a:rPr sz="2000" spc="5">
                <a:latin typeface="Barlow"/>
                <a:cs typeface="Barlow"/>
              </a:rPr>
              <a:t> </a:t>
            </a:r>
            <a:r>
              <a:rPr sz="2000" spc="-5">
                <a:latin typeface="Barlow"/>
                <a:cs typeface="Barlow"/>
              </a:rPr>
              <a:t>them</a:t>
            </a:r>
            <a:r>
              <a:rPr sz="2000" spc="20">
                <a:latin typeface="Barlow"/>
                <a:cs typeface="Barlow"/>
              </a:rPr>
              <a:t> </a:t>
            </a:r>
            <a:r>
              <a:rPr sz="2000" spc="5">
                <a:latin typeface="Barlow"/>
                <a:cs typeface="Barlow"/>
              </a:rPr>
              <a:t>is</a:t>
            </a:r>
            <a:r>
              <a:rPr sz="2000">
                <a:latin typeface="Barlow"/>
                <a:cs typeface="Barlow"/>
              </a:rPr>
              <a:t> </a:t>
            </a:r>
            <a:r>
              <a:rPr sz="2000" spc="10">
                <a:latin typeface="Barlow"/>
                <a:cs typeface="Barlow"/>
              </a:rPr>
              <a:t>if</a:t>
            </a:r>
            <a:r>
              <a:rPr sz="2000" spc="5">
                <a:latin typeface="Barlow"/>
                <a:cs typeface="Barlow"/>
              </a:rPr>
              <a:t> </a:t>
            </a:r>
            <a:r>
              <a:rPr sz="2000" spc="-5">
                <a:latin typeface="Barlow"/>
                <a:cs typeface="Barlow"/>
              </a:rPr>
              <a:t>you</a:t>
            </a:r>
            <a:r>
              <a:rPr sz="2000" spc="5">
                <a:latin typeface="Barlow"/>
                <a:cs typeface="Barlow"/>
              </a:rPr>
              <a:t> </a:t>
            </a:r>
            <a:r>
              <a:rPr sz="2000" spc="-5">
                <a:latin typeface="Barlow"/>
                <a:cs typeface="Barlow"/>
              </a:rPr>
              <a:t>have </a:t>
            </a:r>
            <a:r>
              <a:rPr sz="2000" spc="-405">
                <a:latin typeface="Barlow"/>
                <a:cs typeface="Barlow"/>
              </a:rPr>
              <a:t> </a:t>
            </a:r>
            <a:r>
              <a:rPr sz="2000" spc="-5">
                <a:latin typeface="Barlow"/>
                <a:cs typeface="Barlow"/>
              </a:rPr>
              <a:t>the</a:t>
            </a:r>
            <a:r>
              <a:rPr sz="2000">
                <a:latin typeface="Barlow"/>
                <a:cs typeface="Barlow"/>
              </a:rPr>
              <a:t> </a:t>
            </a:r>
            <a:r>
              <a:rPr sz="2000" spc="-5">
                <a:latin typeface="Barlow"/>
                <a:cs typeface="Barlow"/>
              </a:rPr>
              <a:t>records</a:t>
            </a:r>
            <a:r>
              <a:rPr sz="2000" spc="10">
                <a:latin typeface="Barlow"/>
                <a:cs typeface="Barlow"/>
              </a:rPr>
              <a:t> </a:t>
            </a:r>
            <a:r>
              <a:rPr sz="2000" spc="-5">
                <a:latin typeface="Barlow"/>
                <a:cs typeface="Barlow"/>
              </a:rPr>
              <a:t>to</a:t>
            </a:r>
            <a:r>
              <a:rPr sz="2000" spc="5">
                <a:latin typeface="Barlow"/>
                <a:cs typeface="Barlow"/>
              </a:rPr>
              <a:t> </a:t>
            </a:r>
            <a:r>
              <a:rPr sz="2000" spc="-5">
                <a:latin typeface="Barlow"/>
                <a:cs typeface="Barlow"/>
              </a:rPr>
              <a:t>prove</a:t>
            </a:r>
            <a:r>
              <a:rPr sz="2000" spc="15">
                <a:latin typeface="Barlow"/>
                <a:cs typeface="Barlow"/>
              </a:rPr>
              <a:t> </a:t>
            </a:r>
            <a:r>
              <a:rPr sz="2000" spc="-5">
                <a:latin typeface="Barlow"/>
                <a:cs typeface="Barlow"/>
              </a:rPr>
              <a:t>your</a:t>
            </a:r>
            <a:r>
              <a:rPr sz="2000">
                <a:latin typeface="Barlow"/>
                <a:cs typeface="Barlow"/>
              </a:rPr>
              <a:t> </a:t>
            </a:r>
            <a:r>
              <a:rPr sz="2000" spc="-5">
                <a:latin typeface="Barlow"/>
                <a:cs typeface="Barlow"/>
              </a:rPr>
              <a:t>case.</a:t>
            </a:r>
            <a:endParaRPr sz="2000">
              <a:latin typeface="Barlow"/>
              <a:cs typeface="Barlow"/>
            </a:endParaRPr>
          </a:p>
          <a:p>
            <a:pPr marL="803275" lvl="1" indent="-343535">
              <a:lnSpc>
                <a:spcPct val="100000"/>
              </a:lnSpc>
              <a:spcBef>
                <a:spcPts val="1000"/>
              </a:spcBef>
              <a:buFont typeface="Courier New"/>
              <a:buChar char="-"/>
              <a:tabLst>
                <a:tab pos="803910" algn="l"/>
              </a:tabLst>
            </a:pPr>
            <a:r>
              <a:rPr sz="1800" spc="-10">
                <a:latin typeface="Barlow"/>
                <a:cs typeface="Barlow"/>
              </a:rPr>
              <a:t>Download/Print/Keep</a:t>
            </a:r>
            <a:r>
              <a:rPr sz="1800" spc="-55">
                <a:latin typeface="Barlow"/>
                <a:cs typeface="Barlow"/>
              </a:rPr>
              <a:t> </a:t>
            </a:r>
            <a:r>
              <a:rPr sz="1800" spc="-10">
                <a:latin typeface="Barlow"/>
                <a:cs typeface="Barlow"/>
              </a:rPr>
              <a:t>the</a:t>
            </a:r>
            <a:r>
              <a:rPr sz="1800" spc="-60">
                <a:latin typeface="Barlow"/>
                <a:cs typeface="Barlow"/>
              </a:rPr>
              <a:t> </a:t>
            </a:r>
            <a:r>
              <a:rPr sz="1800" spc="-10">
                <a:latin typeface="Barlow"/>
                <a:cs typeface="Barlow"/>
              </a:rPr>
              <a:t>following</a:t>
            </a:r>
            <a:r>
              <a:rPr sz="1800" spc="-50">
                <a:latin typeface="Barlow"/>
                <a:cs typeface="Barlow"/>
              </a:rPr>
              <a:t> </a:t>
            </a:r>
            <a:r>
              <a:rPr sz="1800" spc="-5">
                <a:latin typeface="Barlow"/>
                <a:cs typeface="Barlow"/>
              </a:rPr>
              <a:t>from</a:t>
            </a:r>
            <a:r>
              <a:rPr sz="1800" spc="-70">
                <a:latin typeface="Barlow"/>
                <a:cs typeface="Barlow"/>
              </a:rPr>
              <a:t> </a:t>
            </a:r>
            <a:r>
              <a:rPr sz="1800" spc="-10">
                <a:latin typeface="Barlow"/>
                <a:cs typeface="Barlow"/>
              </a:rPr>
              <a:t>your</a:t>
            </a:r>
            <a:r>
              <a:rPr sz="1800" spc="-40">
                <a:latin typeface="Barlow"/>
                <a:cs typeface="Barlow"/>
              </a:rPr>
              <a:t> </a:t>
            </a:r>
            <a:r>
              <a:rPr sz="1800" spc="-10">
                <a:latin typeface="Barlow"/>
                <a:cs typeface="Barlow"/>
              </a:rPr>
              <a:t>loan</a:t>
            </a:r>
            <a:r>
              <a:rPr sz="1800" spc="-55">
                <a:latin typeface="Barlow"/>
                <a:cs typeface="Barlow"/>
              </a:rPr>
              <a:t> </a:t>
            </a:r>
            <a:r>
              <a:rPr sz="1800" spc="-10">
                <a:latin typeface="Barlow"/>
                <a:cs typeface="Barlow"/>
              </a:rPr>
              <a:t>servicer:</a:t>
            </a:r>
            <a:endParaRPr sz="1800">
              <a:latin typeface="Barlow"/>
              <a:cs typeface="Barlow"/>
            </a:endParaRPr>
          </a:p>
          <a:p>
            <a:pPr marL="1260475" marR="401955" lvl="2" indent="-342900">
              <a:lnSpc>
                <a:spcPct val="100000"/>
              </a:lnSpc>
              <a:buFont typeface="Arial"/>
              <a:buChar char="•"/>
              <a:tabLst>
                <a:tab pos="1260475" algn="l"/>
                <a:tab pos="1261110" algn="l"/>
              </a:tabLst>
            </a:pPr>
            <a:r>
              <a:rPr spc="-5">
                <a:latin typeface="Barlow"/>
                <a:cs typeface="Barlow"/>
              </a:rPr>
              <a:t>Loan</a:t>
            </a:r>
            <a:r>
              <a:rPr>
                <a:latin typeface="Barlow"/>
                <a:cs typeface="Barlow"/>
              </a:rPr>
              <a:t> details </a:t>
            </a:r>
            <a:r>
              <a:rPr spc="-5">
                <a:latin typeface="Barlow"/>
                <a:cs typeface="Barlow"/>
              </a:rPr>
              <a:t>(Type</a:t>
            </a:r>
            <a:r>
              <a:rPr>
                <a:latin typeface="Barlow"/>
                <a:cs typeface="Barlow"/>
              </a:rPr>
              <a:t> </a:t>
            </a:r>
            <a:r>
              <a:rPr spc="-5">
                <a:latin typeface="Barlow"/>
                <a:cs typeface="Barlow"/>
              </a:rPr>
              <a:t>of</a:t>
            </a:r>
            <a:r>
              <a:rPr>
                <a:latin typeface="Barlow"/>
                <a:cs typeface="Barlow"/>
              </a:rPr>
              <a:t> </a:t>
            </a:r>
            <a:r>
              <a:rPr spc="-5">
                <a:latin typeface="Barlow"/>
                <a:cs typeface="Barlow"/>
              </a:rPr>
              <a:t>loan,</a:t>
            </a:r>
            <a:r>
              <a:rPr spc="-10">
                <a:latin typeface="Barlow"/>
                <a:cs typeface="Barlow"/>
              </a:rPr>
              <a:t> </a:t>
            </a:r>
            <a:r>
              <a:rPr>
                <a:latin typeface="Barlow"/>
                <a:cs typeface="Barlow"/>
              </a:rPr>
              <a:t>outstanding</a:t>
            </a:r>
            <a:r>
              <a:rPr spc="-15">
                <a:latin typeface="Barlow"/>
                <a:cs typeface="Barlow"/>
              </a:rPr>
              <a:t> </a:t>
            </a:r>
            <a:r>
              <a:rPr>
                <a:latin typeface="Barlow"/>
                <a:cs typeface="Barlow"/>
              </a:rPr>
              <a:t>balance,</a:t>
            </a:r>
            <a:r>
              <a:rPr spc="5">
                <a:latin typeface="Barlow"/>
                <a:cs typeface="Barlow"/>
              </a:rPr>
              <a:t> </a:t>
            </a:r>
            <a:r>
              <a:rPr>
                <a:latin typeface="Barlow"/>
                <a:cs typeface="Barlow"/>
              </a:rPr>
              <a:t>interest </a:t>
            </a:r>
            <a:r>
              <a:rPr spc="-345">
                <a:latin typeface="Barlow"/>
                <a:cs typeface="Barlow"/>
              </a:rPr>
              <a:t> </a:t>
            </a:r>
            <a:r>
              <a:rPr>
                <a:latin typeface="Barlow"/>
                <a:cs typeface="Barlow"/>
              </a:rPr>
              <a:t>rates)</a:t>
            </a:r>
          </a:p>
          <a:p>
            <a:pPr marL="1260475" lvl="2" indent="-343535">
              <a:lnSpc>
                <a:spcPct val="100000"/>
              </a:lnSpc>
              <a:buFont typeface="Arial"/>
              <a:buChar char="•"/>
              <a:tabLst>
                <a:tab pos="1260475" algn="l"/>
                <a:tab pos="1261110" algn="l"/>
              </a:tabLst>
            </a:pPr>
            <a:r>
              <a:rPr spc="-5">
                <a:latin typeface="Barlow"/>
                <a:cs typeface="Barlow"/>
              </a:rPr>
              <a:t>Payment</a:t>
            </a:r>
            <a:r>
              <a:rPr spc="-25">
                <a:latin typeface="Barlow"/>
                <a:cs typeface="Barlow"/>
              </a:rPr>
              <a:t> </a:t>
            </a:r>
            <a:r>
              <a:rPr spc="-10">
                <a:latin typeface="Barlow"/>
                <a:cs typeface="Barlow"/>
              </a:rPr>
              <a:t>&amp;</a:t>
            </a:r>
            <a:r>
              <a:rPr spc="-15">
                <a:latin typeface="Barlow"/>
                <a:cs typeface="Barlow"/>
              </a:rPr>
              <a:t> </a:t>
            </a:r>
            <a:r>
              <a:rPr spc="5">
                <a:latin typeface="Barlow"/>
                <a:cs typeface="Barlow"/>
              </a:rPr>
              <a:t>billing</a:t>
            </a:r>
            <a:r>
              <a:rPr spc="-10">
                <a:latin typeface="Barlow"/>
                <a:cs typeface="Barlow"/>
              </a:rPr>
              <a:t> </a:t>
            </a:r>
            <a:r>
              <a:rPr>
                <a:latin typeface="Barlow"/>
                <a:cs typeface="Barlow"/>
              </a:rPr>
              <a:t>history.</a:t>
            </a:r>
          </a:p>
          <a:p>
            <a:pPr marL="1260475" lvl="2" indent="-343535">
              <a:lnSpc>
                <a:spcPct val="100000"/>
              </a:lnSpc>
              <a:buFont typeface="Arial"/>
              <a:buChar char="•"/>
              <a:tabLst>
                <a:tab pos="1260475" algn="l"/>
                <a:tab pos="1261110" algn="l"/>
              </a:tabLst>
            </a:pPr>
            <a:r>
              <a:rPr>
                <a:latin typeface="Barlow"/>
                <a:cs typeface="Barlow"/>
              </a:rPr>
              <a:t>Qualifying</a:t>
            </a:r>
            <a:r>
              <a:rPr spc="25">
                <a:latin typeface="Barlow"/>
                <a:cs typeface="Barlow"/>
              </a:rPr>
              <a:t> </a:t>
            </a:r>
            <a:r>
              <a:rPr spc="-5">
                <a:latin typeface="Barlow"/>
                <a:cs typeface="Barlow"/>
              </a:rPr>
              <a:t>payment count towards</a:t>
            </a:r>
            <a:r>
              <a:rPr spc="-25">
                <a:latin typeface="Barlow"/>
                <a:cs typeface="Barlow"/>
              </a:rPr>
              <a:t> </a:t>
            </a:r>
            <a:r>
              <a:rPr spc="-5">
                <a:latin typeface="Barlow"/>
                <a:cs typeface="Barlow"/>
              </a:rPr>
              <a:t>PSLF</a:t>
            </a:r>
            <a:r>
              <a:rPr>
                <a:latin typeface="Barlow"/>
                <a:cs typeface="Barlow"/>
              </a:rPr>
              <a:t> </a:t>
            </a:r>
            <a:r>
              <a:rPr spc="-5">
                <a:latin typeface="Barlow"/>
                <a:cs typeface="Barlow"/>
              </a:rPr>
              <a:t>(FedLoan).</a:t>
            </a:r>
            <a:endParaRPr>
              <a:latin typeface="Barlow"/>
              <a:cs typeface="Barlow"/>
            </a:endParaRPr>
          </a:p>
          <a:p>
            <a:pPr marL="1260475" lvl="2" indent="-343535">
              <a:lnSpc>
                <a:spcPct val="100000"/>
              </a:lnSpc>
              <a:buFont typeface="Arial"/>
              <a:buChar char="•"/>
              <a:tabLst>
                <a:tab pos="1260475" algn="l"/>
                <a:tab pos="1261110" algn="l"/>
              </a:tabLst>
            </a:pPr>
            <a:r>
              <a:rPr>
                <a:latin typeface="Barlow"/>
                <a:cs typeface="Barlow"/>
              </a:rPr>
              <a:t>Certification</a:t>
            </a:r>
            <a:r>
              <a:rPr spc="-15">
                <a:latin typeface="Barlow"/>
                <a:cs typeface="Barlow"/>
              </a:rPr>
              <a:t> </a:t>
            </a:r>
            <a:r>
              <a:rPr>
                <a:latin typeface="Barlow"/>
                <a:cs typeface="Barlow"/>
              </a:rPr>
              <a:t>and</a:t>
            </a:r>
            <a:r>
              <a:rPr spc="10">
                <a:latin typeface="Barlow"/>
                <a:cs typeface="Barlow"/>
              </a:rPr>
              <a:t> </a:t>
            </a:r>
            <a:r>
              <a:rPr>
                <a:latin typeface="Barlow"/>
                <a:cs typeface="Barlow"/>
              </a:rPr>
              <a:t>Applications</a:t>
            </a:r>
            <a:r>
              <a:rPr spc="-40">
                <a:latin typeface="Barlow"/>
                <a:cs typeface="Barlow"/>
              </a:rPr>
              <a:t> </a:t>
            </a:r>
            <a:r>
              <a:rPr spc="-5">
                <a:latin typeface="Barlow"/>
                <a:cs typeface="Barlow"/>
              </a:rPr>
              <a:t>you</a:t>
            </a:r>
            <a:r>
              <a:rPr>
                <a:latin typeface="Barlow"/>
                <a:cs typeface="Barlow"/>
              </a:rPr>
              <a:t> </a:t>
            </a:r>
            <a:r>
              <a:rPr spc="-5">
                <a:latin typeface="Barlow"/>
                <a:cs typeface="Barlow"/>
              </a:rPr>
              <a:t>have</a:t>
            </a:r>
            <a:r>
              <a:rPr>
                <a:latin typeface="Barlow"/>
                <a:cs typeface="Barlow"/>
              </a:rPr>
              <a:t> filed.</a:t>
            </a:r>
          </a:p>
          <a:p>
            <a:pPr marL="1260475" marR="166370" lvl="2" indent="-342900">
              <a:lnSpc>
                <a:spcPct val="100000"/>
              </a:lnSpc>
              <a:buFont typeface="Arial"/>
              <a:buChar char="•"/>
              <a:tabLst>
                <a:tab pos="1260475" algn="l"/>
                <a:tab pos="1261110" algn="l"/>
              </a:tabLst>
            </a:pPr>
            <a:r>
              <a:rPr spc="-5">
                <a:latin typeface="Barlow"/>
                <a:cs typeface="Barlow"/>
              </a:rPr>
              <a:t>Federal</a:t>
            </a:r>
            <a:r>
              <a:rPr spc="5">
                <a:latin typeface="Barlow"/>
                <a:cs typeface="Barlow"/>
              </a:rPr>
              <a:t> </a:t>
            </a:r>
            <a:r>
              <a:rPr spc="-5">
                <a:latin typeface="Barlow"/>
                <a:cs typeface="Barlow"/>
              </a:rPr>
              <a:t>Student </a:t>
            </a:r>
            <a:r>
              <a:rPr spc="5">
                <a:latin typeface="Barlow"/>
                <a:cs typeface="Barlow"/>
              </a:rPr>
              <a:t>Aid</a:t>
            </a:r>
            <a:r>
              <a:rPr spc="10">
                <a:latin typeface="Barlow"/>
                <a:cs typeface="Barlow"/>
              </a:rPr>
              <a:t> </a:t>
            </a:r>
            <a:r>
              <a:rPr spc="-5">
                <a:latin typeface="Barlow"/>
                <a:cs typeface="Barlow"/>
              </a:rPr>
              <a:t>(FSA)</a:t>
            </a:r>
            <a:r>
              <a:rPr spc="15">
                <a:latin typeface="Barlow"/>
                <a:cs typeface="Barlow"/>
              </a:rPr>
              <a:t> </a:t>
            </a:r>
            <a:r>
              <a:rPr>
                <a:latin typeface="Barlow"/>
                <a:cs typeface="Barlow"/>
              </a:rPr>
              <a:t>may be a</a:t>
            </a:r>
            <a:r>
              <a:rPr spc="20">
                <a:latin typeface="Barlow"/>
                <a:cs typeface="Barlow"/>
              </a:rPr>
              <a:t> </a:t>
            </a:r>
            <a:r>
              <a:rPr spc="-5">
                <a:latin typeface="Barlow"/>
                <a:cs typeface="Barlow"/>
              </a:rPr>
              <a:t>source</a:t>
            </a:r>
            <a:r>
              <a:rPr spc="-10">
                <a:latin typeface="Barlow"/>
                <a:cs typeface="Barlow"/>
              </a:rPr>
              <a:t> </a:t>
            </a:r>
            <a:r>
              <a:rPr spc="-5">
                <a:latin typeface="Barlow"/>
                <a:cs typeface="Barlow"/>
              </a:rPr>
              <a:t>for</a:t>
            </a:r>
            <a:r>
              <a:rPr spc="-20">
                <a:latin typeface="Barlow"/>
                <a:cs typeface="Barlow"/>
              </a:rPr>
              <a:t> </a:t>
            </a:r>
            <a:r>
              <a:rPr spc="-5">
                <a:latin typeface="Barlow"/>
                <a:cs typeface="Barlow"/>
              </a:rPr>
              <a:t>some</a:t>
            </a:r>
            <a:r>
              <a:rPr spc="5">
                <a:latin typeface="Barlow"/>
                <a:cs typeface="Barlow"/>
              </a:rPr>
              <a:t> </a:t>
            </a:r>
            <a:r>
              <a:rPr spc="-5">
                <a:latin typeface="Barlow"/>
                <a:cs typeface="Barlow"/>
              </a:rPr>
              <a:t>of</a:t>
            </a:r>
            <a:r>
              <a:rPr spc="-20">
                <a:latin typeface="Barlow"/>
                <a:cs typeface="Barlow"/>
              </a:rPr>
              <a:t> </a:t>
            </a:r>
            <a:r>
              <a:rPr>
                <a:latin typeface="Barlow"/>
                <a:cs typeface="Barlow"/>
              </a:rPr>
              <a:t>this </a:t>
            </a:r>
            <a:r>
              <a:rPr spc="-345">
                <a:latin typeface="Barlow"/>
                <a:cs typeface="Barlow"/>
              </a:rPr>
              <a:t> </a:t>
            </a:r>
            <a:r>
              <a:rPr>
                <a:latin typeface="Barlow"/>
                <a:cs typeface="Barlow"/>
              </a:rPr>
              <a:t>information</a:t>
            </a:r>
            <a:r>
              <a:rPr spc="-20">
                <a:latin typeface="Barlow"/>
                <a:cs typeface="Barlow"/>
              </a:rPr>
              <a:t> </a:t>
            </a:r>
            <a:r>
              <a:rPr spc="-5">
                <a:latin typeface="Barlow"/>
                <a:cs typeface="Barlow"/>
              </a:rPr>
              <a:t>as </a:t>
            </a:r>
            <a:r>
              <a:rPr>
                <a:latin typeface="Barlow"/>
                <a:cs typeface="Barlow"/>
              </a:rPr>
              <a:t>well.</a:t>
            </a:r>
          </a:p>
          <a:p>
            <a:pPr marL="807720" lvl="1" indent="-343535">
              <a:lnSpc>
                <a:spcPct val="100000"/>
              </a:lnSpc>
              <a:buFont typeface="Courier New"/>
              <a:buChar char="-"/>
              <a:tabLst>
                <a:tab pos="808355" algn="l"/>
              </a:tabLst>
            </a:pPr>
            <a:r>
              <a:rPr sz="1800" spc="-15">
                <a:latin typeface="Barlow"/>
                <a:cs typeface="Barlow"/>
              </a:rPr>
              <a:t>K</a:t>
            </a:r>
            <a:r>
              <a:rPr sz="1800" spc="-20">
                <a:latin typeface="Barlow"/>
                <a:cs typeface="Barlow"/>
              </a:rPr>
              <a:t>ee</a:t>
            </a:r>
            <a:r>
              <a:rPr sz="1800" spc="5">
                <a:latin typeface="Barlow"/>
                <a:cs typeface="Barlow"/>
              </a:rPr>
              <a:t>p</a:t>
            </a:r>
            <a:r>
              <a:rPr sz="1800" spc="-75">
                <a:latin typeface="Barlow"/>
                <a:cs typeface="Barlow"/>
              </a:rPr>
              <a:t> </a:t>
            </a:r>
            <a:r>
              <a:rPr sz="1800" spc="5">
                <a:latin typeface="Barlow"/>
                <a:cs typeface="Barlow"/>
              </a:rPr>
              <a:t>p</a:t>
            </a:r>
            <a:r>
              <a:rPr sz="1800" spc="-10">
                <a:latin typeface="Barlow"/>
                <a:cs typeface="Barlow"/>
              </a:rPr>
              <a:t>a</a:t>
            </a:r>
            <a:r>
              <a:rPr sz="1800" spc="-15">
                <a:latin typeface="Barlow"/>
                <a:cs typeface="Barlow"/>
              </a:rPr>
              <a:t>y</a:t>
            </a:r>
            <a:r>
              <a:rPr sz="1800" spc="-25">
                <a:latin typeface="Barlow"/>
                <a:cs typeface="Barlow"/>
              </a:rPr>
              <a:t>m</a:t>
            </a:r>
            <a:r>
              <a:rPr sz="1800" spc="-30">
                <a:latin typeface="Barlow"/>
                <a:cs typeface="Barlow"/>
              </a:rPr>
              <a:t>e</a:t>
            </a:r>
            <a:r>
              <a:rPr sz="1800" spc="-25">
                <a:latin typeface="Barlow"/>
                <a:cs typeface="Barlow"/>
              </a:rPr>
              <a:t>n</a:t>
            </a:r>
            <a:r>
              <a:rPr sz="1800">
                <a:latin typeface="Barlow"/>
                <a:cs typeface="Barlow"/>
              </a:rPr>
              <a:t>t</a:t>
            </a:r>
            <a:r>
              <a:rPr sz="1800" spc="-45">
                <a:latin typeface="Barlow"/>
                <a:cs typeface="Barlow"/>
              </a:rPr>
              <a:t> </a:t>
            </a:r>
            <a:r>
              <a:rPr sz="1800">
                <a:latin typeface="Barlow"/>
                <a:cs typeface="Barlow"/>
              </a:rPr>
              <a:t>r</a:t>
            </a:r>
            <a:r>
              <a:rPr sz="1800" spc="-5">
                <a:latin typeface="Barlow"/>
                <a:cs typeface="Barlow"/>
              </a:rPr>
              <a:t>e</a:t>
            </a:r>
            <a:r>
              <a:rPr sz="1800" spc="-15">
                <a:latin typeface="Barlow"/>
                <a:cs typeface="Barlow"/>
              </a:rPr>
              <a:t>c</a:t>
            </a:r>
            <a:r>
              <a:rPr sz="1800" spc="-30">
                <a:latin typeface="Barlow"/>
                <a:cs typeface="Barlow"/>
              </a:rPr>
              <a:t>o</a:t>
            </a:r>
            <a:r>
              <a:rPr sz="1800" spc="-10">
                <a:latin typeface="Barlow"/>
                <a:cs typeface="Barlow"/>
              </a:rPr>
              <a:t>r</a:t>
            </a:r>
            <a:r>
              <a:rPr sz="1800" spc="-15">
                <a:latin typeface="Barlow"/>
                <a:cs typeface="Barlow"/>
              </a:rPr>
              <a:t>d</a:t>
            </a:r>
            <a:r>
              <a:rPr sz="1800" spc="-5">
                <a:latin typeface="Barlow"/>
                <a:cs typeface="Barlow"/>
              </a:rPr>
              <a:t>s</a:t>
            </a:r>
            <a:r>
              <a:rPr sz="1800" spc="-65">
                <a:latin typeface="Barlow"/>
                <a:cs typeface="Barlow"/>
              </a:rPr>
              <a:t> </a:t>
            </a:r>
            <a:r>
              <a:rPr sz="1800" spc="5">
                <a:latin typeface="Barlow"/>
                <a:cs typeface="Barlow"/>
              </a:rPr>
              <a:t>f</a:t>
            </a:r>
            <a:r>
              <a:rPr sz="1800" spc="-15">
                <a:latin typeface="Barlow"/>
                <a:cs typeface="Barlow"/>
              </a:rPr>
              <a:t>ro</a:t>
            </a:r>
            <a:r>
              <a:rPr sz="1800">
                <a:latin typeface="Barlow"/>
                <a:cs typeface="Barlow"/>
              </a:rPr>
              <a:t>m</a:t>
            </a:r>
            <a:r>
              <a:rPr sz="1800" spc="-75">
                <a:latin typeface="Barlow"/>
                <a:cs typeface="Barlow"/>
              </a:rPr>
              <a:t> </a:t>
            </a:r>
            <a:r>
              <a:rPr sz="1800" spc="-5">
                <a:latin typeface="Barlow"/>
                <a:cs typeface="Barlow"/>
              </a:rPr>
              <a:t>yo</a:t>
            </a:r>
            <a:r>
              <a:rPr sz="1800" spc="-20">
                <a:latin typeface="Barlow"/>
                <a:cs typeface="Barlow"/>
              </a:rPr>
              <a:t>u</a:t>
            </a:r>
            <a:r>
              <a:rPr sz="1800">
                <a:latin typeface="Barlow"/>
                <a:cs typeface="Barlow"/>
              </a:rPr>
              <a:t>r</a:t>
            </a:r>
            <a:r>
              <a:rPr sz="1800" spc="-45">
                <a:latin typeface="Barlow"/>
                <a:cs typeface="Barlow"/>
              </a:rPr>
              <a:t> </a:t>
            </a:r>
            <a:r>
              <a:rPr sz="1800" spc="5">
                <a:latin typeface="Barlow"/>
                <a:cs typeface="Barlow"/>
              </a:rPr>
              <a:t>b</a:t>
            </a:r>
            <a:r>
              <a:rPr sz="1800" spc="-10">
                <a:latin typeface="Barlow"/>
                <a:cs typeface="Barlow"/>
              </a:rPr>
              <a:t>a</a:t>
            </a:r>
            <a:r>
              <a:rPr sz="1800" spc="-25">
                <a:latin typeface="Barlow"/>
                <a:cs typeface="Barlow"/>
              </a:rPr>
              <a:t>n</a:t>
            </a:r>
            <a:r>
              <a:rPr sz="1800" spc="-15">
                <a:latin typeface="Barlow"/>
                <a:cs typeface="Barlow"/>
              </a:rPr>
              <a:t>k</a:t>
            </a:r>
            <a:r>
              <a:rPr sz="1800" spc="5">
                <a:latin typeface="Barlow"/>
                <a:cs typeface="Barlow"/>
              </a:rPr>
              <a:t>.</a:t>
            </a:r>
            <a:r>
              <a:rPr sz="1800" spc="-60">
                <a:latin typeface="Barlow"/>
                <a:cs typeface="Barlow"/>
              </a:rPr>
              <a:t> </a:t>
            </a:r>
            <a:r>
              <a:rPr sz="1800" spc="5">
                <a:latin typeface="Barlow"/>
                <a:cs typeface="Barlow"/>
              </a:rPr>
              <a:t>.</a:t>
            </a:r>
            <a:endParaRPr sz="1800">
              <a:latin typeface="Barlow"/>
              <a:cs typeface="Barlow"/>
            </a:endParaRPr>
          </a:p>
          <a:p>
            <a:pPr>
              <a:lnSpc>
                <a:spcPct val="100000"/>
              </a:lnSpc>
              <a:spcBef>
                <a:spcPts val="10"/>
              </a:spcBef>
            </a:pPr>
            <a:endParaRPr sz="1950">
              <a:latin typeface="Barlow"/>
              <a:cs typeface="Barlow"/>
            </a:endParaRPr>
          </a:p>
        </p:txBody>
      </p:sp>
      <p:sp>
        <p:nvSpPr>
          <p:cNvPr id="3" name="Slide Number Placeholder 2">
            <a:extLst>
              <a:ext uri="{FF2B5EF4-FFF2-40B4-BE49-F238E27FC236}">
                <a16:creationId xmlns:a16="http://schemas.microsoft.com/office/drawing/2014/main" id="{8479578E-6146-4B19-81B1-8A6A0BC863FA}"/>
              </a:ext>
            </a:extLst>
          </p:cNvPr>
          <p:cNvSpPr>
            <a:spLocks noGrp="1"/>
          </p:cNvSpPr>
          <p:nvPr>
            <p:ph type="sldNum" sz="quarter" idx="12"/>
          </p:nvPr>
        </p:nvSpPr>
        <p:spPr/>
        <p:txBody>
          <a:bodyPr/>
          <a:lstStyle/>
          <a:p>
            <a:pPr>
              <a:defRPr/>
            </a:pPr>
            <a:fld id="{E97B734B-BE99-4B13-8B3B-73BDADC290B3}" type="slidenum">
              <a:rPr lang="en-US" smtClean="0"/>
              <a:pPr>
                <a:defRPr/>
              </a:pPr>
              <a:t>54</a:t>
            </a:fld>
            <a:endParaRPr lang="en-US"/>
          </a:p>
        </p:txBody>
      </p:sp>
    </p:spTree>
    <p:extLst>
      <p:ext uri="{BB962C8B-B14F-4D97-AF65-F5344CB8AC3E}">
        <p14:creationId xmlns:p14="http://schemas.microsoft.com/office/powerpoint/2010/main" val="205201221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84E61-33A1-41F4-A59F-3CA04BB85581}"/>
              </a:ext>
            </a:extLst>
          </p:cNvPr>
          <p:cNvSpPr>
            <a:spLocks noGrp="1"/>
          </p:cNvSpPr>
          <p:nvPr>
            <p:ph type="title"/>
          </p:nvPr>
        </p:nvSpPr>
        <p:spPr/>
        <p:txBody>
          <a:bodyPr>
            <a:normAutofit/>
          </a:bodyPr>
          <a:lstStyle/>
          <a:p>
            <a:pPr marL="457200" indent="-457200">
              <a:buFont typeface="Calibri" panose="020F0502020204030204" pitchFamily="34" charset="0"/>
              <a:buChar char="⓫"/>
            </a:pPr>
            <a:r>
              <a:rPr lang="en-US" b="0">
                <a:latin typeface="Barlow"/>
              </a:rPr>
              <a:t> Falling for Student Loan Scams</a:t>
            </a:r>
          </a:p>
        </p:txBody>
      </p:sp>
      <p:sp>
        <p:nvSpPr>
          <p:cNvPr id="9" name="object 3">
            <a:extLst>
              <a:ext uri="{FF2B5EF4-FFF2-40B4-BE49-F238E27FC236}">
                <a16:creationId xmlns:a16="http://schemas.microsoft.com/office/drawing/2014/main" id="{39EB6FE4-DFE2-439D-BF87-8707322AD794}"/>
              </a:ext>
            </a:extLst>
          </p:cNvPr>
          <p:cNvSpPr txBox="1">
            <a:spLocks noGrp="1"/>
          </p:cNvSpPr>
          <p:nvPr>
            <p:ph idx="1"/>
          </p:nvPr>
        </p:nvSpPr>
        <p:spPr>
          <a:xfrm>
            <a:off x="533400" y="1451461"/>
            <a:ext cx="8077200" cy="4706417"/>
          </a:xfrm>
          <a:prstGeom prst="rect">
            <a:avLst/>
          </a:prstGeom>
        </p:spPr>
        <p:txBody>
          <a:bodyPr vert="horz" wrap="square" lIns="0" tIns="88900" rIns="0" bIns="0" rtlCol="0">
            <a:spAutoFit/>
          </a:bodyPr>
          <a:lstStyle/>
          <a:p>
            <a:pPr marL="186055" indent="-173990">
              <a:lnSpc>
                <a:spcPct val="100000"/>
              </a:lnSpc>
              <a:spcBef>
                <a:spcPts val="700"/>
              </a:spcBef>
              <a:buFont typeface="Arial"/>
              <a:buChar char="•"/>
              <a:tabLst>
                <a:tab pos="186690" algn="l"/>
              </a:tabLst>
            </a:pPr>
            <a:r>
              <a:rPr sz="2000" spc="-5">
                <a:latin typeface="Barlow"/>
                <a:cs typeface="Barlow"/>
              </a:rPr>
              <a:t>You</a:t>
            </a:r>
            <a:r>
              <a:rPr sz="2000" spc="-50">
                <a:latin typeface="Barlow"/>
                <a:cs typeface="Barlow"/>
              </a:rPr>
              <a:t> </a:t>
            </a:r>
            <a:r>
              <a:rPr sz="2000" spc="-15">
                <a:latin typeface="Barlow"/>
                <a:cs typeface="Barlow"/>
              </a:rPr>
              <a:t>never</a:t>
            </a:r>
            <a:r>
              <a:rPr sz="2000" spc="-60">
                <a:latin typeface="Barlow"/>
                <a:cs typeface="Barlow"/>
              </a:rPr>
              <a:t> </a:t>
            </a:r>
            <a:r>
              <a:rPr sz="2000" spc="-15">
                <a:latin typeface="Barlow"/>
                <a:cs typeface="Barlow"/>
              </a:rPr>
              <a:t>have</a:t>
            </a:r>
            <a:r>
              <a:rPr sz="2000" spc="-65">
                <a:latin typeface="Barlow"/>
                <a:cs typeface="Barlow"/>
              </a:rPr>
              <a:t> </a:t>
            </a:r>
            <a:r>
              <a:rPr sz="2000" spc="-5">
                <a:latin typeface="Barlow"/>
                <a:cs typeface="Barlow"/>
              </a:rPr>
              <a:t>to</a:t>
            </a:r>
            <a:r>
              <a:rPr sz="2000" spc="-45">
                <a:latin typeface="Barlow"/>
                <a:cs typeface="Barlow"/>
              </a:rPr>
              <a:t> </a:t>
            </a:r>
            <a:r>
              <a:rPr sz="2000" spc="-5">
                <a:latin typeface="Barlow"/>
                <a:cs typeface="Barlow"/>
              </a:rPr>
              <a:t>pay</a:t>
            </a:r>
            <a:r>
              <a:rPr sz="2000" spc="-60">
                <a:latin typeface="Barlow"/>
                <a:cs typeface="Barlow"/>
              </a:rPr>
              <a:t> </a:t>
            </a:r>
            <a:r>
              <a:rPr sz="2000" spc="-5">
                <a:latin typeface="Barlow"/>
                <a:cs typeface="Barlow"/>
              </a:rPr>
              <a:t>for</a:t>
            </a:r>
            <a:r>
              <a:rPr sz="2000" spc="-45">
                <a:latin typeface="Barlow"/>
                <a:cs typeface="Barlow"/>
              </a:rPr>
              <a:t> </a:t>
            </a:r>
            <a:r>
              <a:rPr sz="2000" spc="-5">
                <a:latin typeface="Barlow"/>
                <a:cs typeface="Barlow"/>
              </a:rPr>
              <a:t>help</a:t>
            </a:r>
            <a:r>
              <a:rPr sz="2000" spc="-65">
                <a:latin typeface="Barlow"/>
                <a:cs typeface="Barlow"/>
              </a:rPr>
              <a:t> </a:t>
            </a:r>
            <a:r>
              <a:rPr sz="2000" spc="-5">
                <a:latin typeface="Barlow"/>
                <a:cs typeface="Barlow"/>
              </a:rPr>
              <a:t>with</a:t>
            </a:r>
            <a:r>
              <a:rPr sz="2000" spc="-65">
                <a:latin typeface="Barlow"/>
                <a:cs typeface="Barlow"/>
              </a:rPr>
              <a:t> </a:t>
            </a:r>
            <a:r>
              <a:rPr sz="2000" spc="-10">
                <a:latin typeface="Barlow"/>
                <a:cs typeface="Barlow"/>
              </a:rPr>
              <a:t>your</a:t>
            </a:r>
            <a:r>
              <a:rPr sz="2000" spc="-45">
                <a:latin typeface="Barlow"/>
                <a:cs typeface="Barlow"/>
              </a:rPr>
              <a:t> </a:t>
            </a:r>
            <a:r>
              <a:rPr sz="2000" spc="-15">
                <a:latin typeface="Barlow"/>
                <a:cs typeface="Barlow"/>
              </a:rPr>
              <a:t>student</a:t>
            </a:r>
            <a:r>
              <a:rPr sz="2000" spc="-70">
                <a:latin typeface="Barlow"/>
                <a:cs typeface="Barlow"/>
              </a:rPr>
              <a:t> </a:t>
            </a:r>
            <a:r>
              <a:rPr sz="2000" spc="-15">
                <a:latin typeface="Barlow"/>
                <a:cs typeface="Barlow"/>
              </a:rPr>
              <a:t>loans!</a:t>
            </a:r>
            <a:endParaRPr sz="2000">
              <a:latin typeface="Barlow"/>
              <a:cs typeface="Barlow"/>
            </a:endParaRPr>
          </a:p>
          <a:p>
            <a:pPr marL="186055" marR="264795" indent="-173990">
              <a:lnSpc>
                <a:spcPct val="100000"/>
              </a:lnSpc>
              <a:spcBef>
                <a:spcPts val="600"/>
              </a:spcBef>
              <a:buFont typeface="Arial"/>
              <a:buChar char="•"/>
              <a:tabLst>
                <a:tab pos="186690" algn="l"/>
              </a:tabLst>
            </a:pPr>
            <a:r>
              <a:rPr sz="2000">
                <a:latin typeface="Barlow"/>
                <a:cs typeface="Barlow"/>
              </a:rPr>
              <a:t>A </a:t>
            </a:r>
            <a:r>
              <a:rPr sz="2000" spc="-15">
                <a:latin typeface="Barlow"/>
                <a:cs typeface="Barlow"/>
              </a:rPr>
              <a:t>third-party </a:t>
            </a:r>
            <a:r>
              <a:rPr sz="2000" spc="-20">
                <a:latin typeface="Barlow"/>
                <a:cs typeface="Barlow"/>
              </a:rPr>
              <a:t>company </a:t>
            </a:r>
            <a:r>
              <a:rPr sz="2000" spc="-10">
                <a:latin typeface="Barlow"/>
                <a:cs typeface="Barlow"/>
              </a:rPr>
              <a:t>that </a:t>
            </a:r>
            <a:r>
              <a:rPr sz="2000" spc="-5">
                <a:latin typeface="Barlow"/>
                <a:cs typeface="Barlow"/>
              </a:rPr>
              <a:t>tries to </a:t>
            </a:r>
            <a:r>
              <a:rPr sz="2000" spc="-15">
                <a:latin typeface="Barlow"/>
                <a:cs typeface="Barlow"/>
              </a:rPr>
              <a:t>charge </a:t>
            </a:r>
            <a:r>
              <a:rPr sz="2000" spc="-10">
                <a:latin typeface="Barlow"/>
                <a:cs typeface="Barlow"/>
              </a:rPr>
              <a:t>you </a:t>
            </a:r>
            <a:r>
              <a:rPr sz="2000" spc="-5">
                <a:latin typeface="Barlow"/>
                <a:cs typeface="Barlow"/>
              </a:rPr>
              <a:t>for </a:t>
            </a:r>
            <a:r>
              <a:rPr sz="2000" spc="-15">
                <a:latin typeface="Barlow"/>
                <a:cs typeface="Barlow"/>
              </a:rPr>
              <a:t>services </a:t>
            </a:r>
            <a:r>
              <a:rPr sz="2000" spc="-10">
                <a:latin typeface="Barlow"/>
                <a:cs typeface="Barlow"/>
              </a:rPr>
              <a:t> </a:t>
            </a:r>
            <a:r>
              <a:rPr sz="2000" spc="-15">
                <a:latin typeface="Barlow"/>
                <a:cs typeface="Barlow"/>
              </a:rPr>
              <a:t>related</a:t>
            </a:r>
            <a:r>
              <a:rPr sz="2000" spc="-55">
                <a:latin typeface="Barlow"/>
                <a:cs typeface="Barlow"/>
              </a:rPr>
              <a:t> </a:t>
            </a:r>
            <a:r>
              <a:rPr sz="2000" spc="-5">
                <a:latin typeface="Barlow"/>
                <a:cs typeface="Barlow"/>
              </a:rPr>
              <a:t>to</a:t>
            </a:r>
            <a:r>
              <a:rPr sz="2000" spc="-55">
                <a:latin typeface="Barlow"/>
                <a:cs typeface="Barlow"/>
              </a:rPr>
              <a:t> </a:t>
            </a:r>
            <a:r>
              <a:rPr sz="2000" spc="-10">
                <a:latin typeface="Barlow"/>
                <a:cs typeface="Barlow"/>
              </a:rPr>
              <a:t>your</a:t>
            </a:r>
            <a:r>
              <a:rPr sz="2000" spc="-40">
                <a:latin typeface="Barlow"/>
                <a:cs typeface="Barlow"/>
              </a:rPr>
              <a:t> </a:t>
            </a:r>
            <a:r>
              <a:rPr sz="2000" spc="-15">
                <a:latin typeface="Barlow"/>
                <a:cs typeface="Barlow"/>
              </a:rPr>
              <a:t>student</a:t>
            </a:r>
            <a:r>
              <a:rPr sz="2000" spc="-60">
                <a:latin typeface="Barlow"/>
                <a:cs typeface="Barlow"/>
              </a:rPr>
              <a:t> </a:t>
            </a:r>
            <a:r>
              <a:rPr sz="2000" spc="-10">
                <a:latin typeface="Barlow"/>
                <a:cs typeface="Barlow"/>
              </a:rPr>
              <a:t>loans</a:t>
            </a:r>
            <a:r>
              <a:rPr sz="2000" spc="-70">
                <a:latin typeface="Barlow"/>
                <a:cs typeface="Barlow"/>
              </a:rPr>
              <a:t> </a:t>
            </a:r>
            <a:r>
              <a:rPr sz="2000" spc="5">
                <a:latin typeface="Barlow"/>
                <a:cs typeface="Barlow"/>
              </a:rPr>
              <a:t>is</a:t>
            </a:r>
            <a:r>
              <a:rPr sz="2000" spc="10">
                <a:latin typeface="Barlow"/>
                <a:cs typeface="Barlow"/>
              </a:rPr>
              <a:t> </a:t>
            </a:r>
            <a:r>
              <a:rPr sz="2000" spc="-5">
                <a:latin typeface="Barlow"/>
                <a:cs typeface="Barlow"/>
              </a:rPr>
              <a:t>the</a:t>
            </a:r>
            <a:r>
              <a:rPr sz="2000" spc="10">
                <a:latin typeface="Barlow"/>
                <a:cs typeface="Barlow"/>
              </a:rPr>
              <a:t> </a:t>
            </a:r>
            <a:r>
              <a:rPr sz="2000">
                <a:latin typeface="Barlow"/>
                <a:cs typeface="Barlow"/>
              </a:rPr>
              <a:t>first</a:t>
            </a:r>
            <a:r>
              <a:rPr sz="2000" spc="15">
                <a:latin typeface="Barlow"/>
                <a:cs typeface="Barlow"/>
              </a:rPr>
              <a:t> </a:t>
            </a:r>
            <a:r>
              <a:rPr sz="2000">
                <a:latin typeface="Barlow"/>
                <a:cs typeface="Barlow"/>
              </a:rPr>
              <a:t>sign</a:t>
            </a:r>
            <a:r>
              <a:rPr sz="2000" spc="10">
                <a:latin typeface="Barlow"/>
                <a:cs typeface="Barlow"/>
              </a:rPr>
              <a:t> </a:t>
            </a:r>
            <a:r>
              <a:rPr sz="2000" spc="-5">
                <a:latin typeface="Barlow"/>
                <a:cs typeface="Barlow"/>
              </a:rPr>
              <a:t>of</a:t>
            </a:r>
            <a:r>
              <a:rPr sz="2000" spc="20">
                <a:latin typeface="Barlow"/>
                <a:cs typeface="Barlow"/>
              </a:rPr>
              <a:t> </a:t>
            </a:r>
            <a:r>
              <a:rPr sz="2000">
                <a:latin typeface="Barlow"/>
                <a:cs typeface="Barlow"/>
              </a:rPr>
              <a:t>a</a:t>
            </a:r>
            <a:r>
              <a:rPr sz="2000" spc="10">
                <a:latin typeface="Barlow"/>
                <a:cs typeface="Barlow"/>
              </a:rPr>
              <a:t> </a:t>
            </a:r>
            <a:r>
              <a:rPr sz="2000" spc="-5">
                <a:latin typeface="Barlow"/>
                <a:cs typeface="Barlow"/>
              </a:rPr>
              <a:t>scam.</a:t>
            </a:r>
            <a:r>
              <a:rPr sz="2000">
                <a:latin typeface="Barlow"/>
                <a:cs typeface="Barlow"/>
              </a:rPr>
              <a:t> </a:t>
            </a:r>
            <a:r>
              <a:rPr sz="2000" spc="-5">
                <a:latin typeface="Barlow"/>
                <a:cs typeface="Barlow"/>
              </a:rPr>
              <a:t>They </a:t>
            </a:r>
            <a:r>
              <a:rPr sz="2000" spc="-405">
                <a:latin typeface="Barlow"/>
                <a:cs typeface="Barlow"/>
              </a:rPr>
              <a:t> </a:t>
            </a:r>
            <a:r>
              <a:rPr sz="2000" spc="-5">
                <a:latin typeface="Barlow"/>
                <a:cs typeface="Barlow"/>
              </a:rPr>
              <a:t>may offer</a:t>
            </a:r>
            <a:r>
              <a:rPr sz="2000" spc="35">
                <a:latin typeface="Barlow"/>
                <a:cs typeface="Barlow"/>
              </a:rPr>
              <a:t> </a:t>
            </a:r>
            <a:r>
              <a:rPr sz="2000" spc="-5">
                <a:latin typeface="Barlow"/>
                <a:cs typeface="Barlow"/>
              </a:rPr>
              <a:t>to:</a:t>
            </a:r>
            <a:endParaRPr sz="2000">
              <a:latin typeface="Barlow"/>
              <a:cs typeface="Barlow"/>
            </a:endParaRPr>
          </a:p>
          <a:p>
            <a:pPr marL="803275" lvl="1" indent="-343535">
              <a:lnSpc>
                <a:spcPct val="100000"/>
              </a:lnSpc>
              <a:spcBef>
                <a:spcPts val="300"/>
              </a:spcBef>
              <a:spcAft>
                <a:spcPts val="0"/>
              </a:spcAft>
              <a:buFont typeface="Courier New"/>
              <a:buChar char="-"/>
              <a:tabLst>
                <a:tab pos="803910" algn="l"/>
              </a:tabLst>
            </a:pPr>
            <a:r>
              <a:rPr sz="1800" spc="-5">
                <a:latin typeface="Barlow"/>
                <a:cs typeface="Barlow"/>
              </a:rPr>
              <a:t>Enroll</a:t>
            </a:r>
            <a:r>
              <a:rPr sz="1800" spc="-25">
                <a:latin typeface="Barlow"/>
                <a:cs typeface="Barlow"/>
              </a:rPr>
              <a:t> </a:t>
            </a:r>
            <a:r>
              <a:rPr sz="1800" spc="-5">
                <a:latin typeface="Barlow"/>
                <a:cs typeface="Barlow"/>
              </a:rPr>
              <a:t>you</a:t>
            </a:r>
            <a:r>
              <a:rPr sz="1800">
                <a:latin typeface="Barlow"/>
                <a:cs typeface="Barlow"/>
              </a:rPr>
              <a:t> </a:t>
            </a:r>
            <a:r>
              <a:rPr sz="1800" spc="5">
                <a:latin typeface="Barlow"/>
                <a:cs typeface="Barlow"/>
              </a:rPr>
              <a:t>in</a:t>
            </a:r>
            <a:r>
              <a:rPr sz="1800" spc="15">
                <a:latin typeface="Barlow"/>
                <a:cs typeface="Barlow"/>
              </a:rPr>
              <a:t> </a:t>
            </a:r>
            <a:r>
              <a:rPr sz="1800">
                <a:latin typeface="Barlow"/>
                <a:cs typeface="Barlow"/>
              </a:rPr>
              <a:t>a</a:t>
            </a:r>
            <a:r>
              <a:rPr sz="1800" spc="5">
                <a:latin typeface="Barlow"/>
                <a:cs typeface="Barlow"/>
              </a:rPr>
              <a:t> </a:t>
            </a:r>
            <a:r>
              <a:rPr sz="1800" spc="-5">
                <a:latin typeface="Barlow"/>
                <a:cs typeface="Barlow"/>
              </a:rPr>
              <a:t>“new</a:t>
            </a:r>
            <a:r>
              <a:rPr sz="1800" spc="15">
                <a:latin typeface="Barlow"/>
                <a:cs typeface="Barlow"/>
              </a:rPr>
              <a:t> </a:t>
            </a:r>
            <a:r>
              <a:rPr sz="1800" spc="-5">
                <a:latin typeface="Barlow"/>
                <a:cs typeface="Barlow"/>
              </a:rPr>
              <a:t>forgiveness</a:t>
            </a:r>
            <a:r>
              <a:rPr sz="1800" spc="-10">
                <a:latin typeface="Barlow"/>
                <a:cs typeface="Barlow"/>
              </a:rPr>
              <a:t> </a:t>
            </a:r>
            <a:r>
              <a:rPr sz="1800">
                <a:latin typeface="Barlow"/>
                <a:cs typeface="Barlow"/>
              </a:rPr>
              <a:t>program</a:t>
            </a:r>
            <a:r>
              <a:rPr sz="1800" spc="-20">
                <a:latin typeface="Barlow"/>
                <a:cs typeface="Barlow"/>
              </a:rPr>
              <a:t> </a:t>
            </a:r>
            <a:r>
              <a:rPr sz="1800" spc="-5">
                <a:latin typeface="Barlow"/>
                <a:cs typeface="Barlow"/>
              </a:rPr>
              <a:t>before</a:t>
            </a:r>
            <a:r>
              <a:rPr sz="1800" spc="-10">
                <a:latin typeface="Barlow"/>
                <a:cs typeface="Barlow"/>
              </a:rPr>
              <a:t> </a:t>
            </a:r>
            <a:r>
              <a:rPr sz="1800">
                <a:latin typeface="Barlow"/>
                <a:cs typeface="Barlow"/>
              </a:rPr>
              <a:t>it’s </a:t>
            </a:r>
            <a:r>
              <a:rPr sz="1800" spc="-5">
                <a:latin typeface="Barlow"/>
                <a:cs typeface="Barlow"/>
              </a:rPr>
              <a:t>too</a:t>
            </a:r>
            <a:r>
              <a:rPr sz="1800" spc="-20">
                <a:latin typeface="Barlow"/>
                <a:cs typeface="Barlow"/>
              </a:rPr>
              <a:t> </a:t>
            </a:r>
            <a:r>
              <a:rPr sz="1800" spc="-5">
                <a:latin typeface="Barlow"/>
                <a:cs typeface="Barlow"/>
              </a:rPr>
              <a:t>late”</a:t>
            </a:r>
            <a:endParaRPr sz="1800">
              <a:latin typeface="Barlow"/>
              <a:cs typeface="Barlow"/>
            </a:endParaRPr>
          </a:p>
          <a:p>
            <a:pPr marL="803275" lvl="1" indent="-343535">
              <a:lnSpc>
                <a:spcPct val="100000"/>
              </a:lnSpc>
              <a:spcBef>
                <a:spcPts val="300"/>
              </a:spcBef>
              <a:spcAft>
                <a:spcPts val="0"/>
              </a:spcAft>
              <a:buFont typeface="Courier New"/>
              <a:buChar char="-"/>
              <a:tabLst>
                <a:tab pos="803910" algn="l"/>
              </a:tabLst>
            </a:pPr>
            <a:r>
              <a:rPr sz="1800">
                <a:latin typeface="Barlow"/>
                <a:cs typeface="Barlow"/>
              </a:rPr>
              <a:t>Consolidate</a:t>
            </a:r>
            <a:r>
              <a:rPr sz="1800" spc="-45">
                <a:latin typeface="Barlow"/>
                <a:cs typeface="Barlow"/>
              </a:rPr>
              <a:t> </a:t>
            </a:r>
            <a:r>
              <a:rPr sz="1800" spc="-5">
                <a:latin typeface="Barlow"/>
                <a:cs typeface="Barlow"/>
              </a:rPr>
              <a:t>your</a:t>
            </a:r>
            <a:r>
              <a:rPr sz="1800" spc="-25">
                <a:latin typeface="Barlow"/>
                <a:cs typeface="Barlow"/>
              </a:rPr>
              <a:t> </a:t>
            </a:r>
            <a:r>
              <a:rPr sz="1800" spc="-5">
                <a:latin typeface="Barlow"/>
                <a:cs typeface="Barlow"/>
              </a:rPr>
              <a:t>loans</a:t>
            </a:r>
            <a:endParaRPr sz="1800">
              <a:latin typeface="Barlow"/>
              <a:cs typeface="Barlow"/>
            </a:endParaRPr>
          </a:p>
          <a:p>
            <a:pPr marL="803275" lvl="1" indent="-343535">
              <a:lnSpc>
                <a:spcPct val="100000"/>
              </a:lnSpc>
              <a:spcBef>
                <a:spcPts val="300"/>
              </a:spcBef>
              <a:spcAft>
                <a:spcPts val="0"/>
              </a:spcAft>
              <a:buFont typeface="Courier New"/>
              <a:buChar char="-"/>
              <a:tabLst>
                <a:tab pos="803910" algn="l"/>
              </a:tabLst>
            </a:pPr>
            <a:r>
              <a:rPr sz="1800">
                <a:latin typeface="Barlow"/>
                <a:cs typeface="Barlow"/>
              </a:rPr>
              <a:t>File Certifications</a:t>
            </a:r>
            <a:r>
              <a:rPr sz="1800" spc="-20">
                <a:latin typeface="Barlow"/>
                <a:cs typeface="Barlow"/>
              </a:rPr>
              <a:t> </a:t>
            </a:r>
            <a:r>
              <a:rPr sz="1800">
                <a:latin typeface="Barlow"/>
                <a:cs typeface="Barlow"/>
              </a:rPr>
              <a:t>and</a:t>
            </a:r>
            <a:r>
              <a:rPr sz="1800" spc="-5">
                <a:latin typeface="Barlow"/>
                <a:cs typeface="Barlow"/>
              </a:rPr>
              <a:t> </a:t>
            </a:r>
            <a:r>
              <a:rPr sz="1800">
                <a:latin typeface="Barlow"/>
                <a:cs typeface="Barlow"/>
              </a:rPr>
              <a:t>Applications</a:t>
            </a:r>
          </a:p>
          <a:p>
            <a:pPr marL="186055" indent="-173990">
              <a:lnSpc>
                <a:spcPct val="100000"/>
              </a:lnSpc>
              <a:spcBef>
                <a:spcPts val="605"/>
              </a:spcBef>
              <a:buFont typeface="Arial"/>
              <a:buChar char="•"/>
              <a:tabLst>
                <a:tab pos="186690" algn="l"/>
              </a:tabLst>
            </a:pPr>
            <a:r>
              <a:rPr sz="2000" spc="-10">
                <a:latin typeface="Barlow"/>
                <a:cs typeface="Barlow"/>
              </a:rPr>
              <a:t>Know</a:t>
            </a:r>
            <a:r>
              <a:rPr sz="2000" spc="-90">
                <a:latin typeface="Barlow"/>
                <a:cs typeface="Barlow"/>
              </a:rPr>
              <a:t> </a:t>
            </a:r>
            <a:r>
              <a:rPr sz="2000" spc="-10">
                <a:latin typeface="Barlow"/>
                <a:cs typeface="Barlow"/>
              </a:rPr>
              <a:t>The</a:t>
            </a:r>
            <a:r>
              <a:rPr sz="2000" spc="-65">
                <a:latin typeface="Barlow"/>
                <a:cs typeface="Barlow"/>
              </a:rPr>
              <a:t> </a:t>
            </a:r>
            <a:r>
              <a:rPr sz="2000" spc="-20">
                <a:latin typeface="Barlow"/>
                <a:cs typeface="Barlow"/>
              </a:rPr>
              <a:t>Players:</a:t>
            </a:r>
            <a:endParaRPr lang="en-US" sz="2000" spc="-20">
              <a:latin typeface="Barlow"/>
              <a:cs typeface="Barlow"/>
            </a:endParaRPr>
          </a:p>
          <a:p>
            <a:pPr marL="640715" lvl="1" indent="-285750">
              <a:lnSpc>
                <a:spcPct val="100000"/>
              </a:lnSpc>
              <a:spcBef>
                <a:spcPts val="300"/>
              </a:spcBef>
              <a:spcAft>
                <a:spcPts val="0"/>
              </a:spcAft>
              <a:buFont typeface="Courier New" panose="02070309020205020404" pitchFamily="49" charset="0"/>
              <a:buChar char="-"/>
              <a:tabLst>
                <a:tab pos="186690" algn="l"/>
              </a:tabLst>
            </a:pPr>
            <a:r>
              <a:rPr lang="en-US" spc="-20">
                <a:latin typeface="Barlow"/>
                <a:cs typeface="Barlow"/>
              </a:rPr>
              <a:t>The U.S. Department of Education (D.O.E.) establishes the rules for ALL federal student loans.  Their official website is Federal Student Aid  (FSA) </a:t>
            </a:r>
            <a:r>
              <a:rPr lang="en-US" spc="-20">
                <a:latin typeface="Barlow"/>
                <a:cs typeface="Barlow"/>
                <a:hlinkClick r:id="rId3"/>
              </a:rPr>
              <a:t>studentaid.gov</a:t>
            </a:r>
            <a:endParaRPr lang="en-US" spc="-20">
              <a:latin typeface="Barlow"/>
              <a:cs typeface="Barlow"/>
            </a:endParaRPr>
          </a:p>
          <a:p>
            <a:pPr marL="640715" lvl="1" indent="-285750">
              <a:lnSpc>
                <a:spcPct val="100000"/>
              </a:lnSpc>
              <a:spcBef>
                <a:spcPts val="300"/>
              </a:spcBef>
              <a:spcAft>
                <a:spcPts val="0"/>
              </a:spcAft>
              <a:buFont typeface="Courier New" panose="02070309020205020404" pitchFamily="49" charset="0"/>
              <a:buChar char="-"/>
              <a:tabLst>
                <a:tab pos="186690" algn="l"/>
              </a:tabLst>
            </a:pPr>
            <a:r>
              <a:rPr lang="en-US" spc="-20">
                <a:latin typeface="Barlow"/>
                <a:cs typeface="Barlow"/>
              </a:rPr>
              <a:t>Loan Servicers administer federal student loans.  They send bills, collect payments, process applications and more. </a:t>
            </a:r>
          </a:p>
          <a:p>
            <a:pPr marL="640715" lvl="1" indent="-285750">
              <a:lnSpc>
                <a:spcPct val="100000"/>
              </a:lnSpc>
              <a:spcBef>
                <a:spcPts val="300"/>
              </a:spcBef>
              <a:spcAft>
                <a:spcPts val="0"/>
              </a:spcAft>
              <a:buFont typeface="Courier New" panose="02070309020205020404" pitchFamily="49" charset="0"/>
              <a:buChar char="-"/>
              <a:tabLst>
                <a:tab pos="186690" algn="l"/>
              </a:tabLst>
            </a:pPr>
            <a:r>
              <a:rPr lang="en-US" spc="-20">
                <a:latin typeface="Barlow"/>
                <a:cs typeface="Barlow"/>
              </a:rPr>
              <a:t>The Private Student Loan lender is the financial institution that issues private loans.</a:t>
            </a:r>
            <a:endParaRPr sz="1800">
              <a:latin typeface="Barlow"/>
              <a:cs typeface="Barlow"/>
            </a:endParaRPr>
          </a:p>
        </p:txBody>
      </p:sp>
      <p:sp>
        <p:nvSpPr>
          <p:cNvPr id="3" name="Slide Number Placeholder 2">
            <a:extLst>
              <a:ext uri="{FF2B5EF4-FFF2-40B4-BE49-F238E27FC236}">
                <a16:creationId xmlns:a16="http://schemas.microsoft.com/office/drawing/2014/main" id="{A6650F9B-029C-4FC3-89D4-F32519AF4718}"/>
              </a:ext>
            </a:extLst>
          </p:cNvPr>
          <p:cNvSpPr>
            <a:spLocks noGrp="1"/>
          </p:cNvSpPr>
          <p:nvPr>
            <p:ph type="sldNum" sz="quarter" idx="12"/>
          </p:nvPr>
        </p:nvSpPr>
        <p:spPr/>
        <p:txBody>
          <a:bodyPr/>
          <a:lstStyle/>
          <a:p>
            <a:pPr>
              <a:defRPr/>
            </a:pPr>
            <a:fld id="{E97B734B-BE99-4B13-8B3B-73BDADC290B3}" type="slidenum">
              <a:rPr lang="en-US" smtClean="0"/>
              <a:pPr>
                <a:defRPr/>
              </a:pPr>
              <a:t>55</a:t>
            </a:fld>
            <a:endParaRPr lang="en-US"/>
          </a:p>
        </p:txBody>
      </p:sp>
    </p:spTree>
    <p:extLst>
      <p:ext uri="{BB962C8B-B14F-4D97-AF65-F5344CB8AC3E}">
        <p14:creationId xmlns:p14="http://schemas.microsoft.com/office/powerpoint/2010/main" val="309088181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84E61-33A1-41F4-A59F-3CA04BB85581}"/>
              </a:ext>
            </a:extLst>
          </p:cNvPr>
          <p:cNvSpPr>
            <a:spLocks noGrp="1"/>
          </p:cNvSpPr>
          <p:nvPr>
            <p:ph type="title"/>
          </p:nvPr>
        </p:nvSpPr>
        <p:spPr/>
        <p:txBody>
          <a:bodyPr>
            <a:normAutofit/>
          </a:bodyPr>
          <a:lstStyle/>
          <a:p>
            <a:pPr marL="457200" indent="-457200">
              <a:buFont typeface="Calibri" panose="020F0502020204030204" pitchFamily="34" charset="0"/>
              <a:buChar char="⓫"/>
            </a:pPr>
            <a:r>
              <a:rPr lang="en-US" b="0">
                <a:latin typeface="Barlow"/>
              </a:rPr>
              <a:t> Falling for Student Loan Scams, (Cont’d)</a:t>
            </a:r>
          </a:p>
        </p:txBody>
      </p:sp>
      <p:sp>
        <p:nvSpPr>
          <p:cNvPr id="10" name="object 3">
            <a:extLst>
              <a:ext uri="{FF2B5EF4-FFF2-40B4-BE49-F238E27FC236}">
                <a16:creationId xmlns:a16="http://schemas.microsoft.com/office/drawing/2014/main" id="{4B56E2D0-B195-49BE-8027-65AA5E1EEF7D}"/>
              </a:ext>
            </a:extLst>
          </p:cNvPr>
          <p:cNvSpPr txBox="1"/>
          <p:nvPr/>
        </p:nvSpPr>
        <p:spPr>
          <a:xfrm>
            <a:off x="533400" y="1775788"/>
            <a:ext cx="7227570" cy="936154"/>
          </a:xfrm>
          <a:prstGeom prst="rect">
            <a:avLst/>
          </a:prstGeom>
        </p:spPr>
        <p:txBody>
          <a:bodyPr vert="horz" wrap="square" lIns="0" tIns="12700" rIns="0" bIns="0" rtlCol="0">
            <a:spAutoFit/>
          </a:bodyPr>
          <a:lstStyle/>
          <a:p>
            <a:pPr marL="186055" marR="5080" indent="-173990">
              <a:lnSpc>
                <a:spcPct val="100000"/>
              </a:lnSpc>
              <a:spcBef>
                <a:spcPts val="100"/>
              </a:spcBef>
              <a:buFont typeface="Arial"/>
              <a:buChar char="•"/>
              <a:tabLst>
                <a:tab pos="186690" algn="l"/>
              </a:tabLst>
            </a:pPr>
            <a:r>
              <a:rPr sz="2000">
                <a:latin typeface="Barlow"/>
                <a:cs typeface="Barlow"/>
              </a:rPr>
              <a:t>If</a:t>
            </a:r>
            <a:r>
              <a:rPr sz="2000" spc="-30">
                <a:latin typeface="Barlow"/>
                <a:cs typeface="Barlow"/>
              </a:rPr>
              <a:t> </a:t>
            </a:r>
            <a:r>
              <a:rPr lang="en-US" sz="2000" spc="-10">
                <a:latin typeface="Barlow"/>
                <a:cs typeface="Barlow"/>
              </a:rPr>
              <a:t>the client isn’t</a:t>
            </a:r>
            <a:r>
              <a:rPr sz="2000" spc="-55">
                <a:latin typeface="Barlow"/>
                <a:cs typeface="Barlow"/>
              </a:rPr>
              <a:t> </a:t>
            </a:r>
            <a:r>
              <a:rPr sz="2000" spc="-10">
                <a:latin typeface="Barlow"/>
                <a:cs typeface="Barlow"/>
              </a:rPr>
              <a:t>sure</a:t>
            </a:r>
            <a:r>
              <a:rPr sz="2000" spc="-50">
                <a:latin typeface="Barlow"/>
                <a:cs typeface="Barlow"/>
              </a:rPr>
              <a:t> </a:t>
            </a:r>
            <a:r>
              <a:rPr sz="2000" spc="-10">
                <a:latin typeface="Barlow"/>
                <a:cs typeface="Barlow"/>
              </a:rPr>
              <a:t>who</a:t>
            </a:r>
            <a:r>
              <a:rPr sz="2000" spc="-60">
                <a:latin typeface="Barlow"/>
                <a:cs typeface="Barlow"/>
              </a:rPr>
              <a:t> </a:t>
            </a:r>
            <a:r>
              <a:rPr lang="en-US" sz="2000" spc="-10">
                <a:latin typeface="Barlow"/>
                <a:cs typeface="Barlow"/>
              </a:rPr>
              <a:t>their</a:t>
            </a:r>
            <a:r>
              <a:rPr sz="2000" spc="-40">
                <a:latin typeface="Barlow"/>
                <a:cs typeface="Barlow"/>
              </a:rPr>
              <a:t> </a:t>
            </a:r>
            <a:r>
              <a:rPr sz="2000" spc="-15">
                <a:latin typeface="Barlow"/>
                <a:cs typeface="Barlow"/>
              </a:rPr>
              <a:t>federal</a:t>
            </a:r>
            <a:r>
              <a:rPr sz="2000" spc="-50">
                <a:latin typeface="Barlow"/>
                <a:cs typeface="Barlow"/>
              </a:rPr>
              <a:t> </a:t>
            </a:r>
            <a:r>
              <a:rPr sz="2000" spc="-15">
                <a:latin typeface="Barlow"/>
                <a:cs typeface="Barlow"/>
              </a:rPr>
              <a:t>student</a:t>
            </a:r>
            <a:r>
              <a:rPr sz="2000" spc="-55">
                <a:latin typeface="Barlow"/>
                <a:cs typeface="Barlow"/>
              </a:rPr>
              <a:t> </a:t>
            </a:r>
            <a:r>
              <a:rPr sz="2000" spc="-10">
                <a:latin typeface="Barlow"/>
                <a:cs typeface="Barlow"/>
              </a:rPr>
              <a:t>loan</a:t>
            </a:r>
            <a:r>
              <a:rPr sz="2000" spc="-65">
                <a:latin typeface="Barlow"/>
                <a:cs typeface="Barlow"/>
              </a:rPr>
              <a:t> </a:t>
            </a:r>
            <a:r>
              <a:rPr sz="2000" spc="-15">
                <a:latin typeface="Barlow"/>
                <a:cs typeface="Barlow"/>
              </a:rPr>
              <a:t>servicer</a:t>
            </a:r>
            <a:r>
              <a:rPr sz="2000" spc="-65">
                <a:latin typeface="Barlow"/>
                <a:cs typeface="Barlow"/>
              </a:rPr>
              <a:t> </a:t>
            </a:r>
            <a:r>
              <a:rPr sz="2000">
                <a:latin typeface="Barlow"/>
                <a:cs typeface="Barlow"/>
              </a:rPr>
              <a:t>is,</a:t>
            </a:r>
            <a:r>
              <a:rPr sz="2000" spc="-35">
                <a:latin typeface="Barlow"/>
                <a:cs typeface="Barlow"/>
              </a:rPr>
              <a:t> </a:t>
            </a:r>
            <a:r>
              <a:rPr sz="2000" spc="-5">
                <a:latin typeface="Barlow"/>
                <a:cs typeface="Barlow"/>
              </a:rPr>
              <a:t>you </a:t>
            </a:r>
            <a:r>
              <a:rPr sz="2000" spc="-405">
                <a:latin typeface="Barlow"/>
                <a:cs typeface="Barlow"/>
              </a:rPr>
              <a:t> </a:t>
            </a:r>
            <a:r>
              <a:rPr sz="2000" spc="-5">
                <a:latin typeface="Barlow"/>
                <a:cs typeface="Barlow"/>
              </a:rPr>
              <a:t>can</a:t>
            </a:r>
            <a:r>
              <a:rPr sz="2000">
                <a:latin typeface="Barlow"/>
                <a:cs typeface="Barlow"/>
              </a:rPr>
              <a:t> find</a:t>
            </a:r>
            <a:r>
              <a:rPr sz="2000" spc="25">
                <a:latin typeface="Barlow"/>
                <a:cs typeface="Barlow"/>
              </a:rPr>
              <a:t> </a:t>
            </a:r>
            <a:r>
              <a:rPr sz="2000" spc="-5">
                <a:latin typeface="Barlow"/>
                <a:cs typeface="Barlow"/>
              </a:rPr>
              <a:t>that</a:t>
            </a:r>
            <a:r>
              <a:rPr sz="2000" spc="15">
                <a:latin typeface="Barlow"/>
                <a:cs typeface="Barlow"/>
              </a:rPr>
              <a:t> </a:t>
            </a:r>
            <a:r>
              <a:rPr sz="2000">
                <a:latin typeface="Barlow"/>
                <a:cs typeface="Barlow"/>
              </a:rPr>
              <a:t>information</a:t>
            </a:r>
            <a:r>
              <a:rPr sz="2000" spc="30">
                <a:latin typeface="Barlow"/>
                <a:cs typeface="Barlow"/>
              </a:rPr>
              <a:t> </a:t>
            </a:r>
            <a:r>
              <a:rPr sz="2000" spc="5">
                <a:latin typeface="Barlow"/>
                <a:cs typeface="Barlow"/>
              </a:rPr>
              <a:t>by</a:t>
            </a:r>
            <a:r>
              <a:rPr sz="2000" spc="-10">
                <a:latin typeface="Barlow"/>
                <a:cs typeface="Barlow"/>
              </a:rPr>
              <a:t> </a:t>
            </a:r>
            <a:r>
              <a:rPr sz="2000">
                <a:latin typeface="Barlow"/>
                <a:cs typeface="Barlow"/>
              </a:rPr>
              <a:t>logging</a:t>
            </a:r>
            <a:r>
              <a:rPr sz="2000" spc="20">
                <a:latin typeface="Barlow"/>
                <a:cs typeface="Barlow"/>
              </a:rPr>
              <a:t> </a:t>
            </a:r>
            <a:r>
              <a:rPr sz="2000">
                <a:latin typeface="Barlow"/>
                <a:cs typeface="Barlow"/>
              </a:rPr>
              <a:t>into</a:t>
            </a:r>
            <a:r>
              <a:rPr sz="2000" spc="5">
                <a:latin typeface="Barlow"/>
                <a:cs typeface="Barlow"/>
              </a:rPr>
              <a:t> </a:t>
            </a:r>
            <a:r>
              <a:rPr lang="en-US" sz="2000" spc="-5">
                <a:latin typeface="Barlow"/>
                <a:cs typeface="Barlow"/>
              </a:rPr>
              <a:t>their</a:t>
            </a:r>
            <a:r>
              <a:rPr sz="2000">
                <a:solidFill>
                  <a:srgbClr val="0000FF"/>
                </a:solidFill>
                <a:latin typeface="Barlow"/>
                <a:cs typeface="Barlow"/>
              </a:rPr>
              <a:t> </a:t>
            </a:r>
            <a:r>
              <a:rPr sz="2000" u="sng" spc="-5">
                <a:solidFill>
                  <a:srgbClr val="0000FF"/>
                </a:solidFill>
                <a:uFill>
                  <a:solidFill>
                    <a:srgbClr val="0000FF"/>
                  </a:solidFill>
                </a:uFill>
                <a:latin typeface="Barlow"/>
                <a:cs typeface="Barlow"/>
                <a:hlinkClick r:id="rId3"/>
              </a:rPr>
              <a:t>FSA</a:t>
            </a:r>
            <a:r>
              <a:rPr sz="2000" u="sng" spc="5">
                <a:solidFill>
                  <a:srgbClr val="0000FF"/>
                </a:solidFill>
                <a:uFill>
                  <a:solidFill>
                    <a:srgbClr val="0000FF"/>
                  </a:solidFill>
                </a:uFill>
                <a:latin typeface="Barlow"/>
                <a:cs typeface="Barlow"/>
                <a:hlinkClick r:id="rId3"/>
              </a:rPr>
              <a:t> </a:t>
            </a:r>
            <a:r>
              <a:rPr sz="2000" u="sng" spc="-5">
                <a:solidFill>
                  <a:srgbClr val="0000FF"/>
                </a:solidFill>
                <a:uFill>
                  <a:solidFill>
                    <a:srgbClr val="0000FF"/>
                  </a:solidFill>
                </a:uFill>
                <a:latin typeface="Barlow"/>
                <a:cs typeface="Barlow"/>
                <a:hlinkClick r:id="rId3"/>
              </a:rPr>
              <a:t>account </a:t>
            </a:r>
            <a:r>
              <a:rPr sz="2000">
                <a:solidFill>
                  <a:srgbClr val="0000FF"/>
                </a:solidFill>
                <a:latin typeface="Barlow"/>
                <a:cs typeface="Barlow"/>
              </a:rPr>
              <a:t> </a:t>
            </a:r>
            <a:r>
              <a:rPr sz="2000">
                <a:latin typeface="Barlow"/>
                <a:cs typeface="Barlow"/>
              </a:rPr>
              <a:t>with</a:t>
            </a:r>
            <a:r>
              <a:rPr sz="2000" spc="5">
                <a:latin typeface="Barlow"/>
                <a:cs typeface="Barlow"/>
              </a:rPr>
              <a:t> </a:t>
            </a:r>
            <a:r>
              <a:rPr lang="en-US" sz="2000" spc="-5">
                <a:latin typeface="Barlow"/>
                <a:cs typeface="Barlow"/>
              </a:rPr>
              <a:t>their</a:t>
            </a:r>
            <a:r>
              <a:rPr sz="2000" spc="-10">
                <a:solidFill>
                  <a:srgbClr val="0000FF"/>
                </a:solidFill>
                <a:latin typeface="Barlow"/>
                <a:cs typeface="Barlow"/>
              </a:rPr>
              <a:t> </a:t>
            </a:r>
            <a:r>
              <a:rPr sz="2000" u="sng" spc="-5">
                <a:solidFill>
                  <a:srgbClr val="0000FF"/>
                </a:solidFill>
                <a:uFill>
                  <a:solidFill>
                    <a:srgbClr val="0000FF"/>
                  </a:solidFill>
                </a:uFill>
                <a:latin typeface="Barlow"/>
                <a:cs typeface="Barlow"/>
                <a:hlinkClick r:id="rId3"/>
              </a:rPr>
              <a:t>FSA</a:t>
            </a:r>
            <a:r>
              <a:rPr sz="2000" u="sng" spc="5">
                <a:solidFill>
                  <a:srgbClr val="0000FF"/>
                </a:solidFill>
                <a:uFill>
                  <a:solidFill>
                    <a:srgbClr val="0000FF"/>
                  </a:solidFill>
                </a:uFill>
                <a:latin typeface="Barlow"/>
                <a:cs typeface="Barlow"/>
                <a:hlinkClick r:id="rId3"/>
              </a:rPr>
              <a:t> </a:t>
            </a:r>
            <a:r>
              <a:rPr sz="2000" u="sng" spc="-5">
                <a:solidFill>
                  <a:srgbClr val="0000FF"/>
                </a:solidFill>
                <a:uFill>
                  <a:solidFill>
                    <a:srgbClr val="0000FF"/>
                  </a:solidFill>
                </a:uFill>
                <a:latin typeface="Barlow"/>
                <a:cs typeface="Barlow"/>
                <a:hlinkClick r:id="rId3"/>
              </a:rPr>
              <a:t>ID</a:t>
            </a:r>
            <a:r>
              <a:rPr sz="2000" spc="-5">
                <a:latin typeface="Barlow"/>
                <a:cs typeface="Barlow"/>
              </a:rPr>
              <a:t>.</a:t>
            </a:r>
            <a:r>
              <a:rPr sz="2000" spc="35">
                <a:latin typeface="Barlow"/>
                <a:cs typeface="Barlow"/>
              </a:rPr>
              <a:t> </a:t>
            </a:r>
            <a:r>
              <a:rPr sz="2000">
                <a:latin typeface="Barlow"/>
                <a:cs typeface="Barlow"/>
              </a:rPr>
              <a:t>Or</a:t>
            </a:r>
            <a:r>
              <a:rPr sz="2000" spc="-10">
                <a:latin typeface="Barlow"/>
                <a:cs typeface="Barlow"/>
              </a:rPr>
              <a:t> </a:t>
            </a:r>
            <a:r>
              <a:rPr sz="2000" spc="-5">
                <a:latin typeface="Barlow"/>
                <a:cs typeface="Barlow"/>
              </a:rPr>
              <a:t>you</a:t>
            </a:r>
            <a:r>
              <a:rPr sz="2000" spc="10">
                <a:latin typeface="Barlow"/>
                <a:cs typeface="Barlow"/>
              </a:rPr>
              <a:t> </a:t>
            </a:r>
            <a:r>
              <a:rPr sz="2000" spc="-5">
                <a:latin typeface="Barlow"/>
                <a:cs typeface="Barlow"/>
              </a:rPr>
              <a:t>can</a:t>
            </a:r>
            <a:r>
              <a:rPr sz="2000" spc="5">
                <a:latin typeface="Barlow"/>
                <a:cs typeface="Barlow"/>
              </a:rPr>
              <a:t> </a:t>
            </a:r>
            <a:r>
              <a:rPr sz="2000" spc="-5">
                <a:latin typeface="Barlow"/>
                <a:cs typeface="Barlow"/>
              </a:rPr>
              <a:t>call</a:t>
            </a:r>
            <a:r>
              <a:rPr sz="2000" spc="30">
                <a:latin typeface="Barlow"/>
                <a:cs typeface="Barlow"/>
              </a:rPr>
              <a:t> </a:t>
            </a:r>
            <a:r>
              <a:rPr sz="2000" spc="-5">
                <a:latin typeface="Barlow"/>
                <a:cs typeface="Barlow"/>
              </a:rPr>
              <a:t>FSA</a:t>
            </a:r>
            <a:r>
              <a:rPr sz="2000" spc="5">
                <a:latin typeface="Barlow"/>
                <a:cs typeface="Barlow"/>
              </a:rPr>
              <a:t> </a:t>
            </a:r>
            <a:r>
              <a:rPr sz="2000" spc="-5">
                <a:latin typeface="Barlow"/>
                <a:cs typeface="Barlow"/>
              </a:rPr>
              <a:t>at</a:t>
            </a:r>
            <a:r>
              <a:rPr sz="2000">
                <a:latin typeface="Barlow"/>
                <a:cs typeface="Barlow"/>
              </a:rPr>
              <a:t> </a:t>
            </a:r>
            <a:r>
              <a:rPr sz="2000" spc="-5">
                <a:latin typeface="Barlow"/>
                <a:cs typeface="Barlow"/>
              </a:rPr>
              <a:t>1-800-433-3243.</a:t>
            </a:r>
            <a:endParaRPr sz="2000">
              <a:latin typeface="Barlow"/>
              <a:cs typeface="Barlow"/>
            </a:endParaRPr>
          </a:p>
        </p:txBody>
      </p:sp>
      <p:graphicFrame>
        <p:nvGraphicFramePr>
          <p:cNvPr id="11" name="object 4">
            <a:extLst>
              <a:ext uri="{FF2B5EF4-FFF2-40B4-BE49-F238E27FC236}">
                <a16:creationId xmlns:a16="http://schemas.microsoft.com/office/drawing/2014/main" id="{52ED8422-0E70-479D-9A6E-669AF23A686C}"/>
              </a:ext>
            </a:extLst>
          </p:cNvPr>
          <p:cNvGraphicFramePr>
            <a:graphicFrameLocks noGrp="1"/>
          </p:cNvGraphicFramePr>
          <p:nvPr/>
        </p:nvGraphicFramePr>
        <p:xfrm>
          <a:off x="533400" y="2840089"/>
          <a:ext cx="7227570" cy="2505588"/>
        </p:xfrm>
        <a:graphic>
          <a:graphicData uri="http://schemas.openxmlformats.org/drawingml/2006/table">
            <a:tbl>
              <a:tblPr firstRow="1" bandRow="1">
                <a:tableStyleId>{2D5ABB26-0587-4C30-8999-92F81FD0307C}</a:tableStyleId>
              </a:tblPr>
              <a:tblGrid>
                <a:gridCol w="3431530">
                  <a:extLst>
                    <a:ext uri="{9D8B030D-6E8A-4147-A177-3AD203B41FA5}">
                      <a16:colId xmlns:a16="http://schemas.microsoft.com/office/drawing/2014/main" val="20000"/>
                    </a:ext>
                  </a:extLst>
                </a:gridCol>
                <a:gridCol w="1898020">
                  <a:extLst>
                    <a:ext uri="{9D8B030D-6E8A-4147-A177-3AD203B41FA5}">
                      <a16:colId xmlns:a16="http://schemas.microsoft.com/office/drawing/2014/main" val="20001"/>
                    </a:ext>
                  </a:extLst>
                </a:gridCol>
                <a:gridCol w="1898020">
                  <a:extLst>
                    <a:ext uri="{9D8B030D-6E8A-4147-A177-3AD203B41FA5}">
                      <a16:colId xmlns:a16="http://schemas.microsoft.com/office/drawing/2014/main" val="3333089923"/>
                    </a:ext>
                  </a:extLst>
                </a:gridCol>
              </a:tblGrid>
              <a:tr h="337291">
                <a:tc>
                  <a:txBody>
                    <a:bodyPr/>
                    <a:lstStyle/>
                    <a:p>
                      <a:pPr marL="91440">
                        <a:lnSpc>
                          <a:spcPct val="100000"/>
                        </a:lnSpc>
                        <a:spcBef>
                          <a:spcPts val="360"/>
                        </a:spcBef>
                      </a:pPr>
                      <a:r>
                        <a:rPr sz="1800" spc="-5">
                          <a:solidFill>
                            <a:srgbClr val="FFFFFF"/>
                          </a:solidFill>
                          <a:latin typeface="Barlow"/>
                          <a:cs typeface="Barlow"/>
                        </a:rPr>
                        <a:t>F</a:t>
                      </a:r>
                      <a:r>
                        <a:rPr sz="1800" spc="-15">
                          <a:solidFill>
                            <a:srgbClr val="FFFFFF"/>
                          </a:solidFill>
                          <a:latin typeface="Barlow"/>
                          <a:cs typeface="Barlow"/>
                        </a:rPr>
                        <a:t>ed</a:t>
                      </a:r>
                      <a:r>
                        <a:rPr sz="1800" spc="-25">
                          <a:solidFill>
                            <a:srgbClr val="FFFFFF"/>
                          </a:solidFill>
                          <a:latin typeface="Barlow"/>
                          <a:cs typeface="Barlow"/>
                        </a:rPr>
                        <a:t>e</a:t>
                      </a:r>
                      <a:r>
                        <a:rPr sz="1800" spc="-10">
                          <a:solidFill>
                            <a:srgbClr val="FFFFFF"/>
                          </a:solidFill>
                          <a:latin typeface="Barlow"/>
                          <a:cs typeface="Barlow"/>
                        </a:rPr>
                        <a:t>r</a:t>
                      </a:r>
                      <a:r>
                        <a:rPr sz="1800" spc="-20">
                          <a:solidFill>
                            <a:srgbClr val="FFFFFF"/>
                          </a:solidFill>
                          <a:latin typeface="Barlow"/>
                          <a:cs typeface="Barlow"/>
                        </a:rPr>
                        <a:t>a</a:t>
                      </a:r>
                      <a:r>
                        <a:rPr sz="1800">
                          <a:solidFill>
                            <a:srgbClr val="FFFFFF"/>
                          </a:solidFill>
                          <a:latin typeface="Barlow"/>
                          <a:cs typeface="Barlow"/>
                        </a:rPr>
                        <a:t>l</a:t>
                      </a:r>
                      <a:r>
                        <a:rPr sz="1800" spc="-55">
                          <a:solidFill>
                            <a:srgbClr val="FFFFFF"/>
                          </a:solidFill>
                          <a:latin typeface="Barlow"/>
                          <a:cs typeface="Barlow"/>
                        </a:rPr>
                        <a:t> </a:t>
                      </a:r>
                      <a:r>
                        <a:rPr sz="1800" spc="-10">
                          <a:solidFill>
                            <a:srgbClr val="FFFFFF"/>
                          </a:solidFill>
                          <a:latin typeface="Barlow"/>
                          <a:cs typeface="Barlow"/>
                        </a:rPr>
                        <a:t>S</a:t>
                      </a:r>
                      <a:r>
                        <a:rPr sz="1800">
                          <a:solidFill>
                            <a:srgbClr val="FFFFFF"/>
                          </a:solidFill>
                          <a:latin typeface="Barlow"/>
                          <a:cs typeface="Barlow"/>
                        </a:rPr>
                        <a:t>t</a:t>
                      </a:r>
                      <a:r>
                        <a:rPr sz="1800" spc="-5">
                          <a:solidFill>
                            <a:srgbClr val="FFFFFF"/>
                          </a:solidFill>
                          <a:latin typeface="Barlow"/>
                          <a:cs typeface="Barlow"/>
                        </a:rPr>
                        <a:t>u</a:t>
                      </a:r>
                      <a:r>
                        <a:rPr sz="1800" spc="-15">
                          <a:solidFill>
                            <a:srgbClr val="FFFFFF"/>
                          </a:solidFill>
                          <a:latin typeface="Barlow"/>
                          <a:cs typeface="Barlow"/>
                        </a:rPr>
                        <a:t>de</a:t>
                      </a:r>
                      <a:r>
                        <a:rPr sz="1800" spc="-25">
                          <a:solidFill>
                            <a:srgbClr val="FFFFFF"/>
                          </a:solidFill>
                          <a:latin typeface="Barlow"/>
                          <a:cs typeface="Barlow"/>
                        </a:rPr>
                        <a:t>n</a:t>
                      </a:r>
                      <a:r>
                        <a:rPr sz="1800">
                          <a:solidFill>
                            <a:srgbClr val="FFFFFF"/>
                          </a:solidFill>
                          <a:latin typeface="Barlow"/>
                          <a:cs typeface="Barlow"/>
                        </a:rPr>
                        <a:t>t</a:t>
                      </a:r>
                      <a:r>
                        <a:rPr sz="1800" spc="-60">
                          <a:solidFill>
                            <a:srgbClr val="FFFFFF"/>
                          </a:solidFill>
                          <a:latin typeface="Barlow"/>
                          <a:cs typeface="Barlow"/>
                        </a:rPr>
                        <a:t> </a:t>
                      </a:r>
                      <a:r>
                        <a:rPr sz="1800" spc="-5">
                          <a:solidFill>
                            <a:srgbClr val="FFFFFF"/>
                          </a:solidFill>
                          <a:latin typeface="Barlow"/>
                          <a:cs typeface="Barlow"/>
                        </a:rPr>
                        <a:t>L</a:t>
                      </a:r>
                      <a:r>
                        <a:rPr sz="1800" spc="-10">
                          <a:solidFill>
                            <a:srgbClr val="FFFFFF"/>
                          </a:solidFill>
                          <a:latin typeface="Barlow"/>
                          <a:cs typeface="Barlow"/>
                        </a:rPr>
                        <a:t>oa</a:t>
                      </a:r>
                      <a:r>
                        <a:rPr sz="1800">
                          <a:solidFill>
                            <a:srgbClr val="FFFFFF"/>
                          </a:solidFill>
                          <a:latin typeface="Barlow"/>
                          <a:cs typeface="Barlow"/>
                        </a:rPr>
                        <a:t>n</a:t>
                      </a:r>
                      <a:r>
                        <a:rPr sz="1800" spc="-75">
                          <a:solidFill>
                            <a:srgbClr val="FFFFFF"/>
                          </a:solidFill>
                          <a:latin typeface="Barlow"/>
                          <a:cs typeface="Barlow"/>
                        </a:rPr>
                        <a:t> </a:t>
                      </a:r>
                      <a:r>
                        <a:rPr sz="1800" spc="-10">
                          <a:solidFill>
                            <a:srgbClr val="FFFFFF"/>
                          </a:solidFill>
                          <a:latin typeface="Barlow"/>
                          <a:cs typeface="Barlow"/>
                        </a:rPr>
                        <a:t>S</a:t>
                      </a:r>
                      <a:r>
                        <a:rPr sz="1800">
                          <a:solidFill>
                            <a:srgbClr val="FFFFFF"/>
                          </a:solidFill>
                          <a:latin typeface="Barlow"/>
                          <a:cs typeface="Barlow"/>
                        </a:rPr>
                        <a:t>er</a:t>
                      </a:r>
                      <a:r>
                        <a:rPr sz="1800" spc="-20">
                          <a:solidFill>
                            <a:srgbClr val="FFFFFF"/>
                          </a:solidFill>
                          <a:latin typeface="Barlow"/>
                          <a:cs typeface="Barlow"/>
                        </a:rPr>
                        <a:t>v</a:t>
                      </a:r>
                      <a:r>
                        <a:rPr sz="1800" spc="-15">
                          <a:solidFill>
                            <a:srgbClr val="FFFFFF"/>
                          </a:solidFill>
                          <a:latin typeface="Barlow"/>
                          <a:cs typeface="Barlow"/>
                        </a:rPr>
                        <a:t>ic</a:t>
                      </a:r>
                      <a:r>
                        <a:rPr sz="1800" spc="-25">
                          <a:solidFill>
                            <a:srgbClr val="FFFFFF"/>
                          </a:solidFill>
                          <a:latin typeface="Barlow"/>
                          <a:cs typeface="Barlow"/>
                        </a:rPr>
                        <a:t>e</a:t>
                      </a:r>
                      <a:r>
                        <a:rPr sz="1800" spc="-10">
                          <a:solidFill>
                            <a:srgbClr val="FFFFFF"/>
                          </a:solidFill>
                          <a:latin typeface="Barlow"/>
                          <a:cs typeface="Barlow"/>
                        </a:rPr>
                        <a:t>rs</a:t>
                      </a:r>
                      <a:endParaRPr sz="1800">
                        <a:latin typeface="Barlow"/>
                        <a:cs typeface="Barlow"/>
                      </a:endParaRPr>
                    </a:p>
                  </a:txBody>
                  <a:tcPr marL="0" marR="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56839"/>
                    </a:solidFill>
                  </a:tcPr>
                </a:tc>
                <a:tc>
                  <a:txBody>
                    <a:bodyPr/>
                    <a:lstStyle/>
                    <a:p>
                      <a:pPr marL="90805">
                        <a:lnSpc>
                          <a:spcPct val="100000"/>
                        </a:lnSpc>
                        <a:spcBef>
                          <a:spcPts val="360"/>
                        </a:spcBef>
                      </a:pPr>
                      <a:r>
                        <a:rPr sz="1800">
                          <a:solidFill>
                            <a:srgbClr val="FFFFFF"/>
                          </a:solidFill>
                          <a:latin typeface="Barlow"/>
                          <a:cs typeface="Barlow"/>
                        </a:rPr>
                        <a:t>P</a:t>
                      </a:r>
                      <a:r>
                        <a:rPr sz="1800" spc="-15">
                          <a:solidFill>
                            <a:srgbClr val="FFFFFF"/>
                          </a:solidFill>
                          <a:latin typeface="Barlow"/>
                          <a:cs typeface="Barlow"/>
                        </a:rPr>
                        <a:t>h</a:t>
                      </a:r>
                      <a:r>
                        <a:rPr sz="1800" spc="-10">
                          <a:solidFill>
                            <a:srgbClr val="FFFFFF"/>
                          </a:solidFill>
                          <a:latin typeface="Barlow"/>
                          <a:cs typeface="Barlow"/>
                        </a:rPr>
                        <a:t>o</a:t>
                      </a:r>
                      <a:r>
                        <a:rPr sz="1800" spc="-25">
                          <a:solidFill>
                            <a:srgbClr val="FFFFFF"/>
                          </a:solidFill>
                          <a:latin typeface="Barlow"/>
                          <a:cs typeface="Barlow"/>
                        </a:rPr>
                        <a:t>n</a:t>
                      </a:r>
                      <a:r>
                        <a:rPr sz="1800">
                          <a:solidFill>
                            <a:srgbClr val="FFFFFF"/>
                          </a:solidFill>
                          <a:latin typeface="Barlow"/>
                          <a:cs typeface="Barlow"/>
                        </a:rPr>
                        <a:t>e</a:t>
                      </a:r>
                      <a:r>
                        <a:rPr sz="1800" spc="-75">
                          <a:solidFill>
                            <a:srgbClr val="FFFFFF"/>
                          </a:solidFill>
                          <a:latin typeface="Barlow"/>
                          <a:cs typeface="Barlow"/>
                        </a:rPr>
                        <a:t> </a:t>
                      </a:r>
                      <a:r>
                        <a:rPr sz="1800" spc="-5">
                          <a:solidFill>
                            <a:srgbClr val="FFFFFF"/>
                          </a:solidFill>
                          <a:latin typeface="Barlow"/>
                          <a:cs typeface="Barlow"/>
                        </a:rPr>
                        <a:t>Nu</a:t>
                      </a:r>
                      <a:r>
                        <a:rPr sz="1800" spc="-15">
                          <a:solidFill>
                            <a:srgbClr val="FFFFFF"/>
                          </a:solidFill>
                          <a:latin typeface="Barlow"/>
                          <a:cs typeface="Barlow"/>
                        </a:rPr>
                        <a:t>mb</a:t>
                      </a:r>
                      <a:r>
                        <a:rPr sz="1800" spc="-25">
                          <a:solidFill>
                            <a:srgbClr val="FFFFFF"/>
                          </a:solidFill>
                          <a:latin typeface="Barlow"/>
                          <a:cs typeface="Barlow"/>
                        </a:rPr>
                        <a:t>er</a:t>
                      </a:r>
                      <a:endParaRPr sz="1800">
                        <a:latin typeface="Barlow"/>
                        <a:cs typeface="Barlow"/>
                      </a:endParaRPr>
                    </a:p>
                  </a:txBody>
                  <a:tcPr marL="0" marR="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a:solidFill>
                        <a:srgbClr val="FFFFFF"/>
                      </a:solidFill>
                      <a:prstDash val="solid"/>
                    </a:lnT>
                    <a:lnB w="38100" cap="flat" cmpd="sng" algn="ctr">
                      <a:solidFill>
                        <a:srgbClr val="FFFFFF"/>
                      </a:solidFill>
                      <a:prstDash val="solid"/>
                      <a:round/>
                      <a:headEnd type="none" w="med" len="med"/>
                      <a:tailEnd type="none" w="med" len="med"/>
                    </a:lnB>
                    <a:solidFill>
                      <a:srgbClr val="056839"/>
                    </a:solidFill>
                  </a:tcPr>
                </a:tc>
                <a:tc>
                  <a:txBody>
                    <a:bodyPr/>
                    <a:lstStyle/>
                    <a:p>
                      <a:pPr marL="90805">
                        <a:lnSpc>
                          <a:spcPct val="100000"/>
                        </a:lnSpc>
                        <a:spcBef>
                          <a:spcPts val="360"/>
                        </a:spcBef>
                      </a:pPr>
                      <a:r>
                        <a:rPr lang="en-US" sz="1800">
                          <a:solidFill>
                            <a:schemeClr val="bg1"/>
                          </a:solidFill>
                          <a:latin typeface="Barlow"/>
                          <a:cs typeface="Barlow"/>
                        </a:rPr>
                        <a:t>Note</a:t>
                      </a:r>
                      <a:endParaRPr sz="1800">
                        <a:solidFill>
                          <a:schemeClr val="bg1"/>
                        </a:solidFill>
                        <a:latin typeface="Barlow"/>
                        <a:cs typeface="Barlow"/>
                      </a:endParaRPr>
                    </a:p>
                  </a:txBody>
                  <a:tcPr marL="0" marR="0" marB="0">
                    <a:lnL w="12700" cap="flat" cmpd="sng" algn="ctr">
                      <a:solidFill>
                        <a:srgbClr val="FFFFFF"/>
                      </a:solidFill>
                      <a:prstDash val="solid"/>
                      <a:round/>
                      <a:headEnd type="none" w="med" len="med"/>
                      <a:tailEnd type="none" w="med" len="med"/>
                    </a:lnL>
                    <a:lnR w="12700">
                      <a:solidFill>
                        <a:srgbClr val="FFFFFF"/>
                      </a:solidFill>
                      <a:prstDash val="solid"/>
                    </a:lnR>
                    <a:lnT w="12700">
                      <a:solidFill>
                        <a:srgbClr val="FFFFFF"/>
                      </a:solidFill>
                      <a:prstDash val="solid"/>
                    </a:lnT>
                    <a:lnB w="38100" cap="flat" cmpd="sng" algn="ctr">
                      <a:solidFill>
                        <a:srgbClr val="FFFFFF"/>
                      </a:solidFill>
                      <a:prstDash val="solid"/>
                      <a:round/>
                      <a:headEnd type="none" w="med" len="med"/>
                      <a:tailEnd type="none" w="med" len="med"/>
                    </a:lnB>
                    <a:solidFill>
                      <a:srgbClr val="056839"/>
                    </a:solidFill>
                  </a:tcPr>
                </a:tc>
                <a:extLst>
                  <a:ext uri="{0D108BD9-81ED-4DB2-BD59-A6C34878D82A}">
                    <a16:rowId xmlns:a16="http://schemas.microsoft.com/office/drawing/2014/main" val="10000"/>
                  </a:ext>
                </a:extLst>
              </a:tr>
              <a:tr h="240921">
                <a:tc>
                  <a:txBody>
                    <a:bodyPr/>
                    <a:lstStyle/>
                    <a:p>
                      <a:pPr marL="91440">
                        <a:lnSpc>
                          <a:spcPct val="100000"/>
                        </a:lnSpc>
                        <a:spcBef>
                          <a:spcPts val="359"/>
                        </a:spcBef>
                      </a:pPr>
                      <a:r>
                        <a:rPr sz="1200" spc="-5">
                          <a:latin typeface="Barlow"/>
                          <a:cs typeface="Barlow"/>
                        </a:rPr>
                        <a:t>ECSI</a:t>
                      </a:r>
                      <a:endParaRPr sz="1200">
                        <a:latin typeface="Barlow"/>
                        <a:cs typeface="Barlow"/>
                      </a:endParaRPr>
                    </a:p>
                  </a:txBody>
                  <a:tcPr marL="0" marR="0" marT="45719"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4E2CF"/>
                    </a:solidFill>
                  </a:tcPr>
                </a:tc>
                <a:tc>
                  <a:txBody>
                    <a:bodyPr/>
                    <a:lstStyle/>
                    <a:p>
                      <a:pPr marL="91440">
                        <a:lnSpc>
                          <a:spcPct val="100000"/>
                        </a:lnSpc>
                        <a:spcBef>
                          <a:spcPts val="359"/>
                        </a:spcBef>
                      </a:pPr>
                      <a:r>
                        <a:rPr sz="1200">
                          <a:latin typeface="Barlow"/>
                          <a:cs typeface="Barlow"/>
                        </a:rPr>
                        <a:t>1-866-313-3797</a:t>
                      </a:r>
                    </a:p>
                  </a:txBody>
                  <a:tcPr marL="0" marR="0" marT="45719"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4E2CF"/>
                    </a:solidFill>
                  </a:tcPr>
                </a:tc>
                <a:tc>
                  <a:txBody>
                    <a:bodyPr/>
                    <a:lstStyle/>
                    <a:p>
                      <a:pPr marL="91440">
                        <a:lnSpc>
                          <a:spcPct val="100000"/>
                        </a:lnSpc>
                        <a:spcBef>
                          <a:spcPts val="359"/>
                        </a:spcBef>
                      </a:pPr>
                      <a:endParaRPr sz="1200">
                        <a:latin typeface="Barlow"/>
                        <a:cs typeface="Barlow"/>
                      </a:endParaRPr>
                    </a:p>
                  </a:txBody>
                  <a:tcPr marL="0" marR="0" marT="45719" marB="0">
                    <a:lnL w="12700" cap="flat" cmpd="sng" algn="ctr">
                      <a:solidFill>
                        <a:srgbClr val="FFFFFF"/>
                      </a:solidFill>
                      <a:prstDash val="solid"/>
                      <a:round/>
                      <a:headEnd type="none" w="med" len="med"/>
                      <a:tailEnd type="none" w="med" len="med"/>
                    </a:lnL>
                    <a:lnR w="12700">
                      <a:solidFill>
                        <a:srgbClr val="FFFFFF"/>
                      </a:solidFill>
                      <a:prstDash val="soli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4E2CF"/>
                    </a:solidFill>
                  </a:tcPr>
                </a:tc>
                <a:extLst>
                  <a:ext uri="{0D108BD9-81ED-4DB2-BD59-A6C34878D82A}">
                    <a16:rowId xmlns:a16="http://schemas.microsoft.com/office/drawing/2014/main" val="10001"/>
                  </a:ext>
                </a:extLst>
              </a:tr>
              <a:tr h="240922">
                <a:tc>
                  <a:txBody>
                    <a:bodyPr/>
                    <a:lstStyle/>
                    <a:p>
                      <a:pPr marL="90805">
                        <a:lnSpc>
                          <a:spcPct val="100000"/>
                        </a:lnSpc>
                        <a:spcBef>
                          <a:spcPts val="360"/>
                        </a:spcBef>
                      </a:pPr>
                      <a:r>
                        <a:rPr sz="1200" spc="-5">
                          <a:latin typeface="Barlow"/>
                          <a:cs typeface="Barlow"/>
                        </a:rPr>
                        <a:t>FedLoan</a:t>
                      </a:r>
                      <a:r>
                        <a:rPr sz="1200" spc="-25">
                          <a:latin typeface="Barlow"/>
                          <a:cs typeface="Barlow"/>
                        </a:rPr>
                        <a:t> </a:t>
                      </a:r>
                      <a:r>
                        <a:rPr sz="1200">
                          <a:latin typeface="Barlow"/>
                          <a:cs typeface="Barlow"/>
                        </a:rPr>
                        <a:t>Servicing</a:t>
                      </a:r>
                      <a:r>
                        <a:rPr sz="1200" spc="-25">
                          <a:latin typeface="Barlow"/>
                          <a:cs typeface="Barlow"/>
                        </a:rPr>
                        <a:t> </a:t>
                      </a:r>
                      <a:r>
                        <a:rPr sz="1200" spc="-5">
                          <a:latin typeface="Barlow"/>
                          <a:cs typeface="Barlow"/>
                        </a:rPr>
                        <a:t>(PHEAA)</a:t>
                      </a:r>
                      <a:endParaRPr sz="1200">
                        <a:latin typeface="Barlow"/>
                        <a:cs typeface="Barlow"/>
                      </a:endParaRPr>
                    </a:p>
                  </a:txBody>
                  <a:tcPr marL="0" marR="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BF0E9"/>
                    </a:solidFill>
                  </a:tcPr>
                </a:tc>
                <a:tc>
                  <a:txBody>
                    <a:bodyPr/>
                    <a:lstStyle/>
                    <a:p>
                      <a:pPr marL="91440">
                        <a:lnSpc>
                          <a:spcPct val="100000"/>
                        </a:lnSpc>
                        <a:spcBef>
                          <a:spcPts val="360"/>
                        </a:spcBef>
                      </a:pPr>
                      <a:r>
                        <a:rPr sz="1200" spc="-5">
                          <a:latin typeface="Barlow"/>
                          <a:cs typeface="Barlow"/>
                        </a:rPr>
                        <a:t>1-800-699-2908</a:t>
                      </a:r>
                      <a:endParaRPr sz="1200">
                        <a:latin typeface="Barlow"/>
                        <a:cs typeface="Barlow"/>
                      </a:endParaRPr>
                    </a:p>
                  </a:txBody>
                  <a:tcPr marL="0" marR="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0E9"/>
                    </a:solidFill>
                  </a:tcPr>
                </a:tc>
                <a:tc>
                  <a:txBody>
                    <a:bodyPr/>
                    <a:lstStyle/>
                    <a:p>
                      <a:pPr marL="91440">
                        <a:lnSpc>
                          <a:spcPct val="100000"/>
                        </a:lnSpc>
                        <a:spcBef>
                          <a:spcPts val="360"/>
                        </a:spcBef>
                      </a:pPr>
                      <a:r>
                        <a:rPr lang="en-US" sz="1200">
                          <a:latin typeface="Barlow"/>
                          <a:cs typeface="Barlow"/>
                        </a:rPr>
                        <a:t>Exiting servicing business</a:t>
                      </a:r>
                      <a:endParaRPr sz="1200">
                        <a:latin typeface="Barlow"/>
                        <a:cs typeface="Barlow"/>
                      </a:endParaRPr>
                    </a:p>
                  </a:txBody>
                  <a:tcPr marL="0" marR="0" marB="0">
                    <a:lnL w="12700" cap="flat" cmpd="sng" algn="ctr">
                      <a:solidFill>
                        <a:srgbClr val="FFFFFF"/>
                      </a:solidFill>
                      <a:prstDash val="solid"/>
                      <a:round/>
                      <a:headEnd type="none" w="med" len="med"/>
                      <a:tailEnd type="none" w="med" len="med"/>
                    </a:lnL>
                    <a:lnR w="12700">
                      <a:solidFill>
                        <a:srgbClr val="FFFFFF"/>
                      </a:solidFill>
                      <a:prstDash val="soli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0E9"/>
                    </a:solidFill>
                  </a:tcPr>
                </a:tc>
                <a:extLst>
                  <a:ext uri="{0D108BD9-81ED-4DB2-BD59-A6C34878D82A}">
                    <a16:rowId xmlns:a16="http://schemas.microsoft.com/office/drawing/2014/main" val="10002"/>
                  </a:ext>
                </a:extLst>
              </a:tr>
              <a:tr h="240922">
                <a:tc>
                  <a:txBody>
                    <a:bodyPr/>
                    <a:lstStyle/>
                    <a:p>
                      <a:pPr marL="90805">
                        <a:lnSpc>
                          <a:spcPct val="100000"/>
                        </a:lnSpc>
                        <a:spcBef>
                          <a:spcPts val="360"/>
                        </a:spcBef>
                      </a:pPr>
                      <a:r>
                        <a:rPr sz="1200">
                          <a:latin typeface="Barlow"/>
                          <a:cs typeface="Barlow"/>
                        </a:rPr>
                        <a:t>Granite</a:t>
                      </a:r>
                      <a:r>
                        <a:rPr sz="1200" spc="-35">
                          <a:latin typeface="Barlow"/>
                          <a:cs typeface="Barlow"/>
                        </a:rPr>
                        <a:t> </a:t>
                      </a:r>
                      <a:r>
                        <a:rPr sz="1200" spc="-5">
                          <a:latin typeface="Barlow"/>
                          <a:cs typeface="Barlow"/>
                        </a:rPr>
                        <a:t>State-GSMR</a:t>
                      </a:r>
                      <a:endParaRPr sz="1200">
                        <a:latin typeface="Barlow"/>
                        <a:cs typeface="Barlow"/>
                      </a:endParaRPr>
                    </a:p>
                  </a:txBody>
                  <a:tcPr marL="0" marR="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4E2CF"/>
                    </a:solidFill>
                  </a:tcPr>
                </a:tc>
                <a:tc>
                  <a:txBody>
                    <a:bodyPr/>
                    <a:lstStyle/>
                    <a:p>
                      <a:pPr marL="91440">
                        <a:lnSpc>
                          <a:spcPct val="100000"/>
                        </a:lnSpc>
                        <a:spcBef>
                          <a:spcPts val="360"/>
                        </a:spcBef>
                      </a:pPr>
                      <a:r>
                        <a:rPr sz="1200" spc="-5">
                          <a:latin typeface="Barlow"/>
                          <a:cs typeface="Barlow"/>
                        </a:rPr>
                        <a:t>1-888-556-0022</a:t>
                      </a:r>
                      <a:endParaRPr sz="1200">
                        <a:latin typeface="Barlow"/>
                        <a:cs typeface="Barlow"/>
                      </a:endParaRPr>
                    </a:p>
                  </a:txBody>
                  <a:tcPr marL="0" marR="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4E2CF"/>
                    </a:solidFill>
                  </a:tcPr>
                </a:tc>
                <a:tc>
                  <a:txBody>
                    <a:bodyPr/>
                    <a:lstStyle/>
                    <a:p>
                      <a:pPr marL="91440">
                        <a:lnSpc>
                          <a:spcPct val="100000"/>
                        </a:lnSpc>
                        <a:spcBef>
                          <a:spcPts val="360"/>
                        </a:spcBef>
                      </a:pPr>
                      <a:r>
                        <a:rPr lang="en-US" sz="1200">
                          <a:latin typeface="Barlow"/>
                          <a:cs typeface="Barlow"/>
                        </a:rPr>
                        <a:t>Exiting servicing business</a:t>
                      </a:r>
                      <a:endParaRPr sz="1200">
                        <a:latin typeface="Barlow"/>
                        <a:cs typeface="Barlow"/>
                      </a:endParaRPr>
                    </a:p>
                  </a:txBody>
                  <a:tcPr marL="0" marR="0" marB="0">
                    <a:lnL w="12700" cap="flat" cmpd="sng" algn="ctr">
                      <a:solidFill>
                        <a:srgbClr val="FFFFFF"/>
                      </a:solidFill>
                      <a:prstDash val="solid"/>
                      <a:round/>
                      <a:headEnd type="none" w="med" len="med"/>
                      <a:tailEnd type="none" w="med" len="med"/>
                    </a:lnL>
                    <a:lnR w="12700">
                      <a:solidFill>
                        <a:srgbClr val="FFFFFF"/>
                      </a:solidFill>
                      <a:prstDash val="soli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4E2CF"/>
                    </a:solidFill>
                  </a:tcPr>
                </a:tc>
                <a:extLst>
                  <a:ext uri="{0D108BD9-81ED-4DB2-BD59-A6C34878D82A}">
                    <a16:rowId xmlns:a16="http://schemas.microsoft.com/office/drawing/2014/main" val="10003"/>
                  </a:ext>
                </a:extLst>
              </a:tr>
              <a:tr h="240922">
                <a:tc>
                  <a:txBody>
                    <a:bodyPr/>
                    <a:lstStyle/>
                    <a:p>
                      <a:pPr marL="90805">
                        <a:lnSpc>
                          <a:spcPct val="100000"/>
                        </a:lnSpc>
                        <a:spcBef>
                          <a:spcPts val="360"/>
                        </a:spcBef>
                      </a:pPr>
                      <a:r>
                        <a:rPr sz="1200" spc="-5">
                          <a:latin typeface="Barlow"/>
                          <a:cs typeface="Barlow"/>
                        </a:rPr>
                        <a:t>Great</a:t>
                      </a:r>
                      <a:r>
                        <a:rPr sz="1200" spc="-10">
                          <a:latin typeface="Barlow"/>
                          <a:cs typeface="Barlow"/>
                        </a:rPr>
                        <a:t> </a:t>
                      </a:r>
                      <a:r>
                        <a:rPr sz="1200" spc="-5">
                          <a:latin typeface="Barlow"/>
                          <a:cs typeface="Barlow"/>
                        </a:rPr>
                        <a:t>Lakes</a:t>
                      </a:r>
                      <a:r>
                        <a:rPr sz="1200" spc="-20">
                          <a:latin typeface="Barlow"/>
                          <a:cs typeface="Barlow"/>
                        </a:rPr>
                        <a:t> </a:t>
                      </a:r>
                      <a:r>
                        <a:rPr sz="1200">
                          <a:latin typeface="Barlow"/>
                          <a:cs typeface="Barlow"/>
                        </a:rPr>
                        <a:t>Educational</a:t>
                      </a:r>
                      <a:r>
                        <a:rPr sz="1200" spc="-55">
                          <a:latin typeface="Barlow"/>
                          <a:cs typeface="Barlow"/>
                        </a:rPr>
                        <a:t> </a:t>
                      </a:r>
                      <a:r>
                        <a:rPr sz="1200">
                          <a:latin typeface="Barlow"/>
                          <a:cs typeface="Barlow"/>
                        </a:rPr>
                        <a:t>Service</a:t>
                      </a:r>
                    </a:p>
                  </a:txBody>
                  <a:tcPr marL="0" marR="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BF0E9"/>
                    </a:solidFill>
                  </a:tcPr>
                </a:tc>
                <a:tc>
                  <a:txBody>
                    <a:bodyPr/>
                    <a:lstStyle/>
                    <a:p>
                      <a:pPr marL="91440">
                        <a:lnSpc>
                          <a:spcPct val="100000"/>
                        </a:lnSpc>
                        <a:spcBef>
                          <a:spcPts val="360"/>
                        </a:spcBef>
                      </a:pPr>
                      <a:r>
                        <a:rPr sz="1200" spc="-5">
                          <a:latin typeface="Barlow"/>
                          <a:cs typeface="Barlow"/>
                        </a:rPr>
                        <a:t>1-800-236-4300</a:t>
                      </a:r>
                      <a:endParaRPr sz="1200">
                        <a:latin typeface="Barlow"/>
                        <a:cs typeface="Barlow"/>
                      </a:endParaRPr>
                    </a:p>
                  </a:txBody>
                  <a:tcPr marL="0" marR="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0E9"/>
                    </a:solidFill>
                  </a:tcPr>
                </a:tc>
                <a:tc>
                  <a:txBody>
                    <a:bodyPr/>
                    <a:lstStyle/>
                    <a:p>
                      <a:pPr marL="91440">
                        <a:lnSpc>
                          <a:spcPct val="100000"/>
                        </a:lnSpc>
                        <a:spcBef>
                          <a:spcPts val="360"/>
                        </a:spcBef>
                      </a:pPr>
                      <a:endParaRPr sz="1200">
                        <a:latin typeface="Barlow"/>
                        <a:cs typeface="Barlow"/>
                      </a:endParaRPr>
                    </a:p>
                  </a:txBody>
                  <a:tcPr marL="0" marR="0" marB="0">
                    <a:lnL w="12700" cap="flat" cmpd="sng" algn="ctr">
                      <a:solidFill>
                        <a:srgbClr val="FFFFFF"/>
                      </a:solidFill>
                      <a:prstDash val="solid"/>
                      <a:round/>
                      <a:headEnd type="none" w="med" len="med"/>
                      <a:tailEnd type="none" w="med" len="med"/>
                    </a:lnL>
                    <a:lnR w="12700">
                      <a:solidFill>
                        <a:srgbClr val="FFFFFF"/>
                      </a:solidFill>
                      <a:prstDash val="soli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0E9"/>
                    </a:solidFill>
                  </a:tcPr>
                </a:tc>
                <a:extLst>
                  <a:ext uri="{0D108BD9-81ED-4DB2-BD59-A6C34878D82A}">
                    <a16:rowId xmlns:a16="http://schemas.microsoft.com/office/drawing/2014/main" val="10004"/>
                  </a:ext>
                </a:extLst>
              </a:tr>
              <a:tr h="240922">
                <a:tc>
                  <a:txBody>
                    <a:bodyPr/>
                    <a:lstStyle/>
                    <a:p>
                      <a:pPr marL="90805">
                        <a:lnSpc>
                          <a:spcPct val="100000"/>
                        </a:lnSpc>
                        <a:spcBef>
                          <a:spcPts val="360"/>
                        </a:spcBef>
                      </a:pPr>
                      <a:r>
                        <a:rPr sz="1200">
                          <a:latin typeface="Barlow"/>
                          <a:cs typeface="Barlow"/>
                        </a:rPr>
                        <a:t>HESC/Edfinancial</a:t>
                      </a:r>
                    </a:p>
                  </a:txBody>
                  <a:tcPr marL="0" marR="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4E2CF"/>
                    </a:solidFill>
                  </a:tcPr>
                </a:tc>
                <a:tc>
                  <a:txBody>
                    <a:bodyPr/>
                    <a:lstStyle/>
                    <a:p>
                      <a:pPr marL="91440">
                        <a:lnSpc>
                          <a:spcPct val="100000"/>
                        </a:lnSpc>
                        <a:spcBef>
                          <a:spcPts val="360"/>
                        </a:spcBef>
                      </a:pPr>
                      <a:r>
                        <a:rPr sz="1200" spc="-5">
                          <a:latin typeface="Barlow"/>
                          <a:cs typeface="Barlow"/>
                        </a:rPr>
                        <a:t>1-855-337-6884</a:t>
                      </a:r>
                      <a:endParaRPr sz="1200">
                        <a:latin typeface="Barlow"/>
                        <a:cs typeface="Barlow"/>
                      </a:endParaRPr>
                    </a:p>
                  </a:txBody>
                  <a:tcPr marL="0" marR="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4E2CF"/>
                    </a:solidFill>
                  </a:tcPr>
                </a:tc>
                <a:tc>
                  <a:txBody>
                    <a:bodyPr/>
                    <a:lstStyle/>
                    <a:p>
                      <a:pPr marL="91440">
                        <a:lnSpc>
                          <a:spcPct val="100000"/>
                        </a:lnSpc>
                        <a:spcBef>
                          <a:spcPts val="360"/>
                        </a:spcBef>
                      </a:pPr>
                      <a:endParaRPr sz="1200">
                        <a:latin typeface="Barlow"/>
                        <a:cs typeface="Barlow"/>
                      </a:endParaRPr>
                    </a:p>
                  </a:txBody>
                  <a:tcPr marL="0" marR="0" marB="0">
                    <a:lnL w="12700" cap="flat" cmpd="sng" algn="ctr">
                      <a:solidFill>
                        <a:srgbClr val="FFFFFF"/>
                      </a:solidFill>
                      <a:prstDash val="solid"/>
                      <a:round/>
                      <a:headEnd type="none" w="med" len="med"/>
                      <a:tailEnd type="none" w="med" len="med"/>
                    </a:lnL>
                    <a:lnR w="12700">
                      <a:solidFill>
                        <a:srgbClr val="FFFFFF"/>
                      </a:solidFill>
                      <a:prstDash val="soli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4E2CF"/>
                    </a:solidFill>
                  </a:tcPr>
                </a:tc>
                <a:extLst>
                  <a:ext uri="{0D108BD9-81ED-4DB2-BD59-A6C34878D82A}">
                    <a16:rowId xmlns:a16="http://schemas.microsoft.com/office/drawing/2014/main" val="10005"/>
                  </a:ext>
                </a:extLst>
              </a:tr>
              <a:tr h="240922">
                <a:tc>
                  <a:txBody>
                    <a:bodyPr/>
                    <a:lstStyle/>
                    <a:p>
                      <a:pPr marL="90805">
                        <a:lnSpc>
                          <a:spcPct val="100000"/>
                        </a:lnSpc>
                        <a:spcBef>
                          <a:spcPts val="360"/>
                        </a:spcBef>
                      </a:pPr>
                      <a:r>
                        <a:rPr sz="1200">
                          <a:latin typeface="Barlow"/>
                          <a:cs typeface="Barlow"/>
                        </a:rPr>
                        <a:t>MOHELA</a:t>
                      </a:r>
                    </a:p>
                  </a:txBody>
                  <a:tcPr marL="0" marR="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BF0E9"/>
                    </a:solidFill>
                  </a:tcPr>
                </a:tc>
                <a:tc>
                  <a:txBody>
                    <a:bodyPr/>
                    <a:lstStyle/>
                    <a:p>
                      <a:pPr marL="91440">
                        <a:lnSpc>
                          <a:spcPct val="100000"/>
                        </a:lnSpc>
                        <a:spcBef>
                          <a:spcPts val="360"/>
                        </a:spcBef>
                      </a:pPr>
                      <a:r>
                        <a:rPr sz="1200" spc="-5">
                          <a:latin typeface="Barlow"/>
                          <a:cs typeface="Barlow"/>
                        </a:rPr>
                        <a:t>1-888-866-4352</a:t>
                      </a:r>
                      <a:endParaRPr sz="1200">
                        <a:latin typeface="Barlow"/>
                        <a:cs typeface="Barlow"/>
                      </a:endParaRPr>
                    </a:p>
                  </a:txBody>
                  <a:tcPr marL="0" marR="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0E9"/>
                    </a:solidFill>
                  </a:tcPr>
                </a:tc>
                <a:tc>
                  <a:txBody>
                    <a:bodyPr/>
                    <a:lstStyle/>
                    <a:p>
                      <a:pPr marL="91440">
                        <a:lnSpc>
                          <a:spcPct val="100000"/>
                        </a:lnSpc>
                        <a:spcBef>
                          <a:spcPts val="360"/>
                        </a:spcBef>
                      </a:pPr>
                      <a:endParaRPr sz="1200">
                        <a:latin typeface="Barlow"/>
                        <a:cs typeface="Barlow"/>
                      </a:endParaRPr>
                    </a:p>
                  </a:txBody>
                  <a:tcPr marL="0" marR="0" marB="0">
                    <a:lnL w="12700" cap="flat" cmpd="sng" algn="ctr">
                      <a:solidFill>
                        <a:srgbClr val="FFFFFF"/>
                      </a:solidFill>
                      <a:prstDash val="solid"/>
                      <a:round/>
                      <a:headEnd type="none" w="med" len="med"/>
                      <a:tailEnd type="none" w="med" len="med"/>
                    </a:lnL>
                    <a:lnR w="12700">
                      <a:solidFill>
                        <a:srgbClr val="FFFFFF"/>
                      </a:solidFill>
                      <a:prstDash val="soli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0E9"/>
                    </a:solidFill>
                  </a:tcPr>
                </a:tc>
                <a:extLst>
                  <a:ext uri="{0D108BD9-81ED-4DB2-BD59-A6C34878D82A}">
                    <a16:rowId xmlns:a16="http://schemas.microsoft.com/office/drawing/2014/main" val="10006"/>
                  </a:ext>
                </a:extLst>
              </a:tr>
              <a:tr h="240922">
                <a:tc>
                  <a:txBody>
                    <a:bodyPr/>
                    <a:lstStyle/>
                    <a:p>
                      <a:pPr marL="90805">
                        <a:lnSpc>
                          <a:spcPct val="100000"/>
                        </a:lnSpc>
                        <a:spcBef>
                          <a:spcPts val="360"/>
                        </a:spcBef>
                      </a:pPr>
                      <a:r>
                        <a:rPr sz="1200">
                          <a:latin typeface="Barlow"/>
                          <a:cs typeface="Barlow"/>
                        </a:rPr>
                        <a:t>Navient</a:t>
                      </a:r>
                    </a:p>
                  </a:txBody>
                  <a:tcPr marL="0" marR="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4E2CF"/>
                    </a:solidFill>
                  </a:tcPr>
                </a:tc>
                <a:tc>
                  <a:txBody>
                    <a:bodyPr/>
                    <a:lstStyle/>
                    <a:p>
                      <a:pPr marL="91440">
                        <a:lnSpc>
                          <a:spcPct val="100000"/>
                        </a:lnSpc>
                        <a:spcBef>
                          <a:spcPts val="360"/>
                        </a:spcBef>
                      </a:pPr>
                      <a:r>
                        <a:rPr sz="1200">
                          <a:latin typeface="Barlow"/>
                          <a:cs typeface="Barlow"/>
                        </a:rPr>
                        <a:t>1-800-722-1300</a:t>
                      </a:r>
                    </a:p>
                  </a:txBody>
                  <a:tcPr marL="0" marR="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4E2CF"/>
                    </a:solidFill>
                  </a:tcPr>
                </a:tc>
                <a:tc>
                  <a:txBody>
                    <a:bodyPr/>
                    <a:lstStyle/>
                    <a:p>
                      <a:pPr marL="91440">
                        <a:lnSpc>
                          <a:spcPct val="100000"/>
                        </a:lnSpc>
                        <a:spcBef>
                          <a:spcPts val="360"/>
                        </a:spcBef>
                      </a:pPr>
                      <a:r>
                        <a:rPr lang="en-US" sz="1200">
                          <a:latin typeface="Barlow"/>
                          <a:cs typeface="Barlow"/>
                        </a:rPr>
                        <a:t>Exiting servicing business</a:t>
                      </a:r>
                      <a:endParaRPr sz="1200">
                        <a:latin typeface="Barlow"/>
                        <a:cs typeface="Barlow"/>
                      </a:endParaRPr>
                    </a:p>
                  </a:txBody>
                  <a:tcPr marL="0" marR="0" marB="0">
                    <a:lnL w="12700" cap="flat" cmpd="sng" algn="ctr">
                      <a:solidFill>
                        <a:srgbClr val="FFFFFF"/>
                      </a:solidFill>
                      <a:prstDash val="solid"/>
                      <a:round/>
                      <a:headEnd type="none" w="med" len="med"/>
                      <a:tailEnd type="none" w="med" len="med"/>
                    </a:lnL>
                    <a:lnR w="12700">
                      <a:solidFill>
                        <a:srgbClr val="FFFFFF"/>
                      </a:solidFill>
                      <a:prstDash val="soli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4E2CF"/>
                    </a:solidFill>
                  </a:tcPr>
                </a:tc>
                <a:extLst>
                  <a:ext uri="{0D108BD9-81ED-4DB2-BD59-A6C34878D82A}">
                    <a16:rowId xmlns:a16="http://schemas.microsoft.com/office/drawing/2014/main" val="10007"/>
                  </a:ext>
                </a:extLst>
              </a:tr>
              <a:tr h="240922">
                <a:tc>
                  <a:txBody>
                    <a:bodyPr/>
                    <a:lstStyle/>
                    <a:p>
                      <a:pPr marL="91440">
                        <a:lnSpc>
                          <a:spcPct val="100000"/>
                        </a:lnSpc>
                        <a:spcBef>
                          <a:spcPts val="360"/>
                        </a:spcBef>
                      </a:pPr>
                      <a:r>
                        <a:rPr sz="1200" spc="-5">
                          <a:latin typeface="Barlow"/>
                          <a:cs typeface="Barlow"/>
                        </a:rPr>
                        <a:t>Nelnet</a:t>
                      </a:r>
                      <a:endParaRPr sz="1200">
                        <a:latin typeface="Barlow"/>
                        <a:cs typeface="Barlow"/>
                      </a:endParaRPr>
                    </a:p>
                  </a:txBody>
                  <a:tcPr marL="0" marR="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BF0E9"/>
                    </a:solidFill>
                  </a:tcPr>
                </a:tc>
                <a:tc>
                  <a:txBody>
                    <a:bodyPr/>
                    <a:lstStyle/>
                    <a:p>
                      <a:pPr marL="91440">
                        <a:lnSpc>
                          <a:spcPct val="100000"/>
                        </a:lnSpc>
                        <a:spcBef>
                          <a:spcPts val="360"/>
                        </a:spcBef>
                      </a:pPr>
                      <a:r>
                        <a:rPr sz="1200" spc="-5">
                          <a:latin typeface="Barlow"/>
                          <a:cs typeface="Barlow"/>
                        </a:rPr>
                        <a:t>1-888-486-4722</a:t>
                      </a:r>
                      <a:endParaRPr sz="1200">
                        <a:latin typeface="Barlow"/>
                        <a:cs typeface="Barlow"/>
                      </a:endParaRPr>
                    </a:p>
                  </a:txBody>
                  <a:tcPr marL="0" marR="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0E9"/>
                    </a:solidFill>
                  </a:tcPr>
                </a:tc>
                <a:tc>
                  <a:txBody>
                    <a:bodyPr/>
                    <a:lstStyle/>
                    <a:p>
                      <a:pPr marL="91440">
                        <a:lnSpc>
                          <a:spcPct val="100000"/>
                        </a:lnSpc>
                        <a:spcBef>
                          <a:spcPts val="360"/>
                        </a:spcBef>
                      </a:pPr>
                      <a:endParaRPr sz="1200">
                        <a:latin typeface="Barlow"/>
                        <a:cs typeface="Barlow"/>
                      </a:endParaRPr>
                    </a:p>
                  </a:txBody>
                  <a:tcPr marL="0" marR="0" marB="0">
                    <a:lnL w="12700" cap="flat" cmpd="sng" algn="ctr">
                      <a:solidFill>
                        <a:srgbClr val="FFFFFF"/>
                      </a:solidFill>
                      <a:prstDash val="solid"/>
                      <a:round/>
                      <a:headEnd type="none" w="med" len="med"/>
                      <a:tailEnd type="none" w="med" len="med"/>
                    </a:lnL>
                    <a:lnR w="12700">
                      <a:solidFill>
                        <a:srgbClr val="FFFFFF"/>
                      </a:solidFill>
                      <a:prstDash val="soli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0E9"/>
                    </a:solidFill>
                  </a:tcPr>
                </a:tc>
                <a:extLst>
                  <a:ext uri="{0D108BD9-81ED-4DB2-BD59-A6C34878D82A}">
                    <a16:rowId xmlns:a16="http://schemas.microsoft.com/office/drawing/2014/main" val="10008"/>
                  </a:ext>
                </a:extLst>
              </a:tr>
              <a:tr h="240922">
                <a:tc>
                  <a:txBody>
                    <a:bodyPr/>
                    <a:lstStyle/>
                    <a:p>
                      <a:pPr marL="90805">
                        <a:lnSpc>
                          <a:spcPct val="100000"/>
                        </a:lnSpc>
                        <a:spcBef>
                          <a:spcPts val="360"/>
                        </a:spcBef>
                      </a:pPr>
                      <a:r>
                        <a:rPr sz="1200" spc="-5">
                          <a:latin typeface="Barlow"/>
                          <a:cs typeface="Barlow"/>
                        </a:rPr>
                        <a:t>OSLA</a:t>
                      </a:r>
                      <a:r>
                        <a:rPr sz="1200" spc="-30">
                          <a:latin typeface="Barlow"/>
                          <a:cs typeface="Barlow"/>
                        </a:rPr>
                        <a:t> </a:t>
                      </a:r>
                      <a:r>
                        <a:rPr sz="1200">
                          <a:latin typeface="Barlow"/>
                          <a:cs typeface="Barlow"/>
                        </a:rPr>
                        <a:t>Servicing</a:t>
                      </a:r>
                    </a:p>
                  </a:txBody>
                  <a:tcPr marL="0" marR="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4E2CF"/>
                    </a:solidFill>
                  </a:tcPr>
                </a:tc>
                <a:tc>
                  <a:txBody>
                    <a:bodyPr/>
                    <a:lstStyle/>
                    <a:p>
                      <a:pPr marL="91440">
                        <a:lnSpc>
                          <a:spcPct val="100000"/>
                        </a:lnSpc>
                        <a:spcBef>
                          <a:spcPts val="360"/>
                        </a:spcBef>
                      </a:pPr>
                      <a:r>
                        <a:rPr sz="1200" spc="-5">
                          <a:latin typeface="Barlow"/>
                          <a:cs typeface="Barlow"/>
                        </a:rPr>
                        <a:t>1-866-264-9762</a:t>
                      </a:r>
                      <a:endParaRPr sz="1200">
                        <a:latin typeface="Barlow"/>
                        <a:cs typeface="Barlow"/>
                      </a:endParaRPr>
                    </a:p>
                  </a:txBody>
                  <a:tcPr marL="0" marR="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prstDash val="solid"/>
                    </a:lnB>
                    <a:solidFill>
                      <a:srgbClr val="D4E2CF"/>
                    </a:solidFill>
                  </a:tcPr>
                </a:tc>
                <a:tc>
                  <a:txBody>
                    <a:bodyPr/>
                    <a:lstStyle/>
                    <a:p>
                      <a:pPr marL="91440">
                        <a:lnSpc>
                          <a:spcPct val="100000"/>
                        </a:lnSpc>
                        <a:spcBef>
                          <a:spcPts val="360"/>
                        </a:spcBef>
                      </a:pPr>
                      <a:endParaRPr sz="1200">
                        <a:latin typeface="Barlow"/>
                        <a:cs typeface="Barlow"/>
                      </a:endParaRPr>
                    </a:p>
                  </a:txBody>
                  <a:tcPr marL="0" marR="0" marB="0">
                    <a:lnL w="12700" cap="flat" cmpd="sng" algn="ctr">
                      <a:solidFill>
                        <a:srgbClr val="FFFFFF"/>
                      </a:solidFill>
                      <a:prstDash val="solid"/>
                      <a:round/>
                      <a:headEnd type="none" w="med" len="med"/>
                      <a:tailEnd type="none" w="med" len="med"/>
                    </a:lnL>
                    <a:lnR w="12700">
                      <a:solidFill>
                        <a:srgbClr val="FFFFFF"/>
                      </a:solidFill>
                      <a:prstDash val="solid"/>
                    </a:lnR>
                    <a:lnT w="12700" cap="flat" cmpd="sng" algn="ctr">
                      <a:solidFill>
                        <a:srgbClr val="FFFFFF"/>
                      </a:solidFill>
                      <a:prstDash val="solid"/>
                      <a:round/>
                      <a:headEnd type="none" w="med" len="med"/>
                      <a:tailEnd type="none" w="med" len="med"/>
                    </a:lnT>
                    <a:lnB w="12700">
                      <a:solidFill>
                        <a:srgbClr val="FFFFFF"/>
                      </a:solidFill>
                      <a:prstDash val="solid"/>
                    </a:lnB>
                    <a:solidFill>
                      <a:srgbClr val="D4E2CF"/>
                    </a:solidFill>
                  </a:tcPr>
                </a:tc>
                <a:extLst>
                  <a:ext uri="{0D108BD9-81ED-4DB2-BD59-A6C34878D82A}">
                    <a16:rowId xmlns:a16="http://schemas.microsoft.com/office/drawing/2014/main" val="10009"/>
                  </a:ext>
                </a:extLst>
              </a:tr>
            </a:tbl>
          </a:graphicData>
        </a:graphic>
      </p:graphicFrame>
      <p:sp>
        <p:nvSpPr>
          <p:cNvPr id="12" name="object 5">
            <a:extLst>
              <a:ext uri="{FF2B5EF4-FFF2-40B4-BE49-F238E27FC236}">
                <a16:creationId xmlns:a16="http://schemas.microsoft.com/office/drawing/2014/main" id="{4514A970-92A1-46FF-8103-2A5A560E5C6F}"/>
              </a:ext>
            </a:extLst>
          </p:cNvPr>
          <p:cNvSpPr txBox="1"/>
          <p:nvPr/>
        </p:nvSpPr>
        <p:spPr>
          <a:xfrm>
            <a:off x="533400" y="5345677"/>
            <a:ext cx="7044055" cy="628377"/>
          </a:xfrm>
          <a:prstGeom prst="rect">
            <a:avLst/>
          </a:prstGeom>
        </p:spPr>
        <p:txBody>
          <a:bodyPr vert="horz" wrap="square" lIns="0" tIns="12700" rIns="0" bIns="0" rtlCol="0">
            <a:spAutoFit/>
          </a:bodyPr>
          <a:lstStyle/>
          <a:p>
            <a:pPr marL="186055" marR="5080" indent="-173990">
              <a:lnSpc>
                <a:spcPct val="100000"/>
              </a:lnSpc>
              <a:spcBef>
                <a:spcPts val="100"/>
              </a:spcBef>
              <a:buFont typeface="Arial"/>
              <a:buChar char="•"/>
              <a:tabLst>
                <a:tab pos="186690" algn="l"/>
              </a:tabLst>
            </a:pPr>
            <a:r>
              <a:rPr sz="2000" spc="-10">
                <a:latin typeface="Barlow"/>
                <a:cs typeface="Barlow"/>
              </a:rPr>
              <a:t>To identify </a:t>
            </a:r>
            <a:r>
              <a:rPr lang="en-US" sz="2000" spc="-10">
                <a:latin typeface="Barlow"/>
                <a:cs typeface="Barlow"/>
              </a:rPr>
              <a:t>a </a:t>
            </a:r>
            <a:r>
              <a:rPr sz="2000" spc="-10">
                <a:latin typeface="Barlow"/>
                <a:cs typeface="Barlow"/>
              </a:rPr>
              <a:t>private </a:t>
            </a:r>
            <a:r>
              <a:rPr sz="2000" spc="-15">
                <a:latin typeface="Barlow"/>
                <a:cs typeface="Barlow"/>
              </a:rPr>
              <a:t>lender, </a:t>
            </a:r>
            <a:r>
              <a:rPr sz="2000" spc="-5">
                <a:latin typeface="Barlow"/>
                <a:cs typeface="Barlow"/>
              </a:rPr>
              <a:t>check personal records, </a:t>
            </a:r>
            <a:r>
              <a:rPr sz="2000" spc="-405">
                <a:latin typeface="Barlow"/>
                <a:cs typeface="Barlow"/>
              </a:rPr>
              <a:t> </a:t>
            </a:r>
            <a:r>
              <a:rPr sz="2000">
                <a:latin typeface="Barlow"/>
                <a:cs typeface="Barlow"/>
              </a:rPr>
              <a:t>run</a:t>
            </a:r>
            <a:r>
              <a:rPr sz="2000" spc="-5">
                <a:latin typeface="Barlow"/>
                <a:cs typeface="Barlow"/>
              </a:rPr>
              <a:t> </a:t>
            </a:r>
            <a:r>
              <a:rPr sz="2000">
                <a:latin typeface="Barlow"/>
                <a:cs typeface="Barlow"/>
              </a:rPr>
              <a:t>a</a:t>
            </a:r>
            <a:r>
              <a:rPr sz="2000" spc="5">
                <a:latin typeface="Barlow"/>
                <a:cs typeface="Barlow"/>
              </a:rPr>
              <a:t> </a:t>
            </a:r>
            <a:r>
              <a:rPr sz="2000">
                <a:latin typeface="Barlow"/>
                <a:cs typeface="Barlow"/>
              </a:rPr>
              <a:t>credit </a:t>
            </a:r>
            <a:r>
              <a:rPr sz="2000" spc="-5">
                <a:latin typeface="Barlow"/>
                <a:cs typeface="Barlow"/>
              </a:rPr>
              <a:t>report</a:t>
            </a:r>
            <a:r>
              <a:rPr sz="2000" spc="15">
                <a:latin typeface="Barlow"/>
                <a:cs typeface="Barlow"/>
              </a:rPr>
              <a:t> </a:t>
            </a:r>
            <a:r>
              <a:rPr sz="2000" spc="-5">
                <a:latin typeface="Barlow"/>
                <a:cs typeface="Barlow"/>
              </a:rPr>
              <a:t>or</a:t>
            </a:r>
            <a:r>
              <a:rPr sz="2000">
                <a:latin typeface="Barlow"/>
                <a:cs typeface="Barlow"/>
              </a:rPr>
              <a:t> </a:t>
            </a:r>
            <a:r>
              <a:rPr sz="2000" spc="-5">
                <a:latin typeface="Barlow"/>
                <a:cs typeface="Barlow"/>
              </a:rPr>
              <a:t>contact</a:t>
            </a:r>
            <a:r>
              <a:rPr sz="2000" spc="20">
                <a:latin typeface="Barlow"/>
                <a:cs typeface="Barlow"/>
              </a:rPr>
              <a:t> </a:t>
            </a:r>
            <a:r>
              <a:rPr sz="2000" spc="-5">
                <a:latin typeface="Barlow"/>
                <a:cs typeface="Barlow"/>
              </a:rPr>
              <a:t>the</a:t>
            </a:r>
            <a:r>
              <a:rPr sz="2000" spc="15">
                <a:latin typeface="Barlow"/>
                <a:cs typeface="Barlow"/>
              </a:rPr>
              <a:t> </a:t>
            </a:r>
            <a:r>
              <a:rPr sz="2000" spc="-10">
                <a:latin typeface="Barlow"/>
                <a:cs typeface="Barlow"/>
              </a:rPr>
              <a:t>school</a:t>
            </a:r>
            <a:r>
              <a:rPr sz="2000">
                <a:latin typeface="Barlow"/>
                <a:cs typeface="Barlow"/>
              </a:rPr>
              <a:t>.</a:t>
            </a:r>
          </a:p>
        </p:txBody>
      </p:sp>
      <p:sp>
        <p:nvSpPr>
          <p:cNvPr id="8" name="Slide Number Placeholder 7">
            <a:extLst>
              <a:ext uri="{FF2B5EF4-FFF2-40B4-BE49-F238E27FC236}">
                <a16:creationId xmlns:a16="http://schemas.microsoft.com/office/drawing/2014/main" id="{6FF27D5E-D269-4818-B33C-D2225819178A}"/>
              </a:ext>
            </a:extLst>
          </p:cNvPr>
          <p:cNvSpPr>
            <a:spLocks noGrp="1"/>
          </p:cNvSpPr>
          <p:nvPr>
            <p:ph type="sldNum" sz="quarter" idx="12"/>
          </p:nvPr>
        </p:nvSpPr>
        <p:spPr/>
        <p:txBody>
          <a:bodyPr/>
          <a:lstStyle/>
          <a:p>
            <a:pPr>
              <a:defRPr/>
            </a:pPr>
            <a:fld id="{E97B734B-BE99-4B13-8B3B-73BDADC290B3}" type="slidenum">
              <a:rPr lang="en-US" smtClean="0"/>
              <a:pPr>
                <a:defRPr/>
              </a:pPr>
              <a:t>56</a:t>
            </a:fld>
            <a:endParaRPr lang="en-US"/>
          </a:p>
        </p:txBody>
      </p:sp>
    </p:spTree>
    <p:extLst>
      <p:ext uri="{BB962C8B-B14F-4D97-AF65-F5344CB8AC3E}">
        <p14:creationId xmlns:p14="http://schemas.microsoft.com/office/powerpoint/2010/main" val="98320384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84E61-33A1-41F4-A59F-3CA04BB85581}"/>
              </a:ext>
            </a:extLst>
          </p:cNvPr>
          <p:cNvSpPr>
            <a:spLocks noGrp="1"/>
          </p:cNvSpPr>
          <p:nvPr>
            <p:ph type="title"/>
          </p:nvPr>
        </p:nvSpPr>
        <p:spPr/>
        <p:txBody>
          <a:bodyPr>
            <a:normAutofit/>
          </a:bodyPr>
          <a:lstStyle/>
          <a:p>
            <a:pPr marL="457200" indent="-457200">
              <a:buFont typeface="Calibri" panose="020F0502020204030204" pitchFamily="34" charset="0"/>
              <a:buChar char="⓬"/>
            </a:pPr>
            <a:r>
              <a:rPr lang="en-US" b="0">
                <a:latin typeface="Barlow"/>
              </a:rPr>
              <a:t> Not Asking For Help</a:t>
            </a:r>
          </a:p>
        </p:txBody>
      </p:sp>
      <p:sp>
        <p:nvSpPr>
          <p:cNvPr id="6" name="object 3">
            <a:extLst>
              <a:ext uri="{FF2B5EF4-FFF2-40B4-BE49-F238E27FC236}">
                <a16:creationId xmlns:a16="http://schemas.microsoft.com/office/drawing/2014/main" id="{2D56B7A8-0D21-4C61-BE86-06D2851A1AA6}"/>
              </a:ext>
            </a:extLst>
          </p:cNvPr>
          <p:cNvSpPr txBox="1">
            <a:spLocks noGrp="1"/>
          </p:cNvSpPr>
          <p:nvPr>
            <p:ph idx="1"/>
          </p:nvPr>
        </p:nvSpPr>
        <p:spPr>
          <a:xfrm>
            <a:off x="533400" y="1705897"/>
            <a:ext cx="8077200" cy="3736920"/>
          </a:xfrm>
          <a:prstGeom prst="rect">
            <a:avLst/>
          </a:prstGeom>
        </p:spPr>
        <p:txBody>
          <a:bodyPr vert="horz" wrap="square" lIns="0" tIns="12700" rIns="0" bIns="0" rtlCol="0">
            <a:spAutoFit/>
          </a:bodyPr>
          <a:lstStyle/>
          <a:p>
            <a:pPr marL="186055" marR="118745" indent="-173990">
              <a:lnSpc>
                <a:spcPct val="100000"/>
              </a:lnSpc>
              <a:spcBef>
                <a:spcPts val="100"/>
              </a:spcBef>
              <a:buFont typeface="Arial"/>
              <a:buChar char="•"/>
              <a:tabLst>
                <a:tab pos="186690" algn="l"/>
              </a:tabLst>
            </a:pPr>
            <a:r>
              <a:rPr sz="2000" spc="-15">
                <a:latin typeface="Barlow"/>
                <a:cs typeface="Barlow"/>
              </a:rPr>
              <a:t>Ignoring student </a:t>
            </a:r>
            <a:r>
              <a:rPr sz="2000" spc="-10">
                <a:latin typeface="Barlow"/>
                <a:cs typeface="Barlow"/>
              </a:rPr>
              <a:t>loans </a:t>
            </a:r>
            <a:r>
              <a:rPr sz="2000" spc="-15">
                <a:latin typeface="Barlow"/>
                <a:cs typeface="Barlow"/>
              </a:rPr>
              <a:t>won’t make them </a:t>
            </a:r>
            <a:r>
              <a:rPr sz="2000" spc="-10">
                <a:latin typeface="Barlow"/>
                <a:cs typeface="Barlow"/>
              </a:rPr>
              <a:t>go </a:t>
            </a:r>
            <a:r>
              <a:rPr sz="2000" spc="-15">
                <a:latin typeface="Barlow"/>
                <a:cs typeface="Barlow"/>
              </a:rPr>
              <a:t>away. </a:t>
            </a:r>
            <a:r>
              <a:rPr sz="2000" spc="-5">
                <a:latin typeface="Barlow"/>
                <a:cs typeface="Barlow"/>
              </a:rPr>
              <a:t>The federal </a:t>
            </a:r>
            <a:r>
              <a:rPr sz="2000" spc="-405">
                <a:latin typeface="Barlow"/>
                <a:cs typeface="Barlow"/>
              </a:rPr>
              <a:t> </a:t>
            </a:r>
            <a:r>
              <a:rPr sz="2000" spc="-5">
                <a:latin typeface="Barlow"/>
                <a:cs typeface="Barlow"/>
              </a:rPr>
              <a:t>student</a:t>
            </a:r>
            <a:r>
              <a:rPr sz="2000" spc="20">
                <a:latin typeface="Barlow"/>
                <a:cs typeface="Barlow"/>
              </a:rPr>
              <a:t> </a:t>
            </a:r>
            <a:r>
              <a:rPr sz="2000" spc="-10">
                <a:latin typeface="Barlow"/>
                <a:cs typeface="Barlow"/>
              </a:rPr>
              <a:t>loan</a:t>
            </a:r>
            <a:r>
              <a:rPr sz="2000" spc="35">
                <a:latin typeface="Barlow"/>
                <a:cs typeface="Barlow"/>
              </a:rPr>
              <a:t> </a:t>
            </a:r>
            <a:r>
              <a:rPr sz="2000" spc="-5">
                <a:latin typeface="Barlow"/>
                <a:cs typeface="Barlow"/>
              </a:rPr>
              <a:t>system</a:t>
            </a:r>
            <a:r>
              <a:rPr sz="2000" spc="25">
                <a:latin typeface="Barlow"/>
                <a:cs typeface="Barlow"/>
              </a:rPr>
              <a:t> </a:t>
            </a:r>
            <a:r>
              <a:rPr sz="2000" spc="5">
                <a:latin typeface="Barlow"/>
                <a:cs typeface="Barlow"/>
              </a:rPr>
              <a:t>is</a:t>
            </a:r>
            <a:r>
              <a:rPr sz="2000">
                <a:latin typeface="Barlow"/>
                <a:cs typeface="Barlow"/>
              </a:rPr>
              <a:t> complicated</a:t>
            </a:r>
            <a:r>
              <a:rPr sz="2000" spc="30">
                <a:latin typeface="Barlow"/>
                <a:cs typeface="Barlow"/>
              </a:rPr>
              <a:t> </a:t>
            </a:r>
            <a:r>
              <a:rPr sz="2000" spc="-5">
                <a:latin typeface="Barlow"/>
                <a:cs typeface="Barlow"/>
              </a:rPr>
              <a:t>and</a:t>
            </a:r>
            <a:r>
              <a:rPr sz="2000" spc="20">
                <a:latin typeface="Barlow"/>
                <a:cs typeface="Barlow"/>
              </a:rPr>
              <a:t> </a:t>
            </a:r>
            <a:r>
              <a:rPr sz="2000">
                <a:latin typeface="Barlow"/>
                <a:cs typeface="Barlow"/>
              </a:rPr>
              <a:t>difficult</a:t>
            </a:r>
            <a:r>
              <a:rPr sz="2000" spc="25">
                <a:latin typeface="Barlow"/>
                <a:cs typeface="Barlow"/>
              </a:rPr>
              <a:t> </a:t>
            </a:r>
            <a:r>
              <a:rPr sz="2000" spc="-5">
                <a:latin typeface="Barlow"/>
                <a:cs typeface="Barlow"/>
              </a:rPr>
              <a:t>to</a:t>
            </a:r>
            <a:r>
              <a:rPr sz="2000">
                <a:latin typeface="Barlow"/>
                <a:cs typeface="Barlow"/>
              </a:rPr>
              <a:t> </a:t>
            </a:r>
            <a:r>
              <a:rPr sz="2000" spc="-5">
                <a:latin typeface="Barlow"/>
                <a:cs typeface="Barlow"/>
              </a:rPr>
              <a:t>navigate.</a:t>
            </a:r>
            <a:endParaRPr sz="2000">
              <a:latin typeface="Barlow"/>
              <a:cs typeface="Barlow"/>
            </a:endParaRPr>
          </a:p>
          <a:p>
            <a:pPr marL="186055" indent="-173990">
              <a:lnSpc>
                <a:spcPct val="100000"/>
              </a:lnSpc>
              <a:buFont typeface="Arial"/>
              <a:buChar char="•"/>
              <a:tabLst>
                <a:tab pos="186690" algn="l"/>
              </a:tabLst>
            </a:pPr>
            <a:r>
              <a:rPr sz="2000">
                <a:latin typeface="Barlow"/>
                <a:cs typeface="Barlow"/>
              </a:rPr>
              <a:t>If</a:t>
            </a:r>
            <a:r>
              <a:rPr sz="2000" spc="-35">
                <a:latin typeface="Barlow"/>
                <a:cs typeface="Barlow"/>
              </a:rPr>
              <a:t> </a:t>
            </a:r>
            <a:r>
              <a:rPr sz="2000" spc="-10">
                <a:latin typeface="Barlow"/>
                <a:cs typeface="Barlow"/>
              </a:rPr>
              <a:t>you’re</a:t>
            </a:r>
            <a:r>
              <a:rPr sz="2000" spc="-70">
                <a:latin typeface="Barlow"/>
                <a:cs typeface="Barlow"/>
              </a:rPr>
              <a:t> </a:t>
            </a:r>
            <a:r>
              <a:rPr sz="2000" spc="-15">
                <a:latin typeface="Barlow"/>
                <a:cs typeface="Barlow"/>
              </a:rPr>
              <a:t>struggling,</a:t>
            </a:r>
            <a:r>
              <a:rPr sz="2000" spc="-60">
                <a:latin typeface="Barlow"/>
                <a:cs typeface="Barlow"/>
              </a:rPr>
              <a:t> </a:t>
            </a:r>
            <a:r>
              <a:rPr sz="2000" spc="-15">
                <a:latin typeface="Barlow"/>
                <a:cs typeface="Barlow"/>
              </a:rPr>
              <a:t>there</a:t>
            </a:r>
            <a:r>
              <a:rPr sz="2000" spc="-70">
                <a:latin typeface="Barlow"/>
                <a:cs typeface="Barlow"/>
              </a:rPr>
              <a:t> </a:t>
            </a:r>
            <a:r>
              <a:rPr sz="2000" spc="-5">
                <a:latin typeface="Barlow"/>
                <a:cs typeface="Barlow"/>
              </a:rPr>
              <a:t>are</a:t>
            </a:r>
            <a:r>
              <a:rPr sz="2000" spc="-70">
                <a:latin typeface="Barlow"/>
                <a:cs typeface="Barlow"/>
              </a:rPr>
              <a:t> </a:t>
            </a:r>
            <a:r>
              <a:rPr sz="2000" spc="-10">
                <a:latin typeface="Barlow"/>
                <a:cs typeface="Barlow"/>
              </a:rPr>
              <a:t>options.</a:t>
            </a:r>
            <a:endParaRPr sz="2000">
              <a:latin typeface="Barlow"/>
              <a:cs typeface="Barlow"/>
            </a:endParaRPr>
          </a:p>
          <a:p>
            <a:pPr marL="186055" marR="5080" indent="-173990">
              <a:lnSpc>
                <a:spcPct val="100000"/>
              </a:lnSpc>
              <a:buFont typeface="Arial"/>
              <a:buChar char="•"/>
              <a:tabLst>
                <a:tab pos="186690" algn="l"/>
              </a:tabLst>
            </a:pPr>
            <a:r>
              <a:rPr sz="2000" spc="-10">
                <a:latin typeface="Barlow"/>
                <a:cs typeface="Barlow"/>
              </a:rPr>
              <a:t>Keep</a:t>
            </a:r>
            <a:r>
              <a:rPr sz="2000" spc="-55">
                <a:latin typeface="Barlow"/>
                <a:cs typeface="Barlow"/>
              </a:rPr>
              <a:t> </a:t>
            </a:r>
            <a:r>
              <a:rPr sz="2000" spc="-10">
                <a:latin typeface="Barlow"/>
                <a:cs typeface="Barlow"/>
              </a:rPr>
              <a:t>loans</a:t>
            </a:r>
            <a:r>
              <a:rPr sz="2000" spc="-75">
                <a:latin typeface="Barlow"/>
                <a:cs typeface="Barlow"/>
              </a:rPr>
              <a:t> </a:t>
            </a:r>
            <a:r>
              <a:rPr sz="2000" spc="10">
                <a:latin typeface="Barlow"/>
                <a:cs typeface="Barlow"/>
              </a:rPr>
              <a:t>in</a:t>
            </a:r>
            <a:r>
              <a:rPr sz="2000" spc="-35">
                <a:latin typeface="Barlow"/>
                <a:cs typeface="Barlow"/>
              </a:rPr>
              <a:t> </a:t>
            </a:r>
            <a:r>
              <a:rPr sz="2000" spc="-10">
                <a:latin typeface="Barlow"/>
                <a:cs typeface="Barlow"/>
              </a:rPr>
              <a:t>good</a:t>
            </a:r>
            <a:r>
              <a:rPr sz="2000" spc="-55">
                <a:latin typeface="Barlow"/>
                <a:cs typeface="Barlow"/>
              </a:rPr>
              <a:t> </a:t>
            </a:r>
            <a:r>
              <a:rPr sz="2000" spc="-15">
                <a:latin typeface="Barlow"/>
                <a:cs typeface="Barlow"/>
              </a:rPr>
              <a:t>standing.</a:t>
            </a:r>
            <a:r>
              <a:rPr sz="2000" spc="-40">
                <a:latin typeface="Barlow"/>
                <a:cs typeface="Barlow"/>
              </a:rPr>
              <a:t> </a:t>
            </a:r>
            <a:r>
              <a:rPr sz="2000" spc="-5">
                <a:latin typeface="Barlow"/>
                <a:cs typeface="Barlow"/>
              </a:rPr>
              <a:t>Protect your</a:t>
            </a:r>
            <a:r>
              <a:rPr sz="2000">
                <a:latin typeface="Barlow"/>
                <a:cs typeface="Barlow"/>
              </a:rPr>
              <a:t> credit</a:t>
            </a:r>
            <a:r>
              <a:rPr sz="2000" spc="-5">
                <a:latin typeface="Barlow"/>
                <a:cs typeface="Barlow"/>
              </a:rPr>
              <a:t> and</a:t>
            </a:r>
            <a:r>
              <a:rPr sz="2000" spc="30">
                <a:latin typeface="Barlow"/>
                <a:cs typeface="Barlow"/>
              </a:rPr>
              <a:t> </a:t>
            </a:r>
            <a:r>
              <a:rPr sz="2000" spc="-405">
                <a:latin typeface="Barlow"/>
                <a:cs typeface="Barlow"/>
              </a:rPr>
              <a:t> </a:t>
            </a:r>
            <a:r>
              <a:rPr sz="2000">
                <a:latin typeface="Barlow"/>
                <a:cs typeface="Barlow"/>
              </a:rPr>
              <a:t>financial</a:t>
            </a:r>
            <a:r>
              <a:rPr sz="2000" spc="25">
                <a:latin typeface="Barlow"/>
                <a:cs typeface="Barlow"/>
              </a:rPr>
              <a:t> </a:t>
            </a:r>
            <a:r>
              <a:rPr sz="2000">
                <a:latin typeface="Barlow"/>
                <a:cs typeface="Barlow"/>
              </a:rPr>
              <a:t>security.</a:t>
            </a:r>
            <a:r>
              <a:rPr sz="2000" spc="-20">
                <a:latin typeface="Barlow"/>
                <a:cs typeface="Barlow"/>
              </a:rPr>
              <a:t> </a:t>
            </a:r>
            <a:r>
              <a:rPr sz="2000" spc="-15">
                <a:latin typeface="Barlow"/>
                <a:cs typeface="Barlow"/>
              </a:rPr>
              <a:t>HAVE</a:t>
            </a:r>
            <a:r>
              <a:rPr sz="2000" spc="-50">
                <a:latin typeface="Barlow"/>
                <a:cs typeface="Barlow"/>
              </a:rPr>
              <a:t> </a:t>
            </a:r>
            <a:r>
              <a:rPr sz="2000">
                <a:latin typeface="Barlow"/>
                <a:cs typeface="Barlow"/>
              </a:rPr>
              <a:t>A</a:t>
            </a:r>
            <a:r>
              <a:rPr sz="2000" spc="-40">
                <a:latin typeface="Barlow"/>
                <a:cs typeface="Barlow"/>
              </a:rPr>
              <a:t> </a:t>
            </a:r>
            <a:r>
              <a:rPr sz="2000" spc="-15">
                <a:latin typeface="Barlow"/>
                <a:cs typeface="Barlow"/>
              </a:rPr>
              <a:t>PLAN!</a:t>
            </a:r>
            <a:endParaRPr sz="2000">
              <a:latin typeface="Barlow"/>
              <a:cs typeface="Barlow"/>
            </a:endParaRPr>
          </a:p>
          <a:p>
            <a:pPr marL="186055" indent="-173990">
              <a:lnSpc>
                <a:spcPct val="100000"/>
              </a:lnSpc>
              <a:buFont typeface="Arial"/>
              <a:buChar char="•"/>
              <a:tabLst>
                <a:tab pos="186690" algn="l"/>
              </a:tabLst>
            </a:pPr>
            <a:r>
              <a:rPr sz="2000" spc="-15">
                <a:latin typeface="Barlow"/>
                <a:cs typeface="Barlow"/>
              </a:rPr>
              <a:t>EDCAP</a:t>
            </a:r>
            <a:r>
              <a:rPr sz="2000" spc="-80">
                <a:latin typeface="Barlow"/>
                <a:cs typeface="Barlow"/>
              </a:rPr>
              <a:t> </a:t>
            </a:r>
            <a:r>
              <a:rPr sz="2000" spc="-10">
                <a:latin typeface="Barlow"/>
                <a:cs typeface="Barlow"/>
              </a:rPr>
              <a:t>can</a:t>
            </a:r>
            <a:r>
              <a:rPr sz="2000" spc="-60">
                <a:latin typeface="Barlow"/>
                <a:cs typeface="Barlow"/>
              </a:rPr>
              <a:t> </a:t>
            </a:r>
            <a:r>
              <a:rPr sz="2000" spc="-10">
                <a:latin typeface="Barlow"/>
                <a:cs typeface="Barlow"/>
              </a:rPr>
              <a:t>help!</a:t>
            </a:r>
            <a:r>
              <a:rPr sz="2000" spc="-55">
                <a:latin typeface="Barlow"/>
                <a:cs typeface="Barlow"/>
              </a:rPr>
              <a:t> </a:t>
            </a:r>
            <a:r>
              <a:rPr sz="2000" spc="-20">
                <a:latin typeface="Barlow"/>
                <a:cs typeface="Barlow"/>
              </a:rPr>
              <a:t>Contact</a:t>
            </a:r>
            <a:r>
              <a:rPr sz="2000" spc="-55">
                <a:latin typeface="Barlow"/>
                <a:cs typeface="Barlow"/>
              </a:rPr>
              <a:t> </a:t>
            </a:r>
            <a:r>
              <a:rPr sz="2000" spc="-10">
                <a:latin typeface="Barlow"/>
                <a:cs typeface="Barlow"/>
              </a:rPr>
              <a:t>Us:</a:t>
            </a:r>
            <a:endParaRPr lang="en-US" sz="2000" spc="-10">
              <a:latin typeface="Barlow"/>
              <a:cs typeface="Barlow"/>
            </a:endParaRPr>
          </a:p>
          <a:p>
            <a:pPr marL="640715" lvl="1" indent="-285750">
              <a:lnSpc>
                <a:spcPct val="100000"/>
              </a:lnSpc>
              <a:spcBef>
                <a:spcPts val="300"/>
              </a:spcBef>
              <a:spcAft>
                <a:spcPts val="0"/>
              </a:spcAft>
              <a:buFont typeface="Courier New" panose="02070309020205020404" pitchFamily="49" charset="0"/>
              <a:buChar char="-"/>
              <a:tabLst>
                <a:tab pos="186690" algn="l"/>
              </a:tabLst>
            </a:pPr>
            <a:r>
              <a:rPr lang="en-US" spc="-10">
                <a:latin typeface="Barlow"/>
                <a:cs typeface="Barlow"/>
              </a:rPr>
              <a:t>By email: </a:t>
            </a:r>
            <a:r>
              <a:rPr lang="en-US" spc="-10">
                <a:latin typeface="Barlow"/>
                <a:cs typeface="Barlow"/>
                <a:hlinkClick r:id="rId3"/>
              </a:rPr>
              <a:t>EDCAP@cssny.org</a:t>
            </a:r>
            <a:endParaRPr lang="en-US" spc="-10">
              <a:latin typeface="Barlow"/>
              <a:cs typeface="Barlow"/>
            </a:endParaRPr>
          </a:p>
          <a:p>
            <a:pPr marL="640715" lvl="1" indent="-285750">
              <a:lnSpc>
                <a:spcPct val="100000"/>
              </a:lnSpc>
              <a:spcBef>
                <a:spcPts val="300"/>
              </a:spcBef>
              <a:spcAft>
                <a:spcPts val="0"/>
              </a:spcAft>
              <a:buFont typeface="Courier New" panose="02070309020205020404" pitchFamily="49" charset="0"/>
              <a:buChar char="-"/>
              <a:tabLst>
                <a:tab pos="186690" algn="l"/>
              </a:tabLst>
            </a:pPr>
            <a:r>
              <a:rPr lang="en-US" spc="-10">
                <a:latin typeface="Barlow"/>
                <a:cs typeface="Barlow"/>
              </a:rPr>
              <a:t>By phone: 1-888-614-5004</a:t>
            </a:r>
          </a:p>
          <a:p>
            <a:pPr marL="640715" lvl="1" indent="-285750">
              <a:lnSpc>
                <a:spcPct val="100000"/>
              </a:lnSpc>
              <a:spcBef>
                <a:spcPts val="300"/>
              </a:spcBef>
              <a:spcAft>
                <a:spcPts val="0"/>
              </a:spcAft>
              <a:buFont typeface="Courier New" panose="02070309020205020404" pitchFamily="49" charset="0"/>
              <a:buChar char="-"/>
              <a:tabLst>
                <a:tab pos="186690" algn="l"/>
              </a:tabLst>
            </a:pPr>
            <a:r>
              <a:rPr lang="en-US" spc="-10">
                <a:latin typeface="Barlow"/>
                <a:cs typeface="Barlow"/>
              </a:rPr>
              <a:t>Website: edcapny.org</a:t>
            </a:r>
            <a:endParaRPr>
              <a:latin typeface="Barlow"/>
              <a:cs typeface="Barlow"/>
            </a:endParaRPr>
          </a:p>
          <a:p>
            <a:pPr marL="311784" indent="0">
              <a:lnSpc>
                <a:spcPct val="100000"/>
              </a:lnSpc>
              <a:spcBef>
                <a:spcPts val="325"/>
              </a:spcBef>
              <a:buNone/>
              <a:tabLst>
                <a:tab pos="826135" algn="l"/>
              </a:tabLst>
            </a:pPr>
            <a:endParaRPr sz="1800">
              <a:latin typeface="Barlow"/>
              <a:cs typeface="Barlow"/>
            </a:endParaRPr>
          </a:p>
        </p:txBody>
      </p:sp>
      <p:sp>
        <p:nvSpPr>
          <p:cNvPr id="5" name="Slide Number Placeholder 4">
            <a:extLst>
              <a:ext uri="{FF2B5EF4-FFF2-40B4-BE49-F238E27FC236}">
                <a16:creationId xmlns:a16="http://schemas.microsoft.com/office/drawing/2014/main" id="{D16ABAA6-AB52-40DE-A57E-0C5BC9C01A2A}"/>
              </a:ext>
            </a:extLst>
          </p:cNvPr>
          <p:cNvSpPr>
            <a:spLocks noGrp="1"/>
          </p:cNvSpPr>
          <p:nvPr>
            <p:ph type="sldNum" sz="quarter" idx="12"/>
          </p:nvPr>
        </p:nvSpPr>
        <p:spPr/>
        <p:txBody>
          <a:bodyPr/>
          <a:lstStyle/>
          <a:p>
            <a:pPr>
              <a:defRPr/>
            </a:pPr>
            <a:fld id="{E97B734B-BE99-4B13-8B3B-73BDADC290B3}" type="slidenum">
              <a:rPr lang="en-US" smtClean="0"/>
              <a:pPr>
                <a:defRPr/>
              </a:pPr>
              <a:t>57</a:t>
            </a:fld>
            <a:endParaRPr lang="en-US"/>
          </a:p>
        </p:txBody>
      </p:sp>
    </p:spTree>
    <p:extLst>
      <p:ext uri="{BB962C8B-B14F-4D97-AF65-F5344CB8AC3E}">
        <p14:creationId xmlns:p14="http://schemas.microsoft.com/office/powerpoint/2010/main" val="27977291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07390" y="1182277"/>
            <a:ext cx="6912610" cy="475771"/>
          </a:xfrm>
          <a:prstGeom prst="rect">
            <a:avLst/>
          </a:prstGeom>
        </p:spPr>
        <p:txBody>
          <a:bodyPr vert="horz" wrap="square" lIns="0" tIns="13970" rIns="0" bIns="0" rtlCol="0">
            <a:spAutoFit/>
          </a:bodyPr>
          <a:lstStyle/>
          <a:p>
            <a:pPr marL="12700">
              <a:lnSpc>
                <a:spcPct val="100000"/>
              </a:lnSpc>
              <a:spcBef>
                <a:spcPts val="110"/>
              </a:spcBef>
            </a:pPr>
            <a:r>
              <a:rPr b="0" spc="-15">
                <a:latin typeface="Barlow"/>
              </a:rPr>
              <a:t>Student</a:t>
            </a:r>
            <a:r>
              <a:rPr b="0" spc="-125">
                <a:latin typeface="Barlow"/>
              </a:rPr>
              <a:t> </a:t>
            </a:r>
            <a:r>
              <a:rPr b="0" spc="-5">
                <a:latin typeface="Barlow"/>
              </a:rPr>
              <a:t>Loan</a:t>
            </a:r>
            <a:r>
              <a:rPr b="0" spc="-125">
                <a:latin typeface="Barlow"/>
              </a:rPr>
              <a:t> </a:t>
            </a:r>
            <a:r>
              <a:rPr b="0" spc="-15">
                <a:latin typeface="Barlow"/>
              </a:rPr>
              <a:t>Crisis:</a:t>
            </a:r>
            <a:r>
              <a:rPr b="0" spc="-114">
                <a:latin typeface="Barlow"/>
              </a:rPr>
              <a:t> </a:t>
            </a:r>
            <a:r>
              <a:rPr b="0" spc="-5">
                <a:latin typeface="Barlow"/>
              </a:rPr>
              <a:t>The</a:t>
            </a:r>
            <a:r>
              <a:rPr b="0" spc="-105">
                <a:latin typeface="Barlow"/>
              </a:rPr>
              <a:t> </a:t>
            </a:r>
            <a:r>
              <a:rPr b="0" spc="-15">
                <a:latin typeface="Barlow"/>
              </a:rPr>
              <a:t>Impact</a:t>
            </a:r>
            <a:endParaRPr lang="en-US" b="0" spc="-15">
              <a:latin typeface="Barlow"/>
            </a:endParaRPr>
          </a:p>
        </p:txBody>
      </p:sp>
      <p:sp>
        <p:nvSpPr>
          <p:cNvPr id="3" name="object 3"/>
          <p:cNvSpPr/>
          <p:nvPr/>
        </p:nvSpPr>
        <p:spPr>
          <a:xfrm>
            <a:off x="914565" y="2530332"/>
            <a:ext cx="679450" cy="476884"/>
          </a:xfrm>
          <a:custGeom>
            <a:avLst/>
            <a:gdLst/>
            <a:ahLst/>
            <a:cxnLst/>
            <a:rect l="l" t="t" r="r" b="b"/>
            <a:pathLst>
              <a:path w="679450" h="476885">
                <a:moveTo>
                  <a:pt x="237604" y="340474"/>
                </a:moveTo>
                <a:lnTo>
                  <a:pt x="101828" y="340474"/>
                </a:lnTo>
                <a:lnTo>
                  <a:pt x="101828" y="374523"/>
                </a:lnTo>
                <a:lnTo>
                  <a:pt x="237604" y="374523"/>
                </a:lnTo>
                <a:lnTo>
                  <a:pt x="237604" y="340474"/>
                </a:lnTo>
                <a:close/>
              </a:path>
              <a:path w="679450" h="476885">
                <a:moveTo>
                  <a:pt x="339432" y="340474"/>
                </a:moveTo>
                <a:lnTo>
                  <a:pt x="271551" y="340474"/>
                </a:lnTo>
                <a:lnTo>
                  <a:pt x="271551" y="374523"/>
                </a:lnTo>
                <a:lnTo>
                  <a:pt x="339432" y="374523"/>
                </a:lnTo>
                <a:lnTo>
                  <a:pt x="339432" y="340474"/>
                </a:lnTo>
                <a:close/>
              </a:path>
              <a:path w="679450" h="476885">
                <a:moveTo>
                  <a:pt x="678878" y="34048"/>
                </a:moveTo>
                <a:lnTo>
                  <a:pt x="676198" y="20828"/>
                </a:lnTo>
                <a:lnTo>
                  <a:pt x="668909" y="10007"/>
                </a:lnTo>
                <a:lnTo>
                  <a:pt x="658114" y="2692"/>
                </a:lnTo>
                <a:lnTo>
                  <a:pt x="644931" y="0"/>
                </a:lnTo>
                <a:lnTo>
                  <a:pt x="627964" y="0"/>
                </a:lnTo>
                <a:lnTo>
                  <a:pt x="627964" y="51079"/>
                </a:lnTo>
                <a:lnTo>
                  <a:pt x="627964" y="187261"/>
                </a:lnTo>
                <a:lnTo>
                  <a:pt x="627964" y="289407"/>
                </a:lnTo>
                <a:lnTo>
                  <a:pt x="627964" y="425589"/>
                </a:lnTo>
                <a:lnTo>
                  <a:pt x="50914" y="425589"/>
                </a:lnTo>
                <a:lnTo>
                  <a:pt x="50914" y="289407"/>
                </a:lnTo>
                <a:lnTo>
                  <a:pt x="627964" y="289407"/>
                </a:lnTo>
                <a:lnTo>
                  <a:pt x="627964" y="187261"/>
                </a:lnTo>
                <a:lnTo>
                  <a:pt x="50914" y="187261"/>
                </a:lnTo>
                <a:lnTo>
                  <a:pt x="50914" y="51079"/>
                </a:lnTo>
                <a:lnTo>
                  <a:pt x="627964" y="51079"/>
                </a:lnTo>
                <a:lnTo>
                  <a:pt x="627964" y="0"/>
                </a:lnTo>
                <a:lnTo>
                  <a:pt x="33947" y="0"/>
                </a:lnTo>
                <a:lnTo>
                  <a:pt x="20764" y="2692"/>
                </a:lnTo>
                <a:lnTo>
                  <a:pt x="9969" y="10007"/>
                </a:lnTo>
                <a:lnTo>
                  <a:pt x="2679" y="20828"/>
                </a:lnTo>
                <a:lnTo>
                  <a:pt x="0" y="34048"/>
                </a:lnTo>
                <a:lnTo>
                  <a:pt x="0" y="442620"/>
                </a:lnTo>
                <a:lnTo>
                  <a:pt x="2679" y="455841"/>
                </a:lnTo>
                <a:lnTo>
                  <a:pt x="9969" y="466661"/>
                </a:lnTo>
                <a:lnTo>
                  <a:pt x="20764" y="473976"/>
                </a:lnTo>
                <a:lnTo>
                  <a:pt x="33947" y="476669"/>
                </a:lnTo>
                <a:lnTo>
                  <a:pt x="644931" y="476669"/>
                </a:lnTo>
                <a:lnTo>
                  <a:pt x="658114" y="473976"/>
                </a:lnTo>
                <a:lnTo>
                  <a:pt x="668909" y="466661"/>
                </a:lnTo>
                <a:lnTo>
                  <a:pt x="676198" y="455841"/>
                </a:lnTo>
                <a:lnTo>
                  <a:pt x="678878" y="442620"/>
                </a:lnTo>
                <a:lnTo>
                  <a:pt x="678878" y="425589"/>
                </a:lnTo>
                <a:lnTo>
                  <a:pt x="678878" y="289407"/>
                </a:lnTo>
                <a:lnTo>
                  <a:pt x="678878" y="187261"/>
                </a:lnTo>
                <a:lnTo>
                  <a:pt x="678878" y="51079"/>
                </a:lnTo>
                <a:lnTo>
                  <a:pt x="678878" y="34048"/>
                </a:lnTo>
                <a:close/>
              </a:path>
            </a:pathLst>
          </a:custGeom>
          <a:solidFill>
            <a:srgbClr val="6FAC46"/>
          </a:solidFill>
        </p:spPr>
        <p:txBody>
          <a:bodyPr wrap="square" lIns="0" tIns="0" rIns="0" bIns="0" rtlCol="0"/>
          <a:lstStyle/>
          <a:p>
            <a:endParaRPr/>
          </a:p>
        </p:txBody>
      </p:sp>
      <p:sp>
        <p:nvSpPr>
          <p:cNvPr id="4" name="object 4"/>
          <p:cNvSpPr txBox="1"/>
          <p:nvPr/>
        </p:nvSpPr>
        <p:spPr>
          <a:xfrm>
            <a:off x="825794" y="3282145"/>
            <a:ext cx="2351405" cy="2237151"/>
          </a:xfrm>
          <a:prstGeom prst="rect">
            <a:avLst/>
          </a:prstGeom>
        </p:spPr>
        <p:txBody>
          <a:bodyPr vert="horz" wrap="square" lIns="0" tIns="43815" rIns="0" bIns="0" rtlCol="0">
            <a:spAutoFit/>
          </a:bodyPr>
          <a:lstStyle/>
          <a:p>
            <a:pPr marL="12700" marR="5080">
              <a:lnSpc>
                <a:spcPts val="1939"/>
              </a:lnSpc>
              <a:spcBef>
                <a:spcPts val="345"/>
              </a:spcBef>
            </a:pPr>
            <a:r>
              <a:rPr lang="en-US">
                <a:solidFill>
                  <a:srgbClr val="414042"/>
                </a:solidFill>
                <a:latin typeface="Barlow"/>
                <a:cs typeface="Barlow"/>
              </a:rPr>
              <a:t>Defaulting means l</a:t>
            </a:r>
            <a:r>
              <a:rPr sz="1800">
                <a:solidFill>
                  <a:srgbClr val="414042"/>
                </a:solidFill>
                <a:latin typeface="Barlow"/>
                <a:cs typeface="Barlow"/>
              </a:rPr>
              <a:t>ower </a:t>
            </a:r>
            <a:r>
              <a:rPr sz="1800" spc="-5">
                <a:solidFill>
                  <a:srgbClr val="414042"/>
                </a:solidFill>
                <a:latin typeface="Barlow"/>
                <a:cs typeface="Barlow"/>
              </a:rPr>
              <a:t>credit score, </a:t>
            </a:r>
            <a:r>
              <a:rPr sz="1800">
                <a:solidFill>
                  <a:srgbClr val="414042"/>
                </a:solidFill>
                <a:latin typeface="Barlow"/>
                <a:cs typeface="Barlow"/>
              </a:rPr>
              <a:t> </a:t>
            </a:r>
            <a:r>
              <a:rPr sz="1800" spc="-5">
                <a:solidFill>
                  <a:srgbClr val="414042"/>
                </a:solidFill>
                <a:latin typeface="Barlow"/>
                <a:cs typeface="Barlow"/>
              </a:rPr>
              <a:t>which</a:t>
            </a:r>
            <a:r>
              <a:rPr sz="1800">
                <a:solidFill>
                  <a:srgbClr val="414042"/>
                </a:solidFill>
                <a:latin typeface="Barlow"/>
                <a:cs typeface="Barlow"/>
              </a:rPr>
              <a:t> </a:t>
            </a:r>
            <a:r>
              <a:rPr sz="1800" spc="-5">
                <a:solidFill>
                  <a:srgbClr val="414042"/>
                </a:solidFill>
                <a:latin typeface="Barlow"/>
                <a:cs typeface="Barlow"/>
              </a:rPr>
              <a:t>leads</a:t>
            </a:r>
            <a:r>
              <a:rPr sz="1800" spc="10">
                <a:solidFill>
                  <a:srgbClr val="414042"/>
                </a:solidFill>
                <a:latin typeface="Barlow"/>
                <a:cs typeface="Barlow"/>
              </a:rPr>
              <a:t> </a:t>
            </a:r>
            <a:r>
              <a:rPr sz="1800" spc="-5">
                <a:solidFill>
                  <a:srgbClr val="414042"/>
                </a:solidFill>
                <a:latin typeface="Barlow"/>
                <a:cs typeface="Barlow"/>
              </a:rPr>
              <a:t>to</a:t>
            </a:r>
            <a:r>
              <a:rPr sz="1800" spc="-10">
                <a:solidFill>
                  <a:srgbClr val="414042"/>
                </a:solidFill>
                <a:latin typeface="Barlow"/>
                <a:cs typeface="Barlow"/>
              </a:rPr>
              <a:t> higher </a:t>
            </a:r>
            <a:r>
              <a:rPr sz="1800" spc="-5">
                <a:solidFill>
                  <a:srgbClr val="414042"/>
                </a:solidFill>
                <a:latin typeface="Barlow"/>
                <a:cs typeface="Barlow"/>
              </a:rPr>
              <a:t> </a:t>
            </a:r>
            <a:r>
              <a:rPr sz="1800" spc="-10">
                <a:solidFill>
                  <a:srgbClr val="414042"/>
                </a:solidFill>
                <a:latin typeface="Barlow"/>
                <a:cs typeface="Barlow"/>
              </a:rPr>
              <a:t>insurance</a:t>
            </a:r>
            <a:r>
              <a:rPr sz="1800" spc="30">
                <a:solidFill>
                  <a:srgbClr val="414042"/>
                </a:solidFill>
                <a:latin typeface="Barlow"/>
                <a:cs typeface="Barlow"/>
              </a:rPr>
              <a:t> </a:t>
            </a:r>
            <a:r>
              <a:rPr sz="1800" spc="-5">
                <a:solidFill>
                  <a:srgbClr val="414042"/>
                </a:solidFill>
                <a:latin typeface="Barlow"/>
                <a:cs typeface="Barlow"/>
              </a:rPr>
              <a:t>premiums, </a:t>
            </a:r>
            <a:r>
              <a:rPr sz="1800">
                <a:solidFill>
                  <a:srgbClr val="414042"/>
                </a:solidFill>
                <a:latin typeface="Barlow"/>
                <a:cs typeface="Barlow"/>
              </a:rPr>
              <a:t> </a:t>
            </a:r>
            <a:r>
              <a:rPr sz="1800" spc="-5">
                <a:solidFill>
                  <a:srgbClr val="414042"/>
                </a:solidFill>
                <a:latin typeface="Barlow"/>
                <a:cs typeface="Barlow"/>
              </a:rPr>
              <a:t>less</a:t>
            </a:r>
            <a:r>
              <a:rPr sz="1800" spc="-10">
                <a:solidFill>
                  <a:srgbClr val="414042"/>
                </a:solidFill>
                <a:latin typeface="Barlow"/>
                <a:cs typeface="Barlow"/>
              </a:rPr>
              <a:t> </a:t>
            </a:r>
            <a:r>
              <a:rPr sz="1800" spc="-5">
                <a:solidFill>
                  <a:srgbClr val="414042"/>
                </a:solidFill>
                <a:latin typeface="Barlow"/>
                <a:cs typeface="Barlow"/>
              </a:rPr>
              <a:t>access</a:t>
            </a:r>
            <a:r>
              <a:rPr sz="1800" spc="15">
                <a:solidFill>
                  <a:srgbClr val="414042"/>
                </a:solidFill>
                <a:latin typeface="Barlow"/>
                <a:cs typeface="Barlow"/>
              </a:rPr>
              <a:t> </a:t>
            </a:r>
            <a:r>
              <a:rPr sz="1800" spc="-5">
                <a:solidFill>
                  <a:srgbClr val="414042"/>
                </a:solidFill>
                <a:latin typeface="Barlow"/>
                <a:cs typeface="Barlow"/>
              </a:rPr>
              <a:t>to </a:t>
            </a:r>
            <a:r>
              <a:rPr sz="1800">
                <a:solidFill>
                  <a:srgbClr val="414042"/>
                </a:solidFill>
                <a:latin typeface="Barlow"/>
                <a:cs typeface="Barlow"/>
              </a:rPr>
              <a:t> </a:t>
            </a:r>
            <a:r>
              <a:rPr sz="1800" spc="-5">
                <a:solidFill>
                  <a:srgbClr val="414042"/>
                </a:solidFill>
                <a:latin typeface="Barlow"/>
                <a:cs typeface="Barlow"/>
              </a:rPr>
              <a:t>affordable </a:t>
            </a:r>
            <a:r>
              <a:rPr sz="1800" spc="-10">
                <a:solidFill>
                  <a:srgbClr val="414042"/>
                </a:solidFill>
                <a:latin typeface="Barlow"/>
                <a:cs typeface="Barlow"/>
              </a:rPr>
              <a:t>housing, and </a:t>
            </a:r>
            <a:r>
              <a:rPr sz="1800" spc="-345">
                <a:solidFill>
                  <a:srgbClr val="414042"/>
                </a:solidFill>
                <a:latin typeface="Barlow"/>
                <a:cs typeface="Barlow"/>
              </a:rPr>
              <a:t> </a:t>
            </a:r>
            <a:r>
              <a:rPr sz="1800" spc="-10">
                <a:solidFill>
                  <a:srgbClr val="414042"/>
                </a:solidFill>
                <a:latin typeface="Barlow"/>
                <a:cs typeface="Barlow"/>
              </a:rPr>
              <a:t>increase</a:t>
            </a:r>
            <a:r>
              <a:rPr sz="1800" spc="15">
                <a:solidFill>
                  <a:srgbClr val="414042"/>
                </a:solidFill>
                <a:latin typeface="Barlow"/>
                <a:cs typeface="Barlow"/>
              </a:rPr>
              <a:t> </a:t>
            </a:r>
            <a:r>
              <a:rPr sz="1800" spc="-5">
                <a:solidFill>
                  <a:srgbClr val="414042"/>
                </a:solidFill>
                <a:latin typeface="Barlow"/>
                <a:cs typeface="Barlow"/>
              </a:rPr>
              <a:t>cost</a:t>
            </a:r>
            <a:r>
              <a:rPr sz="1800" spc="-15">
                <a:solidFill>
                  <a:srgbClr val="414042"/>
                </a:solidFill>
                <a:latin typeface="Barlow"/>
                <a:cs typeface="Barlow"/>
              </a:rPr>
              <a:t> </a:t>
            </a:r>
            <a:r>
              <a:rPr sz="1800">
                <a:solidFill>
                  <a:srgbClr val="414042"/>
                </a:solidFill>
                <a:latin typeface="Barlow"/>
                <a:cs typeface="Barlow"/>
              </a:rPr>
              <a:t>of </a:t>
            </a:r>
            <a:r>
              <a:rPr sz="1800" spc="5">
                <a:solidFill>
                  <a:srgbClr val="414042"/>
                </a:solidFill>
                <a:latin typeface="Barlow"/>
                <a:cs typeface="Barlow"/>
              </a:rPr>
              <a:t> </a:t>
            </a:r>
            <a:r>
              <a:rPr sz="1800" spc="-5">
                <a:solidFill>
                  <a:srgbClr val="414042"/>
                </a:solidFill>
                <a:latin typeface="Barlow"/>
                <a:cs typeface="Barlow"/>
              </a:rPr>
              <a:t>borrowing </a:t>
            </a:r>
            <a:r>
              <a:rPr sz="1800">
                <a:solidFill>
                  <a:srgbClr val="414042"/>
                </a:solidFill>
                <a:latin typeface="Barlow"/>
                <a:cs typeface="Barlow"/>
              </a:rPr>
              <a:t>for </a:t>
            </a:r>
            <a:r>
              <a:rPr sz="1800" spc="-5">
                <a:solidFill>
                  <a:srgbClr val="414042"/>
                </a:solidFill>
                <a:latin typeface="Barlow"/>
                <a:cs typeface="Barlow"/>
              </a:rPr>
              <a:t>other </a:t>
            </a:r>
            <a:r>
              <a:rPr sz="1800">
                <a:solidFill>
                  <a:srgbClr val="414042"/>
                </a:solidFill>
                <a:latin typeface="Barlow"/>
                <a:cs typeface="Barlow"/>
              </a:rPr>
              <a:t> </a:t>
            </a:r>
            <a:r>
              <a:rPr sz="1800" spc="-5">
                <a:solidFill>
                  <a:srgbClr val="414042"/>
                </a:solidFill>
                <a:latin typeface="Barlow"/>
                <a:cs typeface="Barlow"/>
              </a:rPr>
              <a:t>needs</a:t>
            </a:r>
            <a:r>
              <a:rPr lang="en-US" sz="1800" spc="-5">
                <a:solidFill>
                  <a:srgbClr val="414042"/>
                </a:solidFill>
                <a:latin typeface="Barlow"/>
                <a:cs typeface="Barlow"/>
              </a:rPr>
              <a:t>.</a:t>
            </a:r>
            <a:endParaRPr sz="1800">
              <a:solidFill>
                <a:srgbClr val="414042"/>
              </a:solidFill>
              <a:latin typeface="Barlow"/>
              <a:cs typeface="Barlow"/>
            </a:endParaRPr>
          </a:p>
        </p:txBody>
      </p:sp>
      <p:sp>
        <p:nvSpPr>
          <p:cNvPr id="5" name="object 5"/>
          <p:cNvSpPr/>
          <p:nvPr/>
        </p:nvSpPr>
        <p:spPr>
          <a:xfrm>
            <a:off x="3665182" y="2462247"/>
            <a:ext cx="713105" cy="613410"/>
          </a:xfrm>
          <a:custGeom>
            <a:avLst/>
            <a:gdLst/>
            <a:ahLst/>
            <a:cxnLst/>
            <a:rect l="l" t="t" r="r" b="b"/>
            <a:pathLst>
              <a:path w="713104" h="613410">
                <a:moveTo>
                  <a:pt x="610984" y="360045"/>
                </a:moveTo>
                <a:lnTo>
                  <a:pt x="560070" y="311531"/>
                </a:lnTo>
                <a:lnTo>
                  <a:pt x="560070" y="400050"/>
                </a:lnTo>
                <a:lnTo>
                  <a:pt x="560070" y="502196"/>
                </a:lnTo>
                <a:lnTo>
                  <a:pt x="458241" y="502196"/>
                </a:lnTo>
                <a:lnTo>
                  <a:pt x="458241" y="400050"/>
                </a:lnTo>
                <a:lnTo>
                  <a:pt x="560070" y="400050"/>
                </a:lnTo>
                <a:lnTo>
                  <a:pt x="560070" y="311531"/>
                </a:lnTo>
                <a:lnTo>
                  <a:pt x="356412" y="117462"/>
                </a:lnTo>
                <a:lnTo>
                  <a:pt x="254571" y="214503"/>
                </a:lnTo>
                <a:lnTo>
                  <a:pt x="254571" y="400050"/>
                </a:lnTo>
                <a:lnTo>
                  <a:pt x="254571" y="502196"/>
                </a:lnTo>
                <a:lnTo>
                  <a:pt x="152742" y="502196"/>
                </a:lnTo>
                <a:lnTo>
                  <a:pt x="152742" y="400050"/>
                </a:lnTo>
                <a:lnTo>
                  <a:pt x="254571" y="400050"/>
                </a:lnTo>
                <a:lnTo>
                  <a:pt x="254571" y="214503"/>
                </a:lnTo>
                <a:lnTo>
                  <a:pt x="101828" y="360045"/>
                </a:lnTo>
                <a:lnTo>
                  <a:pt x="101828" y="612838"/>
                </a:lnTo>
                <a:lnTo>
                  <a:pt x="305485" y="612838"/>
                </a:lnTo>
                <a:lnTo>
                  <a:pt x="305485" y="502196"/>
                </a:lnTo>
                <a:lnTo>
                  <a:pt x="305485" y="400050"/>
                </a:lnTo>
                <a:lnTo>
                  <a:pt x="407327" y="400050"/>
                </a:lnTo>
                <a:lnTo>
                  <a:pt x="407327" y="612838"/>
                </a:lnTo>
                <a:lnTo>
                  <a:pt x="610984" y="612838"/>
                </a:lnTo>
                <a:lnTo>
                  <a:pt x="610984" y="502196"/>
                </a:lnTo>
                <a:lnTo>
                  <a:pt x="610984" y="400050"/>
                </a:lnTo>
                <a:lnTo>
                  <a:pt x="610984" y="360045"/>
                </a:lnTo>
                <a:close/>
              </a:path>
              <a:path w="713104" h="613410">
                <a:moveTo>
                  <a:pt x="712812" y="340461"/>
                </a:moveTo>
                <a:lnTo>
                  <a:pt x="560070" y="194068"/>
                </a:lnTo>
                <a:lnTo>
                  <a:pt x="560070" y="51054"/>
                </a:lnTo>
                <a:lnTo>
                  <a:pt x="492175" y="51054"/>
                </a:lnTo>
                <a:lnTo>
                  <a:pt x="492175" y="129362"/>
                </a:lnTo>
                <a:lnTo>
                  <a:pt x="356400" y="0"/>
                </a:lnTo>
                <a:lnTo>
                  <a:pt x="0" y="340461"/>
                </a:lnTo>
                <a:lnTo>
                  <a:pt x="38188" y="372795"/>
                </a:lnTo>
                <a:lnTo>
                  <a:pt x="356400" y="69786"/>
                </a:lnTo>
                <a:lnTo>
                  <a:pt x="674624" y="372795"/>
                </a:lnTo>
                <a:lnTo>
                  <a:pt x="712812" y="340461"/>
                </a:lnTo>
                <a:close/>
              </a:path>
            </a:pathLst>
          </a:custGeom>
          <a:solidFill>
            <a:srgbClr val="6FAC46"/>
          </a:solidFill>
        </p:spPr>
        <p:txBody>
          <a:bodyPr wrap="square" lIns="0" tIns="0" rIns="0" bIns="0" rtlCol="0"/>
          <a:lstStyle/>
          <a:p>
            <a:endParaRPr/>
          </a:p>
        </p:txBody>
      </p:sp>
      <p:sp>
        <p:nvSpPr>
          <p:cNvPr id="6" name="object 6"/>
          <p:cNvSpPr txBox="1"/>
          <p:nvPr/>
        </p:nvSpPr>
        <p:spPr>
          <a:xfrm>
            <a:off x="3591817" y="3282145"/>
            <a:ext cx="2357120" cy="1506182"/>
          </a:xfrm>
          <a:prstGeom prst="rect">
            <a:avLst/>
          </a:prstGeom>
        </p:spPr>
        <p:txBody>
          <a:bodyPr vert="horz" wrap="square" lIns="0" tIns="43815" rIns="0" bIns="0" rtlCol="0">
            <a:spAutoFit/>
          </a:bodyPr>
          <a:lstStyle/>
          <a:p>
            <a:pPr marL="12700" marR="5080">
              <a:lnSpc>
                <a:spcPts val="1939"/>
              </a:lnSpc>
              <a:spcBef>
                <a:spcPts val="345"/>
              </a:spcBef>
            </a:pPr>
            <a:r>
              <a:rPr lang="en-US" spc="-10">
                <a:solidFill>
                  <a:srgbClr val="414042"/>
                </a:solidFill>
                <a:latin typeface="Barlow"/>
                <a:cs typeface="Barlow"/>
              </a:rPr>
              <a:t>Large debt leads to the i</a:t>
            </a:r>
            <a:r>
              <a:rPr sz="1800" spc="-10">
                <a:solidFill>
                  <a:srgbClr val="414042"/>
                </a:solidFill>
                <a:latin typeface="Barlow"/>
                <a:cs typeface="Barlow"/>
              </a:rPr>
              <a:t>nability</a:t>
            </a:r>
            <a:r>
              <a:rPr sz="1800" spc="45">
                <a:solidFill>
                  <a:srgbClr val="414042"/>
                </a:solidFill>
                <a:latin typeface="Barlow"/>
                <a:cs typeface="Barlow"/>
              </a:rPr>
              <a:t> </a:t>
            </a:r>
            <a:r>
              <a:rPr sz="1800" spc="-5">
                <a:solidFill>
                  <a:srgbClr val="414042"/>
                </a:solidFill>
                <a:latin typeface="Barlow"/>
                <a:cs typeface="Barlow"/>
              </a:rPr>
              <a:t>to</a:t>
            </a:r>
            <a:r>
              <a:rPr sz="1800" spc="-10">
                <a:solidFill>
                  <a:srgbClr val="414042"/>
                </a:solidFill>
                <a:latin typeface="Barlow"/>
                <a:cs typeface="Barlow"/>
              </a:rPr>
              <a:t> purchase</a:t>
            </a:r>
            <a:r>
              <a:rPr sz="1800" spc="10">
                <a:solidFill>
                  <a:srgbClr val="414042"/>
                </a:solidFill>
                <a:latin typeface="Barlow"/>
                <a:cs typeface="Barlow"/>
              </a:rPr>
              <a:t> </a:t>
            </a:r>
            <a:r>
              <a:rPr sz="1800">
                <a:solidFill>
                  <a:srgbClr val="414042"/>
                </a:solidFill>
                <a:latin typeface="Barlow"/>
                <a:cs typeface="Barlow"/>
              </a:rPr>
              <a:t>a </a:t>
            </a:r>
            <a:r>
              <a:rPr sz="1800" spc="5">
                <a:solidFill>
                  <a:srgbClr val="414042"/>
                </a:solidFill>
                <a:latin typeface="Barlow"/>
                <a:cs typeface="Barlow"/>
              </a:rPr>
              <a:t> </a:t>
            </a:r>
            <a:r>
              <a:rPr sz="1800" spc="-5">
                <a:solidFill>
                  <a:srgbClr val="414042"/>
                </a:solidFill>
                <a:latin typeface="Barlow"/>
                <a:cs typeface="Barlow"/>
              </a:rPr>
              <a:t>home, save </a:t>
            </a:r>
            <a:r>
              <a:rPr sz="1800">
                <a:solidFill>
                  <a:srgbClr val="414042"/>
                </a:solidFill>
                <a:latin typeface="Barlow"/>
                <a:cs typeface="Barlow"/>
              </a:rPr>
              <a:t>for </a:t>
            </a:r>
            <a:r>
              <a:rPr sz="1800" spc="5">
                <a:solidFill>
                  <a:srgbClr val="414042"/>
                </a:solidFill>
                <a:latin typeface="Barlow"/>
                <a:cs typeface="Barlow"/>
              </a:rPr>
              <a:t> </a:t>
            </a:r>
            <a:r>
              <a:rPr sz="1800" spc="-10">
                <a:solidFill>
                  <a:srgbClr val="414042"/>
                </a:solidFill>
                <a:latin typeface="Barlow"/>
                <a:cs typeface="Barlow"/>
              </a:rPr>
              <a:t>retirement, </a:t>
            </a:r>
            <a:r>
              <a:rPr sz="1800" spc="-5">
                <a:solidFill>
                  <a:srgbClr val="414042"/>
                </a:solidFill>
                <a:latin typeface="Barlow"/>
                <a:cs typeface="Barlow"/>
              </a:rPr>
              <a:t>accumulate </a:t>
            </a:r>
            <a:r>
              <a:rPr sz="1800" spc="-345">
                <a:solidFill>
                  <a:srgbClr val="414042"/>
                </a:solidFill>
                <a:latin typeface="Barlow"/>
                <a:cs typeface="Barlow"/>
              </a:rPr>
              <a:t> </a:t>
            </a:r>
            <a:r>
              <a:rPr sz="1800" spc="-10">
                <a:solidFill>
                  <a:srgbClr val="414042"/>
                </a:solidFill>
                <a:latin typeface="Barlow"/>
                <a:cs typeface="Barlow"/>
              </a:rPr>
              <a:t>wealth </a:t>
            </a:r>
            <a:r>
              <a:rPr sz="1800">
                <a:solidFill>
                  <a:srgbClr val="414042"/>
                </a:solidFill>
                <a:latin typeface="Barlow"/>
                <a:cs typeface="Barlow"/>
              </a:rPr>
              <a:t>or </a:t>
            </a:r>
            <a:r>
              <a:rPr sz="1800" spc="-5">
                <a:solidFill>
                  <a:srgbClr val="414042"/>
                </a:solidFill>
                <a:latin typeface="Barlow"/>
                <a:cs typeface="Barlow"/>
              </a:rPr>
              <a:t>save </a:t>
            </a:r>
            <a:r>
              <a:rPr sz="1800">
                <a:solidFill>
                  <a:srgbClr val="414042"/>
                </a:solidFill>
                <a:latin typeface="Barlow"/>
                <a:cs typeface="Barlow"/>
              </a:rPr>
              <a:t>for your </a:t>
            </a:r>
            <a:r>
              <a:rPr sz="1800" spc="5">
                <a:solidFill>
                  <a:srgbClr val="414042"/>
                </a:solidFill>
                <a:latin typeface="Barlow"/>
                <a:cs typeface="Barlow"/>
              </a:rPr>
              <a:t> </a:t>
            </a:r>
            <a:r>
              <a:rPr sz="1800" spc="-5">
                <a:solidFill>
                  <a:srgbClr val="414042"/>
                </a:solidFill>
                <a:latin typeface="Barlow"/>
                <a:cs typeface="Barlow"/>
              </a:rPr>
              <a:t>children’s</a:t>
            </a:r>
            <a:r>
              <a:rPr sz="1800" spc="5">
                <a:solidFill>
                  <a:srgbClr val="414042"/>
                </a:solidFill>
                <a:latin typeface="Barlow"/>
                <a:cs typeface="Barlow"/>
              </a:rPr>
              <a:t> </a:t>
            </a:r>
            <a:r>
              <a:rPr sz="1800" spc="-5">
                <a:solidFill>
                  <a:srgbClr val="414042"/>
                </a:solidFill>
                <a:latin typeface="Barlow"/>
                <a:cs typeface="Barlow"/>
              </a:rPr>
              <a:t>education.</a:t>
            </a:r>
            <a:endParaRPr sz="1800">
              <a:solidFill>
                <a:srgbClr val="414042"/>
              </a:solidFill>
              <a:latin typeface="Barlow"/>
              <a:cs typeface="Barlow"/>
            </a:endParaRPr>
          </a:p>
        </p:txBody>
      </p:sp>
      <p:grpSp>
        <p:nvGrpSpPr>
          <p:cNvPr id="7" name="object 7"/>
          <p:cNvGrpSpPr/>
          <p:nvPr/>
        </p:nvGrpSpPr>
        <p:grpSpPr>
          <a:xfrm>
            <a:off x="6423557" y="2438400"/>
            <a:ext cx="727075" cy="661035"/>
            <a:chOff x="6423557" y="2769060"/>
            <a:chExt cx="727075" cy="661035"/>
          </a:xfrm>
        </p:grpSpPr>
        <p:sp>
          <p:nvSpPr>
            <p:cNvPr id="8" name="object 8"/>
            <p:cNvSpPr/>
            <p:nvPr/>
          </p:nvSpPr>
          <p:spPr>
            <a:xfrm>
              <a:off x="6423546" y="2906102"/>
              <a:ext cx="727075" cy="523875"/>
            </a:xfrm>
            <a:custGeom>
              <a:avLst/>
              <a:gdLst/>
              <a:ahLst/>
              <a:cxnLst/>
              <a:rect l="l" t="t" r="r" b="b"/>
              <a:pathLst>
                <a:path w="727075" h="523875">
                  <a:moveTo>
                    <a:pt x="249377" y="259448"/>
                  </a:moveTo>
                  <a:lnTo>
                    <a:pt x="246659" y="249224"/>
                  </a:lnTo>
                  <a:lnTo>
                    <a:pt x="243865" y="249847"/>
                  </a:lnTo>
                  <a:lnTo>
                    <a:pt x="241033" y="250190"/>
                  </a:lnTo>
                  <a:lnTo>
                    <a:pt x="202196" y="230505"/>
                  </a:lnTo>
                  <a:lnTo>
                    <a:pt x="195846" y="204571"/>
                  </a:lnTo>
                  <a:lnTo>
                    <a:pt x="197192" y="195605"/>
                  </a:lnTo>
                  <a:lnTo>
                    <a:pt x="235292" y="54305"/>
                  </a:lnTo>
                  <a:lnTo>
                    <a:pt x="235292" y="53378"/>
                  </a:lnTo>
                  <a:lnTo>
                    <a:pt x="237490" y="46863"/>
                  </a:lnTo>
                  <a:lnTo>
                    <a:pt x="240792" y="40792"/>
                  </a:lnTo>
                  <a:lnTo>
                    <a:pt x="245046" y="35407"/>
                  </a:lnTo>
                  <a:lnTo>
                    <a:pt x="234035" y="26809"/>
                  </a:lnTo>
                  <a:lnTo>
                    <a:pt x="196938" y="7658"/>
                  </a:lnTo>
                  <a:lnTo>
                    <a:pt x="151104" y="0"/>
                  </a:lnTo>
                  <a:lnTo>
                    <a:pt x="127952" y="1917"/>
                  </a:lnTo>
                  <a:lnTo>
                    <a:pt x="88988" y="14236"/>
                  </a:lnTo>
                  <a:lnTo>
                    <a:pt x="46736" y="45110"/>
                  </a:lnTo>
                  <a:lnTo>
                    <a:pt x="901" y="200025"/>
                  </a:lnTo>
                  <a:lnTo>
                    <a:pt x="0" y="210299"/>
                  </a:lnTo>
                  <a:lnTo>
                    <a:pt x="2997" y="219786"/>
                  </a:lnTo>
                  <a:lnTo>
                    <a:pt x="9309" y="227457"/>
                  </a:lnTo>
                  <a:lnTo>
                    <a:pt x="18732" y="232371"/>
                  </a:lnTo>
                  <a:lnTo>
                    <a:pt x="20916" y="233070"/>
                  </a:lnTo>
                  <a:lnTo>
                    <a:pt x="23215" y="233362"/>
                  </a:lnTo>
                  <a:lnTo>
                    <a:pt x="25514" y="233222"/>
                  </a:lnTo>
                  <a:lnTo>
                    <a:pt x="84150" y="90233"/>
                  </a:lnTo>
                  <a:lnTo>
                    <a:pt x="84150" y="148958"/>
                  </a:lnTo>
                  <a:lnTo>
                    <a:pt x="35699" y="330263"/>
                  </a:lnTo>
                  <a:lnTo>
                    <a:pt x="84150" y="330263"/>
                  </a:lnTo>
                  <a:lnTo>
                    <a:pt x="84150" y="523481"/>
                  </a:lnTo>
                  <a:lnTo>
                    <a:pt x="135064" y="523481"/>
                  </a:lnTo>
                  <a:lnTo>
                    <a:pt x="135064" y="330263"/>
                  </a:lnTo>
                  <a:lnTo>
                    <a:pt x="169011" y="330263"/>
                  </a:lnTo>
                  <a:lnTo>
                    <a:pt x="169011" y="522630"/>
                  </a:lnTo>
                  <a:lnTo>
                    <a:pt x="219925" y="522630"/>
                  </a:lnTo>
                  <a:lnTo>
                    <a:pt x="219925" y="330263"/>
                  </a:lnTo>
                  <a:lnTo>
                    <a:pt x="230454" y="330263"/>
                  </a:lnTo>
                  <a:lnTo>
                    <a:pt x="231635" y="325831"/>
                  </a:lnTo>
                  <a:lnTo>
                    <a:pt x="249377" y="259448"/>
                  </a:lnTo>
                  <a:close/>
                </a:path>
                <a:path w="727075" h="523875">
                  <a:moveTo>
                    <a:pt x="514489" y="209981"/>
                  </a:moveTo>
                  <a:lnTo>
                    <a:pt x="475526" y="58737"/>
                  </a:lnTo>
                  <a:lnTo>
                    <a:pt x="440842" y="22885"/>
                  </a:lnTo>
                  <a:lnTo>
                    <a:pt x="386664" y="1917"/>
                  </a:lnTo>
                  <a:lnTo>
                    <a:pt x="363512" y="0"/>
                  </a:lnTo>
                  <a:lnTo>
                    <a:pt x="340360" y="1917"/>
                  </a:lnTo>
                  <a:lnTo>
                    <a:pt x="301396" y="14236"/>
                  </a:lnTo>
                  <a:lnTo>
                    <a:pt x="259130" y="45110"/>
                  </a:lnTo>
                  <a:lnTo>
                    <a:pt x="213220" y="200025"/>
                  </a:lnTo>
                  <a:lnTo>
                    <a:pt x="212318" y="210299"/>
                  </a:lnTo>
                  <a:lnTo>
                    <a:pt x="215315" y="219786"/>
                  </a:lnTo>
                  <a:lnTo>
                    <a:pt x="221627" y="227457"/>
                  </a:lnTo>
                  <a:lnTo>
                    <a:pt x="231051" y="232371"/>
                  </a:lnTo>
                  <a:lnTo>
                    <a:pt x="233235" y="233070"/>
                  </a:lnTo>
                  <a:lnTo>
                    <a:pt x="235534" y="233362"/>
                  </a:lnTo>
                  <a:lnTo>
                    <a:pt x="237832" y="233222"/>
                  </a:lnTo>
                  <a:lnTo>
                    <a:pt x="296468" y="90233"/>
                  </a:lnTo>
                  <a:lnTo>
                    <a:pt x="296468" y="148958"/>
                  </a:lnTo>
                  <a:lnTo>
                    <a:pt x="248018" y="330263"/>
                  </a:lnTo>
                  <a:lnTo>
                    <a:pt x="296468" y="330263"/>
                  </a:lnTo>
                  <a:lnTo>
                    <a:pt x="296468" y="523481"/>
                  </a:lnTo>
                  <a:lnTo>
                    <a:pt x="347383" y="523481"/>
                  </a:lnTo>
                  <a:lnTo>
                    <a:pt x="347383" y="330263"/>
                  </a:lnTo>
                  <a:lnTo>
                    <a:pt x="381330" y="330263"/>
                  </a:lnTo>
                  <a:lnTo>
                    <a:pt x="381330" y="522630"/>
                  </a:lnTo>
                  <a:lnTo>
                    <a:pt x="432244" y="522630"/>
                  </a:lnTo>
                  <a:lnTo>
                    <a:pt x="432244" y="330263"/>
                  </a:lnTo>
                  <a:lnTo>
                    <a:pt x="480618" y="330263"/>
                  </a:lnTo>
                  <a:lnTo>
                    <a:pt x="432244" y="149047"/>
                  </a:lnTo>
                  <a:lnTo>
                    <a:pt x="432244" y="90233"/>
                  </a:lnTo>
                  <a:lnTo>
                    <a:pt x="466191" y="214503"/>
                  </a:lnTo>
                  <a:lnTo>
                    <a:pt x="469823" y="222008"/>
                  </a:lnTo>
                  <a:lnTo>
                    <a:pt x="475449" y="227876"/>
                  </a:lnTo>
                  <a:lnTo>
                    <a:pt x="482612" y="231749"/>
                  </a:lnTo>
                  <a:lnTo>
                    <a:pt x="490804" y="233222"/>
                  </a:lnTo>
                  <a:lnTo>
                    <a:pt x="493102" y="233362"/>
                  </a:lnTo>
                  <a:lnTo>
                    <a:pt x="495401" y="233070"/>
                  </a:lnTo>
                  <a:lnTo>
                    <a:pt x="497586" y="232371"/>
                  </a:lnTo>
                  <a:lnTo>
                    <a:pt x="505993" y="227025"/>
                  </a:lnTo>
                  <a:lnTo>
                    <a:pt x="511771" y="219278"/>
                  </a:lnTo>
                  <a:lnTo>
                    <a:pt x="514489" y="209981"/>
                  </a:lnTo>
                  <a:close/>
                </a:path>
                <a:path w="727075" h="523875">
                  <a:moveTo>
                    <a:pt x="726821" y="209969"/>
                  </a:moveTo>
                  <a:lnTo>
                    <a:pt x="687844" y="58737"/>
                  </a:lnTo>
                  <a:lnTo>
                    <a:pt x="653161" y="22885"/>
                  </a:lnTo>
                  <a:lnTo>
                    <a:pt x="598982" y="1917"/>
                  </a:lnTo>
                  <a:lnTo>
                    <a:pt x="575830" y="0"/>
                  </a:lnTo>
                  <a:lnTo>
                    <a:pt x="552678" y="1917"/>
                  </a:lnTo>
                  <a:lnTo>
                    <a:pt x="504545" y="19113"/>
                  </a:lnTo>
                  <a:lnTo>
                    <a:pt x="481812" y="35331"/>
                  </a:lnTo>
                  <a:lnTo>
                    <a:pt x="486130" y="40703"/>
                  </a:lnTo>
                  <a:lnTo>
                    <a:pt x="489470" y="46812"/>
                  </a:lnTo>
                  <a:lnTo>
                    <a:pt x="491655" y="53378"/>
                  </a:lnTo>
                  <a:lnTo>
                    <a:pt x="491655" y="54305"/>
                  </a:lnTo>
                  <a:lnTo>
                    <a:pt x="529920" y="195948"/>
                  </a:lnTo>
                  <a:lnTo>
                    <a:pt x="516534" y="240258"/>
                  </a:lnTo>
                  <a:lnTo>
                    <a:pt x="494538" y="250380"/>
                  </a:lnTo>
                  <a:lnTo>
                    <a:pt x="487692" y="250190"/>
                  </a:lnTo>
                  <a:lnTo>
                    <a:pt x="484847" y="249847"/>
                  </a:lnTo>
                  <a:lnTo>
                    <a:pt x="482066" y="249224"/>
                  </a:lnTo>
                  <a:lnTo>
                    <a:pt x="479348" y="259448"/>
                  </a:lnTo>
                  <a:lnTo>
                    <a:pt x="498271" y="330263"/>
                  </a:lnTo>
                  <a:lnTo>
                    <a:pt x="508876" y="330263"/>
                  </a:lnTo>
                  <a:lnTo>
                    <a:pt x="508876" y="523481"/>
                  </a:lnTo>
                  <a:lnTo>
                    <a:pt x="559790" y="523481"/>
                  </a:lnTo>
                  <a:lnTo>
                    <a:pt x="559790" y="330263"/>
                  </a:lnTo>
                  <a:lnTo>
                    <a:pt x="593737" y="330263"/>
                  </a:lnTo>
                  <a:lnTo>
                    <a:pt x="593737" y="522630"/>
                  </a:lnTo>
                  <a:lnTo>
                    <a:pt x="644652" y="522630"/>
                  </a:lnTo>
                  <a:lnTo>
                    <a:pt x="644652" y="330263"/>
                  </a:lnTo>
                  <a:lnTo>
                    <a:pt x="693026" y="330263"/>
                  </a:lnTo>
                  <a:lnTo>
                    <a:pt x="644652" y="149047"/>
                  </a:lnTo>
                  <a:lnTo>
                    <a:pt x="644652" y="90233"/>
                  </a:lnTo>
                  <a:lnTo>
                    <a:pt x="678599" y="214503"/>
                  </a:lnTo>
                  <a:lnTo>
                    <a:pt x="682218" y="222008"/>
                  </a:lnTo>
                  <a:lnTo>
                    <a:pt x="687857" y="227876"/>
                  </a:lnTo>
                  <a:lnTo>
                    <a:pt x="695020" y="231749"/>
                  </a:lnTo>
                  <a:lnTo>
                    <a:pt x="703199" y="233222"/>
                  </a:lnTo>
                  <a:lnTo>
                    <a:pt x="705510" y="233362"/>
                  </a:lnTo>
                  <a:lnTo>
                    <a:pt x="707809" y="233070"/>
                  </a:lnTo>
                  <a:lnTo>
                    <a:pt x="709993" y="232371"/>
                  </a:lnTo>
                  <a:lnTo>
                    <a:pt x="718375" y="227012"/>
                  </a:lnTo>
                  <a:lnTo>
                    <a:pt x="724128" y="219252"/>
                  </a:lnTo>
                  <a:lnTo>
                    <a:pt x="726821" y="209969"/>
                  </a:lnTo>
                  <a:close/>
                </a:path>
              </a:pathLst>
            </a:custGeom>
            <a:solidFill>
              <a:srgbClr val="6FAC46"/>
            </a:solidFill>
          </p:spPr>
          <p:txBody>
            <a:bodyPr wrap="square" lIns="0" tIns="0" rIns="0" bIns="0" rtlCol="0"/>
            <a:lstStyle/>
            <a:p>
              <a:endParaRPr/>
            </a:p>
          </p:txBody>
        </p:sp>
        <p:pic>
          <p:nvPicPr>
            <p:cNvPr id="9" name="object 9"/>
            <p:cNvPicPr/>
            <p:nvPr/>
          </p:nvPicPr>
          <p:blipFill>
            <a:blip r:embed="rId2" cstate="print"/>
            <a:stretch>
              <a:fillRect/>
            </a:stretch>
          </p:blipFill>
          <p:spPr>
            <a:xfrm>
              <a:off x="6938878" y="2769060"/>
              <a:ext cx="118803" cy="119164"/>
            </a:xfrm>
            <a:prstGeom prst="rect">
              <a:avLst/>
            </a:prstGeom>
          </p:spPr>
        </p:pic>
        <p:pic>
          <p:nvPicPr>
            <p:cNvPr id="10" name="object 10"/>
            <p:cNvPicPr/>
            <p:nvPr/>
          </p:nvPicPr>
          <p:blipFill>
            <a:blip r:embed="rId2" cstate="print"/>
            <a:stretch>
              <a:fillRect/>
            </a:stretch>
          </p:blipFill>
          <p:spPr>
            <a:xfrm>
              <a:off x="6514580" y="2769060"/>
              <a:ext cx="118803" cy="119164"/>
            </a:xfrm>
            <a:prstGeom prst="rect">
              <a:avLst/>
            </a:prstGeom>
          </p:spPr>
        </p:pic>
        <p:pic>
          <p:nvPicPr>
            <p:cNvPr id="11" name="object 11"/>
            <p:cNvPicPr/>
            <p:nvPr/>
          </p:nvPicPr>
          <p:blipFill>
            <a:blip r:embed="rId2" cstate="print"/>
            <a:stretch>
              <a:fillRect/>
            </a:stretch>
          </p:blipFill>
          <p:spPr>
            <a:xfrm>
              <a:off x="6726729" y="2769060"/>
              <a:ext cx="118803" cy="119164"/>
            </a:xfrm>
            <a:prstGeom prst="rect">
              <a:avLst/>
            </a:prstGeom>
          </p:spPr>
        </p:pic>
      </p:grpSp>
      <p:sp>
        <p:nvSpPr>
          <p:cNvPr id="12" name="object 12"/>
          <p:cNvSpPr txBox="1"/>
          <p:nvPr/>
        </p:nvSpPr>
        <p:spPr>
          <a:xfrm>
            <a:off x="6357842" y="3282145"/>
            <a:ext cx="2345690" cy="1287780"/>
          </a:xfrm>
          <a:prstGeom prst="rect">
            <a:avLst/>
          </a:prstGeom>
        </p:spPr>
        <p:txBody>
          <a:bodyPr vert="horz" wrap="square" lIns="0" tIns="43815" rIns="0" bIns="0" rtlCol="0">
            <a:spAutoFit/>
          </a:bodyPr>
          <a:lstStyle/>
          <a:p>
            <a:pPr marL="12700" marR="5080">
              <a:lnSpc>
                <a:spcPts val="1939"/>
              </a:lnSpc>
              <a:spcBef>
                <a:spcPts val="345"/>
              </a:spcBef>
            </a:pPr>
            <a:r>
              <a:rPr sz="1800" spc="-5">
                <a:solidFill>
                  <a:srgbClr val="414042"/>
                </a:solidFill>
                <a:latin typeface="Barlow"/>
                <a:cs typeface="Barlow"/>
              </a:rPr>
              <a:t>Women, African </a:t>
            </a:r>
            <a:r>
              <a:rPr sz="1800">
                <a:solidFill>
                  <a:srgbClr val="414042"/>
                </a:solidFill>
                <a:latin typeface="Barlow"/>
                <a:cs typeface="Barlow"/>
              </a:rPr>
              <a:t> </a:t>
            </a:r>
            <a:r>
              <a:rPr sz="1800" spc="-5">
                <a:solidFill>
                  <a:srgbClr val="414042"/>
                </a:solidFill>
                <a:latin typeface="Barlow"/>
                <a:cs typeface="Barlow"/>
              </a:rPr>
              <a:t>Americans, </a:t>
            </a:r>
            <a:r>
              <a:rPr sz="1800" spc="-10">
                <a:solidFill>
                  <a:srgbClr val="414042"/>
                </a:solidFill>
                <a:latin typeface="Barlow"/>
                <a:cs typeface="Barlow"/>
              </a:rPr>
              <a:t>and </a:t>
            </a:r>
            <a:r>
              <a:rPr sz="1800" spc="-5">
                <a:solidFill>
                  <a:srgbClr val="414042"/>
                </a:solidFill>
                <a:latin typeface="Barlow"/>
                <a:cs typeface="Barlow"/>
              </a:rPr>
              <a:t>Latinos </a:t>
            </a:r>
            <a:r>
              <a:rPr sz="1800" spc="-345">
                <a:solidFill>
                  <a:srgbClr val="414042"/>
                </a:solidFill>
                <a:latin typeface="Barlow"/>
                <a:cs typeface="Barlow"/>
              </a:rPr>
              <a:t> </a:t>
            </a:r>
            <a:r>
              <a:rPr sz="1800" spc="-10">
                <a:solidFill>
                  <a:srgbClr val="414042"/>
                </a:solidFill>
                <a:latin typeface="Barlow"/>
                <a:cs typeface="Barlow"/>
              </a:rPr>
              <a:t>are</a:t>
            </a:r>
            <a:r>
              <a:rPr sz="1800" spc="10">
                <a:solidFill>
                  <a:srgbClr val="414042"/>
                </a:solidFill>
                <a:latin typeface="Barlow"/>
                <a:cs typeface="Barlow"/>
              </a:rPr>
              <a:t> </a:t>
            </a:r>
            <a:r>
              <a:rPr sz="1800" spc="-5">
                <a:solidFill>
                  <a:srgbClr val="414042"/>
                </a:solidFill>
                <a:latin typeface="Barlow"/>
                <a:cs typeface="Barlow"/>
              </a:rPr>
              <a:t>more adversely </a:t>
            </a:r>
            <a:r>
              <a:rPr sz="1800">
                <a:solidFill>
                  <a:srgbClr val="414042"/>
                </a:solidFill>
                <a:latin typeface="Barlow"/>
                <a:cs typeface="Barlow"/>
              </a:rPr>
              <a:t> </a:t>
            </a:r>
            <a:r>
              <a:rPr sz="1800" spc="-5">
                <a:solidFill>
                  <a:srgbClr val="414042"/>
                </a:solidFill>
                <a:latin typeface="Barlow"/>
                <a:cs typeface="Barlow"/>
              </a:rPr>
              <a:t>impacted</a:t>
            </a:r>
            <a:r>
              <a:rPr sz="1800" spc="10">
                <a:solidFill>
                  <a:srgbClr val="414042"/>
                </a:solidFill>
                <a:latin typeface="Barlow"/>
                <a:cs typeface="Barlow"/>
              </a:rPr>
              <a:t> </a:t>
            </a:r>
            <a:r>
              <a:rPr sz="1800">
                <a:solidFill>
                  <a:srgbClr val="414042"/>
                </a:solidFill>
                <a:latin typeface="Barlow"/>
                <a:cs typeface="Barlow"/>
              </a:rPr>
              <a:t>by </a:t>
            </a:r>
            <a:r>
              <a:rPr sz="1800" spc="-5">
                <a:solidFill>
                  <a:srgbClr val="414042"/>
                </a:solidFill>
                <a:latin typeface="Barlow"/>
                <a:cs typeface="Barlow"/>
              </a:rPr>
              <a:t>student </a:t>
            </a:r>
            <a:r>
              <a:rPr sz="1800">
                <a:solidFill>
                  <a:srgbClr val="414042"/>
                </a:solidFill>
                <a:latin typeface="Barlow"/>
                <a:cs typeface="Barlow"/>
              </a:rPr>
              <a:t> debt</a:t>
            </a:r>
            <a:r>
              <a:rPr lang="en-US" sz="1800">
                <a:solidFill>
                  <a:srgbClr val="414042"/>
                </a:solidFill>
                <a:latin typeface="Barlow"/>
                <a:cs typeface="Barlow"/>
              </a:rPr>
              <a:t>.</a:t>
            </a:r>
            <a:endParaRPr sz="1800">
              <a:solidFill>
                <a:srgbClr val="414042"/>
              </a:solidFill>
              <a:latin typeface="Barlow"/>
              <a:cs typeface="Barlow"/>
            </a:endParaRPr>
          </a:p>
        </p:txBody>
      </p:sp>
      <p:sp>
        <p:nvSpPr>
          <p:cNvPr id="13" name="Slide Number Placeholder 12">
            <a:extLst>
              <a:ext uri="{FF2B5EF4-FFF2-40B4-BE49-F238E27FC236}">
                <a16:creationId xmlns:a16="http://schemas.microsoft.com/office/drawing/2014/main" id="{151BCD41-7E45-43FB-A598-B076BBDCBFD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7B734B-BE99-4B13-8B3B-73BDADC290B3}" type="slidenum">
              <a:rPr kumimoji="0" lang="en-US" sz="1100" b="1" i="0" u="none" strike="noStrike" kern="1200" cap="none" spc="0" normalizeH="0" baseline="0" noProof="0" smtClean="0">
                <a:ln>
                  <a:noFill/>
                </a:ln>
                <a:solidFill>
                  <a:srgbClr val="414042"/>
                </a:solidFill>
                <a:effectLst/>
                <a:uLnTx/>
                <a:uFillTx/>
                <a:latin typeface="Barlow"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100" b="1" i="0" u="none" strike="noStrike" kern="1200" cap="none" spc="0" normalizeH="0" baseline="0" noProof="0">
              <a:ln>
                <a:noFill/>
              </a:ln>
              <a:solidFill>
                <a:srgbClr val="414042"/>
              </a:solidFill>
              <a:effectLst/>
              <a:uLnTx/>
              <a:uFillTx/>
              <a:latin typeface="Barlow" panose="00000500000000000000" pitchFamily="2" charset="0"/>
              <a:ea typeface="+mn-ea"/>
              <a:cs typeface="+mn-cs"/>
            </a:endParaRPr>
          </a:p>
        </p:txBody>
      </p:sp>
    </p:spTree>
    <p:extLst>
      <p:ext uri="{BB962C8B-B14F-4D97-AF65-F5344CB8AC3E}">
        <p14:creationId xmlns:p14="http://schemas.microsoft.com/office/powerpoint/2010/main" val="1058219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P spid="5" grpId="0" animBg="1"/>
      <p:bldP spid="6"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48E0621-F2E1-48AC-B23B-E376DFFE95D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7B734B-BE99-4B13-8B3B-73BDADC290B3}" type="slidenum">
              <a:rPr kumimoji="0" lang="en-US" sz="1100" b="1" i="0" u="none" strike="noStrike" kern="1200" cap="none" spc="0" normalizeH="0" baseline="0" noProof="0" smtClean="0">
                <a:ln>
                  <a:noFill/>
                </a:ln>
                <a:solidFill>
                  <a:srgbClr val="414042"/>
                </a:solidFill>
                <a:effectLst/>
                <a:uLnTx/>
                <a:uFillTx/>
                <a:latin typeface="Barlow"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100" b="1" i="0" u="none" strike="noStrike" kern="1200" cap="none" spc="0" normalizeH="0" baseline="0" noProof="0">
              <a:ln>
                <a:noFill/>
              </a:ln>
              <a:solidFill>
                <a:srgbClr val="414042"/>
              </a:solidFill>
              <a:effectLst/>
              <a:uLnTx/>
              <a:uFillTx/>
              <a:latin typeface="Barlow" panose="00000500000000000000" pitchFamily="2" charset="0"/>
              <a:ea typeface="+mn-ea"/>
              <a:cs typeface="+mn-cs"/>
            </a:endParaRPr>
          </a:p>
        </p:txBody>
      </p:sp>
      <p:sp>
        <p:nvSpPr>
          <p:cNvPr id="7" name="object 2">
            <a:extLst>
              <a:ext uri="{FF2B5EF4-FFF2-40B4-BE49-F238E27FC236}">
                <a16:creationId xmlns:a16="http://schemas.microsoft.com/office/drawing/2014/main" id="{1FED3D63-F872-4B13-B5A3-17C98A65C05A}"/>
              </a:ext>
            </a:extLst>
          </p:cNvPr>
          <p:cNvSpPr txBox="1">
            <a:spLocks/>
          </p:cNvSpPr>
          <p:nvPr/>
        </p:nvSpPr>
        <p:spPr>
          <a:xfrm>
            <a:off x="702119" y="3236311"/>
            <a:ext cx="7975350" cy="1316386"/>
          </a:xfrm>
          <a:prstGeom prst="rect">
            <a:avLst/>
          </a:prstGeom>
        </p:spPr>
        <p:txBody>
          <a:bodyPr vert="horz" wrap="square" lIns="0" tIns="84455" rIns="0" bIns="0" rtlCol="0" anchor="b">
            <a:spAutoFit/>
          </a:bodyPr>
          <a:lstStyle>
            <a:lvl1pPr algn="l" defTabSz="685800" rtl="0" eaLnBrk="1" latinLnBrk="0" hangingPunct="1">
              <a:lnSpc>
                <a:spcPct val="90000"/>
              </a:lnSpc>
              <a:spcBef>
                <a:spcPct val="0"/>
              </a:spcBef>
              <a:buNone/>
              <a:defRPr sz="3000" b="1" kern="1200">
                <a:solidFill>
                  <a:srgbClr val="414042"/>
                </a:solidFill>
                <a:latin typeface="Barlow" panose="00000500000000000000" pitchFamily="2" charset="0"/>
                <a:ea typeface="+mj-ea"/>
                <a:cs typeface="+mj-cs"/>
              </a:defRPr>
            </a:lvl1pPr>
          </a:lstStyle>
          <a:p>
            <a:pPr marL="12700" marR="5080">
              <a:lnSpc>
                <a:spcPts val="4800"/>
              </a:lnSpc>
              <a:spcBef>
                <a:spcPts val="665"/>
              </a:spcBef>
            </a:pPr>
            <a:r>
              <a:rPr lang="en-US" sz="4400">
                <a:solidFill>
                  <a:srgbClr val="05692F"/>
                </a:solidFill>
                <a:latin typeface="Barlow ExtraBold" panose="00000900000000000000" pitchFamily="2" charset="0"/>
              </a:rPr>
              <a:t>The Education Debt Consumer  Assistance Program (EDCAP)</a:t>
            </a:r>
          </a:p>
        </p:txBody>
      </p:sp>
    </p:spTree>
    <p:extLst>
      <p:ext uri="{BB962C8B-B14F-4D97-AF65-F5344CB8AC3E}">
        <p14:creationId xmlns:p14="http://schemas.microsoft.com/office/powerpoint/2010/main" val="16883807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12140" y="888881"/>
            <a:ext cx="3613751" cy="475771"/>
          </a:xfrm>
          <a:prstGeom prst="rect">
            <a:avLst/>
          </a:prstGeom>
        </p:spPr>
        <p:txBody>
          <a:bodyPr vert="horz" wrap="square" lIns="0" tIns="13970" rIns="0" bIns="0" rtlCol="0">
            <a:spAutoFit/>
          </a:bodyPr>
          <a:lstStyle/>
          <a:p>
            <a:pPr marL="12700">
              <a:lnSpc>
                <a:spcPct val="100000"/>
              </a:lnSpc>
              <a:spcBef>
                <a:spcPts val="110"/>
              </a:spcBef>
            </a:pPr>
            <a:r>
              <a:rPr b="0" spc="-10">
                <a:latin typeface="Barlow"/>
              </a:rPr>
              <a:t>Who</a:t>
            </a:r>
            <a:r>
              <a:rPr b="0" spc="-130">
                <a:latin typeface="Barlow"/>
              </a:rPr>
              <a:t> </a:t>
            </a:r>
            <a:r>
              <a:rPr b="0" spc="-10">
                <a:latin typeface="Barlow"/>
              </a:rPr>
              <a:t>We</a:t>
            </a:r>
            <a:r>
              <a:rPr b="0" spc="-135">
                <a:latin typeface="Barlow"/>
              </a:rPr>
              <a:t> </a:t>
            </a:r>
            <a:r>
              <a:rPr b="0" spc="10">
                <a:latin typeface="Barlow"/>
              </a:rPr>
              <a:t>Are</a:t>
            </a:r>
            <a:endParaRPr lang="en-US" b="0" spc="10">
              <a:latin typeface="Barlow"/>
            </a:endParaRPr>
          </a:p>
        </p:txBody>
      </p:sp>
      <p:sp>
        <p:nvSpPr>
          <p:cNvPr id="5" name="object 5"/>
          <p:cNvSpPr txBox="1"/>
          <p:nvPr/>
        </p:nvSpPr>
        <p:spPr>
          <a:xfrm>
            <a:off x="8554211" y="6408266"/>
            <a:ext cx="153670" cy="193675"/>
          </a:xfrm>
          <a:prstGeom prst="rect">
            <a:avLst/>
          </a:prstGeom>
        </p:spPr>
        <p:txBody>
          <a:bodyPr vert="horz" wrap="square" lIns="0" tIns="12700" rIns="0" bIns="0" rtlCol="0">
            <a:spAutoFit/>
          </a:bodyPr>
          <a:lstStyle/>
          <a:p>
            <a:pPr marL="38100">
              <a:lnSpc>
                <a:spcPct val="100000"/>
              </a:lnSpc>
              <a:spcBef>
                <a:spcPts val="100"/>
              </a:spcBef>
            </a:pPr>
            <a:fld id="{81D60167-4931-47E6-BA6A-407CBD079E47}" type="slidenum">
              <a:rPr sz="1100" dirty="0">
                <a:solidFill>
                  <a:srgbClr val="414042"/>
                </a:solidFill>
                <a:latin typeface="Barlow"/>
                <a:cs typeface="Barlow"/>
              </a:rPr>
              <a:t>8</a:t>
            </a:fld>
            <a:endParaRPr sz="1100">
              <a:latin typeface="Barlow"/>
              <a:cs typeface="Barlow"/>
            </a:endParaRPr>
          </a:p>
        </p:txBody>
      </p:sp>
      <p:sp>
        <p:nvSpPr>
          <p:cNvPr id="7" name="TextBox 6">
            <a:extLst>
              <a:ext uri="{FF2B5EF4-FFF2-40B4-BE49-F238E27FC236}">
                <a16:creationId xmlns:a16="http://schemas.microsoft.com/office/drawing/2014/main" id="{01A52EDE-C4BF-4AFE-A03B-50458561746F}"/>
              </a:ext>
            </a:extLst>
          </p:cNvPr>
          <p:cNvSpPr txBox="1"/>
          <p:nvPr/>
        </p:nvSpPr>
        <p:spPr>
          <a:xfrm>
            <a:off x="612140" y="1705451"/>
            <a:ext cx="7236460" cy="2985433"/>
          </a:xfrm>
          <a:prstGeom prst="rect">
            <a:avLst/>
          </a:prstGeom>
          <a:noFill/>
        </p:spPr>
        <p:txBody>
          <a:bodyPr wrap="square">
            <a:spAutoFit/>
          </a:bodyPr>
          <a:lstStyle/>
          <a:p>
            <a:pPr algn="l"/>
            <a:endParaRPr lang="en-US" sz="2800" b="0" i="0" u="none" strike="noStrike" baseline="0">
              <a:solidFill>
                <a:srgbClr val="000000"/>
              </a:solidFill>
              <a:latin typeface="Barlow" panose="00000500000000000000" pitchFamily="2" charset="0"/>
            </a:endParaRPr>
          </a:p>
          <a:p>
            <a:r>
              <a:rPr lang="en-US" sz="2000">
                <a:solidFill>
                  <a:srgbClr val="414042"/>
                </a:solidFill>
                <a:latin typeface="Barlow ExtraBold" panose="00000900000000000000" pitchFamily="2" charset="0"/>
              </a:rPr>
              <a:t>Created in </a:t>
            </a:r>
            <a:r>
              <a:rPr lang="en-US" sz="2000" i="0" u="none" strike="noStrike" baseline="0">
                <a:solidFill>
                  <a:srgbClr val="414042"/>
                </a:solidFill>
                <a:latin typeface="Barlow ExtraBold" panose="00000900000000000000" pitchFamily="2" charset="0"/>
              </a:rPr>
              <a:t>2019 to help student loan borrowers </a:t>
            </a:r>
            <a:r>
              <a:rPr lang="en-US" sz="2000" b="0" i="0" u="none" strike="noStrike" baseline="0">
                <a:solidFill>
                  <a:srgbClr val="414042"/>
                </a:solidFill>
                <a:latin typeface="Barlow" panose="00000500000000000000" pitchFamily="2" charset="0"/>
              </a:rPr>
              <a:t>across New York State effectively manage their debt and improve their financial health by providing </a:t>
            </a:r>
            <a:r>
              <a:rPr lang="en-US" sz="2000" b="0" i="0" u="none" strike="noStrike" baseline="0">
                <a:solidFill>
                  <a:srgbClr val="414042"/>
                </a:solidFill>
                <a:latin typeface="Barlow ExtraBold" panose="00000900000000000000" pitchFamily="2" charset="0"/>
              </a:rPr>
              <a:t>free, unbiased, one-on-one consumer assistance. </a:t>
            </a:r>
          </a:p>
          <a:p>
            <a:endParaRPr lang="en-US" sz="2000">
              <a:solidFill>
                <a:srgbClr val="585858"/>
              </a:solidFill>
              <a:latin typeface="Barlow" panose="00000500000000000000" pitchFamily="2" charset="0"/>
            </a:endParaRPr>
          </a:p>
          <a:p>
            <a:r>
              <a:rPr lang="en-US" sz="2000" b="0" i="0" u="none" strike="noStrike" baseline="0">
                <a:solidFill>
                  <a:srgbClr val="414042"/>
                </a:solidFill>
                <a:latin typeface="Barlow" panose="00000500000000000000" pitchFamily="2" charset="0"/>
              </a:rPr>
              <a:t>EDCAP is a </a:t>
            </a:r>
            <a:r>
              <a:rPr lang="en-US" sz="2000" b="0" i="0" u="none" strike="noStrike" baseline="0">
                <a:solidFill>
                  <a:srgbClr val="414042"/>
                </a:solidFill>
                <a:latin typeface="Barlow ExtraBold" panose="00000900000000000000" pitchFamily="2" charset="0"/>
              </a:rPr>
              <a:t>one-stop shop </a:t>
            </a:r>
            <a:r>
              <a:rPr lang="en-US" sz="2000" b="0" i="0" u="none" strike="noStrike" baseline="0">
                <a:solidFill>
                  <a:srgbClr val="414042"/>
                </a:solidFill>
                <a:latin typeface="Barlow" panose="00000500000000000000" pitchFamily="2" charset="0"/>
              </a:rPr>
              <a:t>for student loan debt and related issues, assisting both federal and private borrowers. </a:t>
            </a:r>
          </a:p>
          <a:p>
            <a:endParaRPr lang="en-US" sz="2000">
              <a:solidFill>
                <a:srgbClr val="000000"/>
              </a:solidFill>
              <a:latin typeface="Barlow" panose="00000500000000000000" pitchFamily="2" charset="0"/>
            </a:endParaRPr>
          </a:p>
        </p:txBody>
      </p:sp>
      <p:sp>
        <p:nvSpPr>
          <p:cNvPr id="3" name="Slide Number Placeholder 2">
            <a:extLst>
              <a:ext uri="{FF2B5EF4-FFF2-40B4-BE49-F238E27FC236}">
                <a16:creationId xmlns:a16="http://schemas.microsoft.com/office/drawing/2014/main" id="{F1951EB7-FC4D-497C-8CD7-344A3063D60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7B734B-BE99-4B13-8B3B-73BDADC290B3}" type="slidenum">
              <a:rPr kumimoji="0" lang="en-US" sz="1100" b="1" i="0" u="none" strike="noStrike" kern="1200" cap="none" spc="0" normalizeH="0" baseline="0" noProof="0" smtClean="0">
                <a:ln>
                  <a:noFill/>
                </a:ln>
                <a:solidFill>
                  <a:srgbClr val="414042"/>
                </a:solidFill>
                <a:effectLst/>
                <a:uLnTx/>
                <a:uFillTx/>
                <a:latin typeface="Barlow"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100" b="1" i="0" u="none" strike="noStrike" kern="1200" cap="none" spc="0" normalizeH="0" baseline="0" noProof="0">
              <a:ln>
                <a:noFill/>
              </a:ln>
              <a:solidFill>
                <a:srgbClr val="414042"/>
              </a:solidFill>
              <a:effectLst/>
              <a:uLnTx/>
              <a:uFillTx/>
              <a:latin typeface="Barlow" panose="00000500000000000000" pitchFamily="2"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fade">
                                      <p:cBhvr>
                                        <p:cTn id="14" dur="1000"/>
                                        <p:tgtEl>
                                          <p:spTgt spid="7">
                                            <p:txEl>
                                              <p:pRg st="1" end="1"/>
                                            </p:txEl>
                                          </p:spTgt>
                                        </p:tgtEl>
                                      </p:cBhvr>
                                    </p:animEffect>
                                    <p:anim calcmode="lin" valueType="num">
                                      <p:cBhvr>
                                        <p:cTn id="1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3" end="3"/>
                                            </p:txEl>
                                          </p:spTgt>
                                        </p:tgtEl>
                                        <p:attrNameLst>
                                          <p:attrName>style.visibility</p:attrName>
                                        </p:attrNameLst>
                                      </p:cBhvr>
                                      <p:to>
                                        <p:strVal val="visible"/>
                                      </p:to>
                                    </p:set>
                                    <p:animEffect transition="in" filter="fade">
                                      <p:cBhvr>
                                        <p:cTn id="21" dur="1000"/>
                                        <p:tgtEl>
                                          <p:spTgt spid="7">
                                            <p:txEl>
                                              <p:pRg st="3" end="3"/>
                                            </p:txEl>
                                          </p:spTgt>
                                        </p:tgtEl>
                                      </p:cBhvr>
                                    </p:animEffect>
                                    <p:anim calcmode="lin" valueType="num">
                                      <p:cBhvr>
                                        <p:cTn id="22"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12140" y="910549"/>
            <a:ext cx="3159392" cy="475771"/>
          </a:xfrm>
          <a:prstGeom prst="rect">
            <a:avLst/>
          </a:prstGeom>
        </p:spPr>
        <p:txBody>
          <a:bodyPr vert="horz" wrap="square" lIns="0" tIns="13970" rIns="0" bIns="0" rtlCol="0">
            <a:spAutoFit/>
          </a:bodyPr>
          <a:lstStyle/>
          <a:p>
            <a:pPr marL="12700">
              <a:lnSpc>
                <a:spcPct val="100000"/>
              </a:lnSpc>
              <a:spcBef>
                <a:spcPts val="110"/>
              </a:spcBef>
            </a:pPr>
            <a:r>
              <a:rPr b="0" spc="-10">
                <a:latin typeface="Barlow"/>
              </a:rPr>
              <a:t>What</a:t>
            </a:r>
            <a:r>
              <a:rPr b="0" spc="-130">
                <a:latin typeface="Barlow"/>
              </a:rPr>
              <a:t> </a:t>
            </a:r>
            <a:r>
              <a:rPr b="0" spc="-10">
                <a:latin typeface="Barlow"/>
              </a:rPr>
              <a:t>We</a:t>
            </a:r>
            <a:r>
              <a:rPr b="0" spc="-140">
                <a:latin typeface="Barlow"/>
              </a:rPr>
              <a:t> </a:t>
            </a:r>
            <a:r>
              <a:rPr b="0">
                <a:latin typeface="Barlow"/>
              </a:rPr>
              <a:t>Do</a:t>
            </a:r>
            <a:endParaRPr lang="en-US" b="0">
              <a:latin typeface="Barlow"/>
            </a:endParaRPr>
          </a:p>
        </p:txBody>
      </p:sp>
      <p:sp>
        <p:nvSpPr>
          <p:cNvPr id="4" name="object 4"/>
          <p:cNvSpPr txBox="1"/>
          <p:nvPr/>
        </p:nvSpPr>
        <p:spPr>
          <a:xfrm>
            <a:off x="8554211" y="6408266"/>
            <a:ext cx="153670" cy="193675"/>
          </a:xfrm>
          <a:prstGeom prst="rect">
            <a:avLst/>
          </a:prstGeom>
        </p:spPr>
        <p:txBody>
          <a:bodyPr vert="horz" wrap="square" lIns="0" tIns="12700" rIns="0" bIns="0" rtlCol="0">
            <a:spAutoFit/>
          </a:bodyPr>
          <a:lstStyle/>
          <a:p>
            <a:pPr marL="38100">
              <a:lnSpc>
                <a:spcPct val="100000"/>
              </a:lnSpc>
              <a:spcBef>
                <a:spcPts val="100"/>
              </a:spcBef>
            </a:pPr>
            <a:fld id="{81D60167-4931-47E6-BA6A-407CBD079E47}" type="slidenum">
              <a:rPr sz="1100" dirty="0">
                <a:solidFill>
                  <a:srgbClr val="414042"/>
                </a:solidFill>
                <a:latin typeface="Barlow"/>
                <a:cs typeface="Barlow"/>
              </a:rPr>
              <a:t>9</a:t>
            </a:fld>
            <a:endParaRPr sz="1100">
              <a:latin typeface="Barlow"/>
              <a:cs typeface="Barlow"/>
            </a:endParaRPr>
          </a:p>
        </p:txBody>
      </p:sp>
      <p:sp>
        <p:nvSpPr>
          <p:cNvPr id="5" name="object 3">
            <a:extLst>
              <a:ext uri="{FF2B5EF4-FFF2-40B4-BE49-F238E27FC236}">
                <a16:creationId xmlns:a16="http://schemas.microsoft.com/office/drawing/2014/main" id="{1F960FA3-823D-43BB-B957-A8E136625479}"/>
              </a:ext>
            </a:extLst>
          </p:cNvPr>
          <p:cNvSpPr txBox="1"/>
          <p:nvPr/>
        </p:nvSpPr>
        <p:spPr>
          <a:xfrm>
            <a:off x="612140" y="1640184"/>
            <a:ext cx="7472680" cy="1122102"/>
          </a:xfrm>
          <a:prstGeom prst="rect">
            <a:avLst/>
          </a:prstGeom>
        </p:spPr>
        <p:txBody>
          <a:bodyPr vert="horz" wrap="square" lIns="0" tIns="13970" rIns="0" bIns="0" rtlCol="0">
            <a:spAutoFit/>
          </a:bodyPr>
          <a:lstStyle/>
          <a:p>
            <a:pPr marL="12065">
              <a:lnSpc>
                <a:spcPct val="100000"/>
              </a:lnSpc>
              <a:spcBef>
                <a:spcPts val="110"/>
              </a:spcBef>
              <a:tabLst>
                <a:tab pos="183515" algn="l"/>
              </a:tabLst>
            </a:pPr>
            <a:r>
              <a:rPr lang="en-US" sz="2400">
                <a:solidFill>
                  <a:srgbClr val="414042"/>
                </a:solidFill>
                <a:latin typeface="Barlow  "/>
              </a:rPr>
              <a:t>Everything we can to </a:t>
            </a:r>
            <a:r>
              <a:rPr lang="en-US" sz="2400" b="1">
                <a:solidFill>
                  <a:srgbClr val="414042"/>
                </a:solidFill>
                <a:latin typeface="Barlow ExtraBold" panose="00000900000000000000" pitchFamily="2" charset="0"/>
              </a:rPr>
              <a:t>help borrowers manage </a:t>
            </a:r>
            <a:r>
              <a:rPr lang="en-US" sz="2400">
                <a:solidFill>
                  <a:srgbClr val="414042"/>
                </a:solidFill>
                <a:latin typeface="Barlow  "/>
              </a:rPr>
              <a:t>and when possible, </a:t>
            </a:r>
            <a:r>
              <a:rPr lang="en-US" sz="2400">
                <a:solidFill>
                  <a:srgbClr val="414042"/>
                </a:solidFill>
                <a:latin typeface="Barlow ExtraBold" panose="00000900000000000000" pitchFamily="2" charset="0"/>
              </a:rPr>
              <a:t>eliminate their student debt</a:t>
            </a:r>
            <a:r>
              <a:rPr lang="en-US" sz="2400">
                <a:solidFill>
                  <a:srgbClr val="414042"/>
                </a:solidFill>
                <a:latin typeface="Barlow  "/>
              </a:rPr>
              <a:t>! We help borrowers…</a:t>
            </a:r>
            <a:endParaRPr sz="2100">
              <a:solidFill>
                <a:srgbClr val="05692F"/>
              </a:solidFill>
              <a:latin typeface="Barlow  "/>
              <a:cs typeface="Barlow"/>
            </a:endParaRPr>
          </a:p>
        </p:txBody>
      </p:sp>
      <p:sp>
        <p:nvSpPr>
          <p:cNvPr id="10" name="TextBox 9">
            <a:extLst>
              <a:ext uri="{FF2B5EF4-FFF2-40B4-BE49-F238E27FC236}">
                <a16:creationId xmlns:a16="http://schemas.microsoft.com/office/drawing/2014/main" id="{1883D958-907B-45F3-8C63-10580B14DD84}"/>
              </a:ext>
            </a:extLst>
          </p:cNvPr>
          <p:cNvSpPr txBox="1"/>
          <p:nvPr/>
        </p:nvSpPr>
        <p:spPr>
          <a:xfrm>
            <a:off x="381000" y="2983649"/>
            <a:ext cx="7620000" cy="2645404"/>
          </a:xfrm>
          <a:prstGeom prst="rect">
            <a:avLst/>
          </a:prstGeom>
          <a:noFill/>
        </p:spPr>
        <p:txBody>
          <a:bodyPr wrap="square">
            <a:spAutoFit/>
          </a:bodyPr>
          <a:lstStyle/>
          <a:p>
            <a:pPr marL="514350" marR="174625" indent="-285750">
              <a:lnSpc>
                <a:spcPct val="117000"/>
              </a:lnSpc>
              <a:spcBef>
                <a:spcPts val="25"/>
              </a:spcBef>
              <a:spcAft>
                <a:spcPts val="600"/>
              </a:spcAft>
              <a:buFont typeface="Arial" panose="020B0604020202020204" pitchFamily="34" charset="0"/>
              <a:buChar char="•"/>
            </a:pPr>
            <a:r>
              <a:rPr lang="en-US" sz="1800" b="1">
                <a:solidFill>
                  <a:srgbClr val="414042"/>
                </a:solidFill>
                <a:effectLst/>
                <a:latin typeface="Barlow ExtraBold" panose="00000900000000000000" pitchFamily="2" charset="0"/>
                <a:ea typeface="Times New Roman" panose="02020603050405020304" pitchFamily="18" charset="0"/>
                <a:cs typeface="Sabon LT"/>
              </a:rPr>
              <a:t>Determine</a:t>
            </a:r>
            <a:r>
              <a:rPr lang="en-US" sz="1800">
                <a:effectLst/>
                <a:latin typeface="Barlow ExtraBold" panose="00000900000000000000" pitchFamily="2" charset="0"/>
                <a:ea typeface="Times New Roman" panose="02020603050405020304" pitchFamily="18" charset="0"/>
                <a:cs typeface="Times New Roman" panose="02020603050405020304" pitchFamily="18" charset="0"/>
              </a:rPr>
              <a:t> </a:t>
            </a:r>
            <a:r>
              <a:rPr lang="en-US" sz="1800">
                <a:solidFill>
                  <a:srgbClr val="414042"/>
                </a:solidFill>
                <a:effectLst/>
                <a:latin typeface="Barlow" panose="00000500000000000000" pitchFamily="2" charset="0"/>
                <a:ea typeface="Times New Roman" panose="02020603050405020304" pitchFamily="18" charset="0"/>
                <a:cs typeface="Times New Roman" panose="02020603050405020304" pitchFamily="18" charset="0"/>
              </a:rPr>
              <a:t>their best repayment options;</a:t>
            </a:r>
            <a:endParaRPr lang="en-US" sz="2800">
              <a:solidFill>
                <a:srgbClr val="414042"/>
              </a:solidFill>
              <a:effectLst/>
              <a:latin typeface="Sabon LT"/>
              <a:ea typeface="Times New Roman" panose="02020603050405020304" pitchFamily="18" charset="0"/>
              <a:cs typeface="Sabon LT"/>
            </a:endParaRPr>
          </a:p>
          <a:p>
            <a:pPr marL="514350" marR="174625" indent="-285750">
              <a:lnSpc>
                <a:spcPct val="117000"/>
              </a:lnSpc>
              <a:spcBef>
                <a:spcPts val="25"/>
              </a:spcBef>
              <a:spcAft>
                <a:spcPts val="600"/>
              </a:spcAft>
              <a:buFont typeface="Arial" panose="020B0604020202020204" pitchFamily="34" charset="0"/>
              <a:buChar char="•"/>
            </a:pPr>
            <a:r>
              <a:rPr lang="en-US" b="1">
                <a:solidFill>
                  <a:srgbClr val="414042"/>
                </a:solidFill>
                <a:latin typeface="Barlow ExtraBold" panose="00000900000000000000" pitchFamily="2" charset="0"/>
              </a:rPr>
              <a:t>Access</a:t>
            </a:r>
            <a:r>
              <a:rPr lang="en-US" sz="1800">
                <a:effectLst/>
                <a:latin typeface="Barlow" panose="00000500000000000000" pitchFamily="2" charset="0"/>
                <a:ea typeface="Times New Roman" panose="02020603050405020304" pitchFamily="18" charset="0"/>
                <a:cs typeface="Times New Roman" panose="02020603050405020304" pitchFamily="18" charset="0"/>
              </a:rPr>
              <a:t> </a:t>
            </a:r>
            <a:r>
              <a:rPr lang="en-US" sz="1800">
                <a:solidFill>
                  <a:srgbClr val="414042"/>
                </a:solidFill>
                <a:effectLst/>
                <a:latin typeface="Barlow" panose="00000500000000000000" pitchFamily="2" charset="0"/>
                <a:ea typeface="Times New Roman" panose="02020603050405020304" pitchFamily="18" charset="0"/>
                <a:cs typeface="Times New Roman" panose="02020603050405020304" pitchFamily="18" charset="0"/>
              </a:rPr>
              <a:t>loan forgiveness, cancellation, and discharge programs;</a:t>
            </a:r>
            <a:endParaRPr lang="en-US" sz="2800">
              <a:solidFill>
                <a:srgbClr val="414042"/>
              </a:solidFill>
              <a:effectLst/>
              <a:latin typeface="Sabon LT"/>
              <a:ea typeface="Times New Roman" panose="02020603050405020304" pitchFamily="18" charset="0"/>
              <a:cs typeface="Sabon LT"/>
            </a:endParaRPr>
          </a:p>
          <a:p>
            <a:pPr marL="514350" marR="174625" indent="-285750">
              <a:lnSpc>
                <a:spcPct val="117000"/>
              </a:lnSpc>
              <a:spcBef>
                <a:spcPts val="25"/>
              </a:spcBef>
              <a:spcAft>
                <a:spcPts val="600"/>
              </a:spcAft>
              <a:buFont typeface="Arial" panose="020B0604020202020204" pitchFamily="34" charset="0"/>
              <a:buChar char="•"/>
            </a:pPr>
            <a:r>
              <a:rPr lang="en-US" b="1">
                <a:solidFill>
                  <a:srgbClr val="414042"/>
                </a:solidFill>
                <a:latin typeface="Barlow ExtraBold" panose="00000900000000000000" pitchFamily="2" charset="0"/>
              </a:rPr>
              <a:t>Get out of default </a:t>
            </a:r>
            <a:r>
              <a:rPr lang="en-US" sz="1800">
                <a:solidFill>
                  <a:srgbClr val="414042"/>
                </a:solidFill>
                <a:effectLst/>
                <a:latin typeface="Barlow" panose="00000500000000000000" pitchFamily="2" charset="0"/>
                <a:ea typeface="Times New Roman" panose="02020603050405020304" pitchFamily="18" charset="0"/>
                <a:cs typeface="Times New Roman" panose="02020603050405020304" pitchFamily="18" charset="0"/>
              </a:rPr>
              <a:t>to prevent wage garnishments, social security offsets, and tax intercepts;</a:t>
            </a:r>
            <a:endParaRPr lang="en-US" sz="2800">
              <a:solidFill>
                <a:srgbClr val="414042"/>
              </a:solidFill>
              <a:effectLst/>
              <a:latin typeface="Sabon LT"/>
              <a:ea typeface="Times New Roman" panose="02020603050405020304" pitchFamily="18" charset="0"/>
              <a:cs typeface="Sabon LT"/>
            </a:endParaRPr>
          </a:p>
          <a:p>
            <a:pPr marL="514350" marR="174625" indent="-285750">
              <a:lnSpc>
                <a:spcPct val="117000"/>
              </a:lnSpc>
              <a:spcBef>
                <a:spcPts val="25"/>
              </a:spcBef>
              <a:spcAft>
                <a:spcPts val="600"/>
              </a:spcAft>
              <a:buFont typeface="Arial" panose="020B0604020202020204" pitchFamily="34" charset="0"/>
              <a:buChar char="•"/>
            </a:pPr>
            <a:r>
              <a:rPr lang="en-US" b="1">
                <a:solidFill>
                  <a:srgbClr val="414042"/>
                </a:solidFill>
                <a:latin typeface="Barlow ExtraBold" panose="00000900000000000000" pitchFamily="2" charset="0"/>
              </a:rPr>
              <a:t>Resolve </a:t>
            </a:r>
            <a:r>
              <a:rPr lang="en-US" sz="1800">
                <a:solidFill>
                  <a:srgbClr val="414042"/>
                </a:solidFill>
                <a:effectLst/>
                <a:latin typeface="Barlow" panose="00000500000000000000" pitchFamily="2" charset="0"/>
                <a:ea typeface="Times New Roman" panose="02020603050405020304" pitchFamily="18" charset="0"/>
                <a:cs typeface="Times New Roman" panose="02020603050405020304" pitchFamily="18" charset="0"/>
              </a:rPr>
              <a:t>issues with loan servicers and lenders;</a:t>
            </a:r>
            <a:endParaRPr lang="en-US" sz="2800">
              <a:solidFill>
                <a:srgbClr val="414042"/>
              </a:solidFill>
              <a:effectLst/>
              <a:latin typeface="Sabon LT"/>
              <a:ea typeface="Times New Roman" panose="02020603050405020304" pitchFamily="18" charset="0"/>
              <a:cs typeface="Sabon LT"/>
            </a:endParaRPr>
          </a:p>
          <a:p>
            <a:pPr marL="514350" marR="174625" indent="-285750">
              <a:lnSpc>
                <a:spcPct val="117000"/>
              </a:lnSpc>
              <a:spcBef>
                <a:spcPts val="25"/>
              </a:spcBef>
              <a:spcAft>
                <a:spcPts val="600"/>
              </a:spcAft>
              <a:buFont typeface="Arial" panose="020B0604020202020204" pitchFamily="34" charset="0"/>
              <a:buChar char="•"/>
            </a:pPr>
            <a:r>
              <a:rPr lang="en-US" b="1">
                <a:solidFill>
                  <a:srgbClr val="414042"/>
                </a:solidFill>
                <a:latin typeface="Barlow ExtraBold" panose="00000900000000000000" pitchFamily="2" charset="0"/>
              </a:rPr>
              <a:t>Obtain referrals </a:t>
            </a:r>
            <a:r>
              <a:rPr lang="en-US" sz="1800">
                <a:solidFill>
                  <a:srgbClr val="414042"/>
                </a:solidFill>
                <a:effectLst/>
                <a:latin typeface="Barlow" panose="00000500000000000000" pitchFamily="2" charset="0"/>
                <a:ea typeface="Times New Roman" panose="02020603050405020304" pitchFamily="18" charset="0"/>
                <a:cs typeface="Times New Roman" panose="02020603050405020304" pitchFamily="18" charset="0"/>
              </a:rPr>
              <a:t>to other services and resources to address additional needs. </a:t>
            </a:r>
            <a:endParaRPr lang="en-US" sz="2800">
              <a:solidFill>
                <a:srgbClr val="414042"/>
              </a:solidFill>
              <a:effectLst/>
              <a:latin typeface="Sabon LT"/>
              <a:ea typeface="Times New Roman" panose="02020603050405020304" pitchFamily="18" charset="0"/>
              <a:cs typeface="Sabon LT"/>
            </a:endParaRPr>
          </a:p>
        </p:txBody>
      </p:sp>
      <p:sp>
        <p:nvSpPr>
          <p:cNvPr id="3" name="Slide Number Placeholder 2">
            <a:extLst>
              <a:ext uri="{FF2B5EF4-FFF2-40B4-BE49-F238E27FC236}">
                <a16:creationId xmlns:a16="http://schemas.microsoft.com/office/drawing/2014/main" id="{CCB32568-85C6-4430-8885-70CCDD136A9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7B734B-BE99-4B13-8B3B-73BDADC290B3}" type="slidenum">
              <a:rPr kumimoji="0" lang="en-US" sz="1100" b="1" i="0" u="none" strike="noStrike" kern="1200" cap="none" spc="0" normalizeH="0" baseline="0" noProof="0" smtClean="0">
                <a:ln>
                  <a:noFill/>
                </a:ln>
                <a:solidFill>
                  <a:srgbClr val="414042"/>
                </a:solidFill>
                <a:effectLst/>
                <a:uLnTx/>
                <a:uFillTx/>
                <a:latin typeface="Barlow"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100" b="1" i="0" u="none" strike="noStrike" kern="1200" cap="none" spc="0" normalizeH="0" baseline="0" noProof="0">
              <a:ln>
                <a:noFill/>
              </a:ln>
              <a:solidFill>
                <a:srgbClr val="414042"/>
              </a:solidFill>
              <a:effectLst/>
              <a:uLnTx/>
              <a:uFillTx/>
              <a:latin typeface="Barlow" panose="00000500000000000000" pitchFamily="2"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animEffect transition="in" filter="fade">
                                      <p:cBhvr>
                                        <p:cTn id="21" dur="1000"/>
                                        <p:tgtEl>
                                          <p:spTgt spid="10">
                                            <p:txEl>
                                              <p:pRg st="0" end="0"/>
                                            </p:txEl>
                                          </p:spTgt>
                                        </p:tgtEl>
                                      </p:cBhvr>
                                    </p:animEffect>
                                    <p:anim calcmode="lin" valueType="num">
                                      <p:cBhvr>
                                        <p:cTn id="22"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0">
                                            <p:txEl>
                                              <p:pRg st="3" end="3"/>
                                            </p:txEl>
                                          </p:spTgt>
                                        </p:tgtEl>
                                        <p:attrNameLst>
                                          <p:attrName>style.visibility</p:attrName>
                                        </p:attrNameLst>
                                      </p:cBhvr>
                                      <p:to>
                                        <p:strVal val="visible"/>
                                      </p:to>
                                    </p:set>
                                    <p:animEffect transition="in" filter="fade">
                                      <p:cBhvr>
                                        <p:cTn id="42" dur="1000"/>
                                        <p:tgtEl>
                                          <p:spTgt spid="10">
                                            <p:txEl>
                                              <p:pRg st="3" end="3"/>
                                            </p:txEl>
                                          </p:spTgt>
                                        </p:tgtEl>
                                      </p:cBhvr>
                                    </p:animEffect>
                                    <p:anim calcmode="lin" valueType="num">
                                      <p:cBhvr>
                                        <p:cTn id="43"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0">
                                            <p:txEl>
                                              <p:pRg st="4" end="4"/>
                                            </p:txEl>
                                          </p:spTgt>
                                        </p:tgtEl>
                                        <p:attrNameLst>
                                          <p:attrName>style.visibility</p:attrName>
                                        </p:attrNameLst>
                                      </p:cBhvr>
                                      <p:to>
                                        <p:strVal val="visible"/>
                                      </p:to>
                                    </p:set>
                                    <p:animEffect transition="in" filter="fade">
                                      <p:cBhvr>
                                        <p:cTn id="49" dur="1000"/>
                                        <p:tgtEl>
                                          <p:spTgt spid="10">
                                            <p:txEl>
                                              <p:pRg st="4" end="4"/>
                                            </p:txEl>
                                          </p:spTgt>
                                        </p:tgtEl>
                                      </p:cBhvr>
                                    </p:animEffect>
                                    <p:anim calcmode="lin" valueType="num">
                                      <p:cBhvr>
                                        <p:cTn id="50"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51"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9DE8BE3B56C6A47AF4E3327FAB9D9C6" ma:contentTypeVersion="4" ma:contentTypeDescription="Create a new document." ma:contentTypeScope="" ma:versionID="15c18ab5c0420f9279aa9680c92ca049">
  <xsd:schema xmlns:xsd="http://www.w3.org/2001/XMLSchema" xmlns:xs="http://www.w3.org/2001/XMLSchema" xmlns:p="http://schemas.microsoft.com/office/2006/metadata/properties" xmlns:ns2="ab280147-06ce-4bac-8225-3b3e9d6b0154" targetNamespace="http://schemas.microsoft.com/office/2006/metadata/properties" ma:root="true" ma:fieldsID="800c98e006c0ad4c7f6738aceaeec86e" ns2:_="">
    <xsd:import namespace="ab280147-06ce-4bac-8225-3b3e9d6b015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b280147-06ce-4bac-8225-3b3e9d6b015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F5C71E7-664E-47A7-A498-ED8BF2D20F84}">
  <ds:schemaRefs>
    <ds:schemaRef ds:uri="http://schemas.microsoft.com/sharepoint/v3/contenttype/forms"/>
  </ds:schemaRefs>
</ds:datastoreItem>
</file>

<file path=customXml/itemProps2.xml><?xml version="1.0" encoding="utf-8"?>
<ds:datastoreItem xmlns:ds="http://schemas.openxmlformats.org/officeDocument/2006/customXml" ds:itemID="{DEF317E9-B276-4829-A2B2-A8CEC529D08A}">
  <ds:schemaRefs>
    <ds:schemaRef ds:uri="ab280147-06ce-4bac-8225-3b3e9d6b0154"/>
    <ds:schemaRef ds:uri="http://schemas.microsoft.com/office/2006/documentManagement/types"/>
    <ds:schemaRef ds:uri="http://purl.org/dc/dcmitype/"/>
    <ds:schemaRef ds:uri="http://schemas.openxmlformats.org/package/2006/metadata/core-properties"/>
    <ds:schemaRef ds:uri="http://purl.org/dc/elements/1.1/"/>
    <ds:schemaRef ds:uri="http://schemas.microsoft.com/office/infopath/2007/PartnerControls"/>
    <ds:schemaRef ds:uri="http://schemas.microsoft.com/office/2006/metadata/properties"/>
    <ds:schemaRef ds:uri="http://www.w3.org/XML/1998/namespace"/>
    <ds:schemaRef ds:uri="http://purl.org/dc/terms/"/>
  </ds:schemaRefs>
</ds:datastoreItem>
</file>

<file path=customXml/itemProps3.xml><?xml version="1.0" encoding="utf-8"?>
<ds:datastoreItem xmlns:ds="http://schemas.openxmlformats.org/officeDocument/2006/customXml" ds:itemID="{4EF03626-7C6D-46F3-82B5-B3ABBDAAF7BF}">
  <ds:schemaRefs>
    <ds:schemaRef ds:uri="ab280147-06ce-4bac-8225-3b3e9d6b015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1960</TotalTime>
  <Words>4299</Words>
  <Application>Microsoft Office PowerPoint</Application>
  <PresentationFormat>On-screen Show (4:3)</PresentationFormat>
  <Paragraphs>524</Paragraphs>
  <Slides>57</Slides>
  <Notes>13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57</vt:i4>
      </vt:variant>
    </vt:vector>
  </HeadingPairs>
  <TitlesOfParts>
    <vt:vector size="68" baseType="lpstr">
      <vt:lpstr>Arial</vt:lpstr>
      <vt:lpstr>Barlow</vt:lpstr>
      <vt:lpstr>Barlow  </vt:lpstr>
      <vt:lpstr>Barlow ExtraBold</vt:lpstr>
      <vt:lpstr>Calibri</vt:lpstr>
      <vt:lpstr>Courier New</vt:lpstr>
      <vt:lpstr>HelveticaNeue BoldCond</vt:lpstr>
      <vt:lpstr>Sabon LT</vt:lpstr>
      <vt:lpstr>Times New Roman</vt:lpstr>
      <vt:lpstr>Wingdings</vt:lpstr>
      <vt:lpstr>Office Theme</vt:lpstr>
      <vt:lpstr>EDCAP Ambassador  Training 2021  Module 1: Introduction to EDCAP</vt:lpstr>
      <vt:lpstr>Agenda</vt:lpstr>
      <vt:lpstr>Student Loan Crisis in New York</vt:lpstr>
      <vt:lpstr>The Student Debt Crisis Nationally</vt:lpstr>
      <vt:lpstr>PowerPoint Presentation</vt:lpstr>
      <vt:lpstr>Student Loan Crisis: The Impact</vt:lpstr>
      <vt:lpstr>PowerPoint Presentation</vt:lpstr>
      <vt:lpstr>Who We Are</vt:lpstr>
      <vt:lpstr>What We Do</vt:lpstr>
      <vt:lpstr>EDCAP’s “Hub-and-Spokes” Model</vt:lpstr>
      <vt:lpstr>What We’ve Done (2019-2020)</vt:lpstr>
      <vt:lpstr>Who We Serve</vt:lpstr>
      <vt:lpstr>Who We Serve</vt:lpstr>
      <vt:lpstr>Who We Serve</vt:lpstr>
      <vt:lpstr>PowerPoint Presentation</vt:lpstr>
      <vt:lpstr>PowerPoint Presentation</vt:lpstr>
      <vt:lpstr>PowerPoint Presentation</vt:lpstr>
      <vt:lpstr>PowerPoint Presentation</vt:lpstr>
      <vt:lpstr>Federal Direct Subsidized and  Unsubsidized Loans</vt:lpstr>
      <vt:lpstr>Federal Direct Plus Loans for Graduates,  Professionals and Parents</vt:lpstr>
      <vt:lpstr>Private Loans</vt:lpstr>
      <vt:lpstr>Student Loan Repayment Process</vt:lpstr>
      <vt:lpstr>Understanding student loans</vt:lpstr>
      <vt:lpstr>PowerPoint Presentation</vt:lpstr>
      <vt:lpstr>PowerPoint Presentation</vt:lpstr>
      <vt:lpstr>PowerPoint Presentation</vt:lpstr>
      <vt:lpstr>PowerPoint Presentation</vt:lpstr>
      <vt:lpstr>PowerPoint Presentation</vt:lpstr>
      <vt:lpstr>PowerPoint Presentation</vt:lpstr>
      <vt:lpstr>Federal Student Aid Account  Information</vt:lpstr>
      <vt:lpstr>Federal Student Loans Overview Page</vt:lpstr>
      <vt:lpstr>PowerPoint Presentation</vt:lpstr>
      <vt:lpstr>Resolving Issues</vt:lpstr>
      <vt:lpstr>PowerPoint Presentation</vt:lpstr>
      <vt:lpstr>Most Common Mistakes Borrowers Make</vt:lpstr>
      <vt:lpstr>Most Common Mistakes Borrowers Make, (Cont’d)</vt:lpstr>
      <vt:lpstr>Most Common Mistakes Borrowers Make, (Cont’d)</vt:lpstr>
      <vt:lpstr>What’s next? The importance of reaching and educating consumers. </vt:lpstr>
      <vt:lpstr>Updates for 2022</vt:lpstr>
      <vt:lpstr>Questions?</vt:lpstr>
      <vt:lpstr>Additional Information  </vt:lpstr>
      <vt:lpstr>Not Having a Strategy To Tackle Your Debt</vt:lpstr>
      <vt:lpstr>Not Having a Strategy, (Cont’d)</vt:lpstr>
      <vt:lpstr>Not Knowing Repayment Options</vt:lpstr>
      <vt:lpstr>Overuse of Deferment and Forbearance</vt:lpstr>
      <vt:lpstr>Not Recertifying IDR Plans Ontime</vt:lpstr>
      <vt:lpstr>Misunderstanding Forgiveness and Discharge Programs and their Requirements</vt:lpstr>
      <vt:lpstr> Improper Consolidation</vt:lpstr>
      <vt:lpstr> Taking On Too Much Debt</vt:lpstr>
      <vt:lpstr> Taking On Too Much Debt, (Cont’d)</vt:lpstr>
      <vt:lpstr> Parents/Caretakers Risking Their Own Security</vt:lpstr>
      <vt:lpstr> Parents/Caretakers Risking Their Own Security, (Cont’d)</vt:lpstr>
      <vt:lpstr> Avoiding Loans Until It’s Too Late</vt:lpstr>
      <vt:lpstr> Lack of Record Keeping</vt:lpstr>
      <vt:lpstr> Falling for Student Loan Scams</vt:lpstr>
      <vt:lpstr> Falling for Student Loan Scams, (Cont’d)</vt:lpstr>
      <vt:lpstr> Not Asking For Help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Student Loans 101</dc:title>
  <dc:creator>Carolina Rodriguez</dc:creator>
  <cp:lastModifiedBy>Courtney Davis</cp:lastModifiedBy>
  <cp:revision>9</cp:revision>
  <cp:lastPrinted>2021-10-15T19:24:57Z</cp:lastPrinted>
  <dcterms:created xsi:type="dcterms:W3CDTF">2021-02-25T16:47:55Z</dcterms:created>
  <dcterms:modified xsi:type="dcterms:W3CDTF">2021-10-19T19:34:32Z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2020-06-04T00:00:00Z</vt:filetime>
  </property>
  <property fmtid="{D5CDD505-2E9C-101B-9397-08002B2CF9AE}" pid="3" name="Creator">
    <vt:lpwstr>Acrobat PDFMaker 20 for PowerPoint</vt:lpwstr>
  </property>
  <property fmtid="{D5CDD505-2E9C-101B-9397-08002B2CF9AE}" pid="4" name="LastSaved">
    <vt:filetime>2021-02-25T00:00:00Z</vt:filetime>
  </property>
  <property fmtid="{D5CDD505-2E9C-101B-9397-08002B2CF9AE}" pid="5" name="ContentTypeId">
    <vt:lpwstr>0x010100F9DE8BE3B56C6A47AF4E3327FAB9D9C6</vt:lpwstr>
  </property>
</Properties>
</file>